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306" r:id="rId4"/>
    <p:sldId id="297" r:id="rId5"/>
    <p:sldId id="298" r:id="rId6"/>
    <p:sldId id="312" r:id="rId7"/>
    <p:sldId id="308" r:id="rId8"/>
    <p:sldId id="307" r:id="rId9"/>
    <p:sldId id="309" r:id="rId10"/>
    <p:sldId id="299" r:id="rId11"/>
    <p:sldId id="300" r:id="rId12"/>
    <p:sldId id="301" r:id="rId13"/>
    <p:sldId id="302" r:id="rId14"/>
    <p:sldId id="303" r:id="rId15"/>
    <p:sldId id="296" r:id="rId16"/>
    <p:sldId id="305" r:id="rId17"/>
    <p:sldId id="291" r:id="rId18"/>
    <p:sldId id="313" r:id="rId19"/>
    <p:sldId id="31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000"/>
    <a:srgbClr val="0066FF"/>
    <a:srgbClr val="0257BE"/>
    <a:srgbClr val="0165BF"/>
    <a:srgbClr val="0000FF"/>
    <a:srgbClr val="070BB9"/>
    <a:srgbClr val="B71D11"/>
    <a:srgbClr val="943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>
        <p:scale>
          <a:sx n="100" d="100"/>
          <a:sy n="100" d="100"/>
        </p:scale>
        <p:origin x="-2340" y="-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AA7024-A481-4DC9-A533-0AFACF87889A}" type="datetimeFigureOut">
              <a:rPr lang="en-US"/>
              <a:pPr>
                <a:defRPr/>
              </a:pPr>
              <a:t>12/1/2015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C4CB4F-90B3-4AE3-9A1D-7E772C7A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D3D612-DC36-4F3B-B5D9-541A91DF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C66FDA-AECA-4467-B9AB-7D04AAB4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3FDD-057D-474A-9872-6BB25CD8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DBDE7-6BE3-436F-816A-7EF60EF2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AAD1-2408-4AC8-ACEF-5F3C66E84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7E53C5D4-3295-4CBA-A799-2AD34494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" TargetMode="External"/><Relationship Id="rId7" Type="http://schemas.openxmlformats.org/officeDocument/2006/relationships/hyperlink" Target="https://maven.apache.org/guides/getting-started/maven-in-five-minut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pr.com/blog/spinning-hadoop-cluster-cloud" TargetMode="External"/><Relationship Id="rId5" Type="http://schemas.openxmlformats.org/officeDocument/2006/relationships/hyperlink" Target="https://github.com/google/gson" TargetMode="External"/><Relationship Id="rId4" Type="http://schemas.openxmlformats.org/officeDocument/2006/relationships/hyperlink" Target="https://en.wikipedia.org/wiki/jaccard_inde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736600" y="442913"/>
            <a:ext cx="7826375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>
                <a:latin typeface="Palatino Linotype" pitchFamily="18" charset="0"/>
                <a:cs typeface="Times New Roman" pitchFamily="18" charset="0"/>
              </a:rPr>
              <a:t>Speeding Up an Ensemble Classifier using Oozie </a:t>
            </a:r>
          </a:p>
          <a:p>
            <a:pPr algn="ctr"/>
            <a:r>
              <a:rPr lang="en-US" sz="3600">
                <a:latin typeface="Palatino Linotype" pitchFamily="18" charset="0"/>
                <a:cs typeface="Times New Roman" pitchFamily="18" charset="0"/>
              </a:rPr>
              <a:t>and Amazon AWS</a:t>
            </a: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2317750" y="5210175"/>
            <a:ext cx="4510088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Shubhangi Rakhonde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Yashi Kamboj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Zayd Hammoudeh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974D4AA5-B057-4A22-BE5C-9B31A887650C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10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26626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Algorithm Execution Time Comparison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200" smtClean="0">
              <a:latin typeface="Palatino Linotype" pitchFamily="18" charset="0"/>
            </a:endParaRPr>
          </a:p>
          <a:p>
            <a:endParaRPr lang="en-US" sz="1200" smtClean="0">
              <a:latin typeface="Palatino Linotyp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05325" y="1160463"/>
            <a:ext cx="4495800" cy="5135562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>
                <a:latin typeface="+mj-lt"/>
              </a:rPr>
              <a:t>AWS Speed-up: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48%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000" dirty="0" smtClean="0">
                <a:latin typeface="+mj-lt"/>
              </a:rPr>
              <a:t>While this speed-up is good, we had hoped for more. </a:t>
            </a:r>
          </a:p>
          <a:p>
            <a:pPr lvl="1">
              <a:defRPr/>
            </a:pPr>
            <a:r>
              <a:rPr lang="en-US" sz="1800" dirty="0" smtClean="0">
                <a:latin typeface="+mj-lt"/>
              </a:rPr>
              <a:t>On a cluster with more nodes, we expect we could reduce the execution time an additional 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10%-15% or more</a:t>
            </a:r>
            <a:r>
              <a:rPr lang="en-US" sz="1800" dirty="0" smtClean="0">
                <a:latin typeface="+mj-lt"/>
              </a:rPr>
              <a:t>.</a:t>
            </a:r>
            <a:endParaRPr lang="en-US" sz="1800" dirty="0" smtClean="0">
              <a:latin typeface="+mj-lt"/>
            </a:endParaRP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000" dirty="0" smtClean="0">
                <a:latin typeface="+mj-lt"/>
              </a:rPr>
              <a:t>Using an </a:t>
            </a:r>
            <a:r>
              <a:rPr lang="en-US" sz="2000" dirty="0" err="1" smtClean="0">
                <a:latin typeface="+mj-lt"/>
              </a:rPr>
              <a:t>Oozie</a:t>
            </a:r>
            <a:r>
              <a:rPr lang="en-US" sz="2000" dirty="0" smtClean="0">
                <a:latin typeface="+mj-lt"/>
              </a:rPr>
              <a:t> fork was about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26% </a:t>
            </a:r>
            <a:r>
              <a:rPr lang="en-US" sz="2000" dirty="0" smtClean="0">
                <a:latin typeface="+mj-lt"/>
              </a:rPr>
              <a:t>slower than using </a:t>
            </a:r>
            <a:r>
              <a:rPr lang="en-US" sz="2000" dirty="0" smtClean="0">
                <a:latin typeface="+mj-lt"/>
              </a:rPr>
              <a:t>serial execution</a:t>
            </a:r>
            <a:r>
              <a:rPr lang="en-US" sz="2000" dirty="0" smtClean="0">
                <a:latin typeface="+mj-lt"/>
              </a:rPr>
              <a:t>.</a:t>
            </a:r>
          </a:p>
          <a:p>
            <a:pPr lvl="1">
              <a:defRPr/>
            </a:pPr>
            <a:r>
              <a:rPr lang="en-US" sz="1800" dirty="0" smtClean="0">
                <a:latin typeface="+mj-lt"/>
              </a:rPr>
              <a:t>We believe this slowdown was caused by the limited resources in our debug cluster</a:t>
            </a:r>
            <a:r>
              <a:rPr lang="en-US" sz="1800" dirty="0" smtClean="0">
                <a:latin typeface="+mj-lt"/>
              </a:rPr>
              <a:t>.</a:t>
            </a:r>
            <a:endParaRPr lang="en-US" sz="1800" dirty="0" smtClean="0">
              <a:latin typeface="+mj-lt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C4817A-7233-4032-A808-1E05CB4F419B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33547"/>
              </p:ext>
            </p:extLst>
          </p:nvPr>
        </p:nvGraphicFramePr>
        <p:xfrm>
          <a:off x="133350" y="1730375"/>
          <a:ext cx="425767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404"/>
                <a:gridCol w="1739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Runtime</a:t>
                      </a:r>
                    </a:p>
                    <a:p>
                      <a:pPr algn="ctr"/>
                      <a:r>
                        <a:rPr lang="en-US" sz="2000" dirty="0" smtClean="0"/>
                        <a:t>(in</a:t>
                      </a:r>
                      <a:r>
                        <a:rPr lang="en-US" sz="2000" baseline="0" dirty="0" smtClean="0"/>
                        <a:t> Minutes)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183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smtClean="0"/>
                        <a:t>Sandbox </a:t>
                      </a:r>
                    </a:p>
                    <a:p>
                      <a:pPr algn="ctr"/>
                      <a:r>
                        <a:rPr lang="en-US" sz="2000" smtClean="0"/>
                        <a:t>with</a:t>
                      </a:r>
                      <a:r>
                        <a:rPr lang="en-US" sz="2000" baseline="0" smtClean="0"/>
                        <a:t>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Deadlock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Sandbox </a:t>
                      </a:r>
                    </a:p>
                    <a:p>
                      <a:pPr algn="ctr"/>
                      <a:r>
                        <a:rPr lang="en-US" sz="2000" dirty="0" smtClean="0"/>
                        <a:t>Serial Execution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with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129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AWS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Serial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Execution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95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D9F97D08-421F-4B29-91CD-C833E8F67D92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12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30722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Important</a:t>
            </a:r>
          </a:p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Takeaways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2162175" y="95250"/>
            <a:ext cx="6838950" cy="550863"/>
          </a:xfrm>
        </p:spPr>
        <p:txBody>
          <a:bodyPr/>
          <a:lstStyle/>
          <a:p>
            <a:r>
              <a:rPr lang="en-US" sz="2800" smtClean="0"/>
              <a:t>MapR-FS – You Don’t Miss it Until Its Gone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38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>
                <a:latin typeface="+mj-lt"/>
              </a:rPr>
              <a:t>When originally debugging on AWS, we were not able to get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running on our cluster so we used standard HDFS.</a:t>
            </a:r>
          </a:p>
          <a:p>
            <a:pPr>
              <a:lnSpc>
                <a:spcPct val="11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  <a:defRPr/>
            </a:pPr>
            <a:r>
              <a:rPr lang="en-US" dirty="0" smtClean="0">
                <a:latin typeface="+mj-lt"/>
              </a:rPr>
              <a:t>Operations that just worked on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required different, more complicated procedures on standard HDFS.</a:t>
            </a:r>
            <a:endParaRPr lang="en-US" b="1" dirty="0" smtClean="0">
              <a:latin typeface="+mj-lt"/>
            </a:endParaRPr>
          </a:p>
          <a:p>
            <a:pPr>
              <a:lnSpc>
                <a:spcPct val="110000"/>
              </a:lnSpc>
              <a:defRPr/>
            </a:pPr>
            <a:endParaRPr lang="en-US" b="1" dirty="0">
              <a:latin typeface="+mj-lt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 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is more useful than we knew since we have never worked with the alterative.</a:t>
            </a:r>
          </a:p>
          <a:p>
            <a:pPr lvl="1">
              <a:lnSpc>
                <a:spcPct val="110000"/>
              </a:lnSpc>
              <a:defRPr/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latin typeface="+mj-lt"/>
              </a:rPr>
              <a:t>Consider getting experience with standard HDFS environments as many employers may not run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-FS, and you probably do not realize what you take for granted.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414980-DB70-40AD-9FF5-05C206A02A22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Fall-In Love with Custom </a:t>
            </a:r>
            <a:br>
              <a:rPr lang="en-US" sz="2800" smtClean="0"/>
            </a:br>
            <a:r>
              <a:rPr lang="en-US" sz="2800" smtClean="0"/>
              <a:t>MapReduce Configurations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sz="half" idx="1"/>
          </p:nvPr>
        </p:nvSpPr>
        <p:spPr>
          <a:xfrm>
            <a:off x="74613" y="1081088"/>
            <a:ext cx="4608512" cy="51355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In our class lab exercises, we did not have to use custom MapReduce configurations.</a:t>
            </a:r>
          </a:p>
          <a:p>
            <a:pPr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Custom MapReduce configurations are very powerful.  Specific uses of them in our project include: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Passing the training set file location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Strategy pattern selection of distance metric for KNN</a:t>
            </a:r>
          </a:p>
          <a:p>
            <a:pPr lvl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Takeaway: </a:t>
            </a:r>
            <a:r>
              <a:rPr lang="en-US" dirty="0" smtClean="0">
                <a:latin typeface="+mj-lt"/>
              </a:rPr>
              <a:t>Custom configurations can streamline implementation schemes and enable significant flexibility.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sz="half" idx="2"/>
          </p:nvPr>
        </p:nvSpPr>
        <p:spPr>
          <a:xfrm>
            <a:off x="4999038" y="1857375"/>
            <a:ext cx="4038600" cy="2806700"/>
          </a:xfrm>
          <a:solidFill>
            <a:schemeClr val="bg1"/>
          </a:solidFill>
          <a:ln w="25400">
            <a:solidFill>
              <a:srgbClr val="008000"/>
            </a:solidFill>
          </a:ln>
        </p:spPr>
        <p:txBody>
          <a:bodyPr/>
          <a:lstStyle/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&lt;property&gt;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	&lt;name&gt; trainingFile &lt;/name&gt;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	&lt;value&gt; ${trainingSetFile} &lt;/value&gt;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&lt;/property&gt;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endParaRPr lang="en-US" sz="1600" b="1" smtClean="0">
              <a:latin typeface="Palatino Linotype" pitchFamily="18" charset="0"/>
            </a:endParaRP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&lt;property&gt;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	&lt;name&gt; NaiveBayesModel &lt;/name&gt;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	&lt;value&gt; bernoulli &lt;/value&gt;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&lt;/property&gt;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11120F-2B6C-496E-8CA3-08A26855EBC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4986338" y="4881563"/>
            <a:ext cx="4025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0" dirty="0"/>
              <a:t>Custom MapReduce Configuration</a:t>
            </a:r>
          </a:p>
          <a:p>
            <a:pPr algn="ctr"/>
            <a:r>
              <a:rPr lang="en-US" sz="1600" b="0" dirty="0"/>
              <a:t>from our </a:t>
            </a:r>
            <a:r>
              <a:rPr lang="en-US" sz="1600" dirty="0" err="1">
                <a:solidFill>
                  <a:srgbClr val="C00000"/>
                </a:solidFill>
                <a:latin typeface="+mn-lt"/>
                <a:cs typeface="+mn-cs"/>
              </a:rPr>
              <a:t>Oozie</a:t>
            </a:r>
            <a:r>
              <a:rPr lang="en-US" sz="1600" dirty="0">
                <a:solidFill>
                  <a:srgbClr val="C00000"/>
                </a:solidFill>
                <a:latin typeface="+mn-lt"/>
                <a:cs typeface="+mn-cs"/>
              </a:rPr>
              <a:t> XML Workflow</a:t>
            </a:r>
            <a:endParaRPr lang="en-US" sz="2000" dirty="0">
              <a:solidFill>
                <a:srgbClr val="C0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List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800" dirty="0" smtClean="0">
                <a:latin typeface="+mj-lt"/>
              </a:rPr>
              <a:t>“</a:t>
            </a:r>
            <a:r>
              <a:rPr lang="en-US" sz="1800" dirty="0">
                <a:latin typeface="+mj-lt"/>
              </a:rPr>
              <a:t>What's Cooking?,”. [Online]. Available at: </a:t>
            </a:r>
            <a:r>
              <a:rPr lang="en-US" sz="1800" u="sng" dirty="0">
                <a:latin typeface="+mj-lt"/>
                <a:hlinkClick r:id="rId3"/>
              </a:rPr>
              <a:t>https://www.kaggle.com/c/whats-cooking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>
                <a:latin typeface="+mj-lt"/>
              </a:rPr>
              <a:t>“</a:t>
            </a:r>
            <a:r>
              <a:rPr lang="en-US" sz="1800" dirty="0" err="1">
                <a:latin typeface="+mj-lt"/>
              </a:rPr>
              <a:t>Jaccard</a:t>
            </a:r>
            <a:r>
              <a:rPr lang="en-US" sz="1800" dirty="0">
                <a:latin typeface="+mj-lt"/>
              </a:rPr>
              <a:t> index,” </a:t>
            </a:r>
            <a:r>
              <a:rPr lang="en-US" sz="1800" i="1" dirty="0">
                <a:latin typeface="+mj-lt"/>
              </a:rPr>
              <a:t>Wikipedia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4"/>
              </a:rPr>
              <a:t>https://en.wikipedia.org/wiki/jaccard_index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>
                <a:latin typeface="+mj-lt"/>
              </a:rPr>
              <a:t>P. Tan and M. Steinbach, </a:t>
            </a:r>
            <a:r>
              <a:rPr lang="en-US" sz="1800" i="1" dirty="0">
                <a:latin typeface="+mj-lt"/>
              </a:rPr>
              <a:t>Introduction to </a:t>
            </a:r>
            <a:r>
              <a:rPr lang="en-US" sz="1800" i="1" dirty="0" smtClean="0">
                <a:latin typeface="+mj-lt"/>
              </a:rPr>
              <a:t>Data Mining</a:t>
            </a:r>
            <a:r>
              <a:rPr lang="en-US" sz="1800" dirty="0">
                <a:latin typeface="+mj-lt"/>
              </a:rPr>
              <a:t>. Boston: Pearson Addison Wesley, 2005</a:t>
            </a:r>
            <a:r>
              <a:rPr lang="en-US" sz="1800" dirty="0" smtClean="0">
                <a:latin typeface="+mj-lt"/>
              </a:rPr>
              <a:t>.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>
                <a:latin typeface="+mj-lt"/>
              </a:rPr>
              <a:t>“google-</a:t>
            </a:r>
            <a:r>
              <a:rPr lang="en-US" sz="1800" dirty="0" err="1">
                <a:latin typeface="+mj-lt"/>
              </a:rPr>
              <a:t>gson</a:t>
            </a:r>
            <a:r>
              <a:rPr lang="en-US" sz="1800" dirty="0">
                <a:latin typeface="+mj-lt"/>
              </a:rPr>
              <a:t>,” </a:t>
            </a:r>
            <a:r>
              <a:rPr lang="en-US" sz="1800" i="1" dirty="0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5"/>
              </a:rPr>
              <a:t>https://</a:t>
            </a:r>
            <a:r>
              <a:rPr lang="en-US" sz="1800" dirty="0" smtClean="0">
                <a:latin typeface="+mj-lt"/>
                <a:hlinkClick r:id="rId5"/>
              </a:rPr>
              <a:t>github.com/google/gson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>
                <a:latin typeface="+mj-lt"/>
              </a:rPr>
              <a:t>W. </a:t>
            </a:r>
            <a:r>
              <a:rPr lang="en-US" sz="1800" dirty="0" err="1">
                <a:latin typeface="+mj-lt"/>
              </a:rPr>
              <a:t>Ochandarena</a:t>
            </a:r>
            <a:r>
              <a:rPr lang="en-US" sz="1800" dirty="0">
                <a:latin typeface="+mj-lt"/>
              </a:rPr>
              <a:t>, “Spinning Up a Hadoop Cluster in the Cloud | </a:t>
            </a:r>
            <a:r>
              <a:rPr lang="en-US" sz="1800" dirty="0" err="1">
                <a:latin typeface="+mj-lt"/>
              </a:rPr>
              <a:t>MapR</a:t>
            </a:r>
            <a:r>
              <a:rPr lang="en-US" sz="1800" dirty="0" smtClean="0">
                <a:latin typeface="+mj-lt"/>
              </a:rPr>
              <a:t>,” </a:t>
            </a:r>
            <a:r>
              <a:rPr lang="en-US" sz="1800" i="1" dirty="0" err="1" smtClean="0">
                <a:latin typeface="+mj-lt"/>
              </a:rPr>
              <a:t>MapR</a:t>
            </a:r>
            <a:r>
              <a:rPr lang="en-US" sz="1800" i="1" dirty="0" smtClean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Blog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6"/>
              </a:rPr>
              <a:t>https://</a:t>
            </a:r>
            <a:r>
              <a:rPr lang="en-US" sz="1800" dirty="0" smtClean="0">
                <a:latin typeface="+mj-lt"/>
                <a:hlinkClick r:id="rId6"/>
              </a:rPr>
              <a:t>www.mapr.com/blog/spinning-hadoop-cluster-cloud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>
                <a:latin typeface="+mj-lt"/>
              </a:rPr>
              <a:t>“Maven in 5 Minutes,” </a:t>
            </a:r>
            <a:r>
              <a:rPr lang="en-US" sz="1800" i="1" dirty="0">
                <a:latin typeface="+mj-lt"/>
              </a:rPr>
              <a:t>Apache Maven Project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7"/>
              </a:rPr>
              <a:t>https://</a:t>
            </a:r>
            <a:r>
              <a:rPr lang="en-US" sz="1800" dirty="0" smtClean="0">
                <a:latin typeface="+mj-lt"/>
                <a:hlinkClick r:id="rId7"/>
              </a:rPr>
              <a:t>maven.apache.org/guides/getting-started/maven-in-five-minutes.html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2015].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B3EBD5-0B49-4CC3-9BC2-5ACCAAAFEC0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Updated Division of Responsibilities</a:t>
            </a:r>
            <a:endParaRPr lang="en-US" dirty="0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mtClean="0">
                <a:solidFill>
                  <a:srgbClr val="008000"/>
                </a:solidFill>
              </a:rPr>
              <a:t>Preprocessor: </a:t>
            </a:r>
            <a:r>
              <a:rPr lang="en-US" sz="2000" smtClean="0"/>
              <a:t>Zayd Hammoudeh</a:t>
            </a:r>
          </a:p>
          <a:p>
            <a:endParaRPr lang="en-US" sz="2000" b="1" smtClean="0">
              <a:solidFill>
                <a:srgbClr val="008000"/>
              </a:solidFill>
            </a:endParaRPr>
          </a:p>
          <a:p>
            <a:r>
              <a:rPr lang="en-US" sz="2000" b="1" smtClean="0">
                <a:solidFill>
                  <a:srgbClr val="008000"/>
                </a:solidFill>
              </a:rPr>
              <a:t>Naïve Bayes: </a:t>
            </a:r>
            <a:r>
              <a:rPr lang="en-US" sz="2000" smtClean="0"/>
              <a:t>Shubhangi Rakhonde</a:t>
            </a:r>
          </a:p>
          <a:p>
            <a:r>
              <a:rPr lang="en-US" sz="2000" b="1" smtClean="0">
                <a:solidFill>
                  <a:srgbClr val="008000"/>
                </a:solidFill>
              </a:rPr>
              <a:t>KNN: </a:t>
            </a:r>
            <a:r>
              <a:rPr lang="en-US" sz="2000" smtClean="0"/>
              <a:t>Yashi Kamboj</a:t>
            </a:r>
          </a:p>
          <a:p>
            <a:endParaRPr lang="en-US" sz="2000" b="1" smtClean="0">
              <a:solidFill>
                <a:srgbClr val="008000"/>
              </a:solidFill>
            </a:endParaRPr>
          </a:p>
          <a:p>
            <a:r>
              <a:rPr lang="en-US" sz="2000" b="1" smtClean="0">
                <a:solidFill>
                  <a:srgbClr val="008000"/>
                </a:solidFill>
              </a:rPr>
              <a:t>Ensemble Classifier/Accuracy Calculator: </a:t>
            </a:r>
            <a:r>
              <a:rPr lang="en-US" sz="2000" smtClean="0"/>
              <a:t>Zayd Hammoudeh</a:t>
            </a:r>
          </a:p>
          <a:p>
            <a:endParaRPr lang="en-US" sz="2000" b="1" smtClean="0">
              <a:solidFill>
                <a:srgbClr val="008000"/>
              </a:solidFill>
            </a:endParaRPr>
          </a:p>
          <a:p>
            <a:r>
              <a:rPr lang="en-US" sz="2000" b="1" smtClean="0">
                <a:solidFill>
                  <a:srgbClr val="008000"/>
                </a:solidFill>
              </a:rPr>
              <a:t>Oozie Debug: </a:t>
            </a:r>
            <a:r>
              <a:rPr lang="en-US" sz="2000" smtClean="0"/>
              <a:t>Zayd Hammoudeh, Shubhangi Rakhonde</a:t>
            </a:r>
          </a:p>
          <a:p>
            <a:endParaRPr lang="en-US" sz="2000" smtClean="0"/>
          </a:p>
          <a:p>
            <a:r>
              <a:rPr lang="en-US" sz="2000" b="1" smtClean="0">
                <a:solidFill>
                  <a:srgbClr val="008000"/>
                </a:solidFill>
              </a:rPr>
              <a:t>Training File Distribution Paradigm: </a:t>
            </a:r>
            <a:r>
              <a:rPr lang="en-US" sz="2000" smtClean="0"/>
              <a:t>Shubhangi Rakhonde</a:t>
            </a:r>
          </a:p>
          <a:p>
            <a:r>
              <a:rPr lang="en-US" sz="2000" b="1" smtClean="0">
                <a:solidFill>
                  <a:srgbClr val="008000"/>
                </a:solidFill>
              </a:rPr>
              <a:t>HDFS Debug: </a:t>
            </a:r>
            <a:r>
              <a:rPr lang="en-US" sz="2000" smtClean="0"/>
              <a:t>Zayd Hammoudeh</a:t>
            </a:r>
          </a:p>
          <a:p>
            <a:r>
              <a:rPr lang="en-US" sz="2000" b="1" smtClean="0">
                <a:solidFill>
                  <a:srgbClr val="008000"/>
                </a:solidFill>
              </a:rPr>
              <a:t>Amazon AWS: </a:t>
            </a:r>
            <a:r>
              <a:rPr lang="en-US" sz="2000" smtClean="0"/>
              <a:t>Zayd Hammoudeh, Yashi Kamboj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FCCE31-870C-4403-9730-A0455AF9949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FEA7CA36-697E-4817-AC8B-AA728C18F562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17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40962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1F380EA-BEFE-4F49-AC4D-612A35CD81D4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18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4301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Appendix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2162175" y="95250"/>
            <a:ext cx="6838950" cy="550863"/>
          </a:xfrm>
        </p:spPr>
        <p:txBody>
          <a:bodyPr/>
          <a:lstStyle/>
          <a:p>
            <a:r>
              <a:rPr lang="en-US" sz="2800" smtClean="0"/>
              <a:t>AWS Cluster Administration – Not So Easy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239125" cy="5403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Configuring an AWS cluster was more difficult than we had anticipated.</a:t>
            </a:r>
          </a:p>
          <a:p>
            <a:pPr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In our sandbox, we only setup a single instance (and some of use even struggled with that).  Bringing up and managing multiple, parallel instances is more complicated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Amazon’s Elastic MapReduce (EMR) service should make this process simpler, but we went with EC2 instances due to their lower cost</a:t>
            </a:r>
          </a:p>
          <a:p>
            <a:pPr marL="0" indent="0">
              <a:lnSpc>
                <a:spcPct val="120000"/>
              </a:lnSpc>
              <a:buFont typeface="Arial" charset="0"/>
              <a:buNone/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If your future company has a system admin, become his/her friend as it is can be pain to figure out how to configure AWS yourself.</a:t>
            </a:r>
          </a:p>
          <a:p>
            <a:pPr marL="457200" lvl="1" indent="0">
              <a:lnSpc>
                <a:spcPct val="120000"/>
              </a:lnSpc>
              <a:buFont typeface="Arial" charset="0"/>
              <a:buNone/>
              <a:defRPr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If you need to do the system administration yourself, do not despair as you learn a lot of new (and unexpected) things along the way.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DF111E-7147-443F-B136-68A7D3AE9340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Project Overview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4840287"/>
          </a:xfrm>
        </p:spPr>
        <p:txBody>
          <a:bodyPr/>
          <a:lstStyle/>
          <a:p>
            <a:r>
              <a:rPr lang="en-US" sz="2800" b="1" dirty="0" smtClean="0"/>
              <a:t>Kaggle Competition:</a:t>
            </a:r>
            <a:r>
              <a:rPr lang="en-US" sz="2800" dirty="0" smtClean="0"/>
              <a:t> Classify recipes into different cuisine types [1] based solely off the recipe’s ingredient list.</a:t>
            </a:r>
          </a:p>
          <a:p>
            <a:endParaRPr lang="en-US" sz="2800" dirty="0" smtClean="0"/>
          </a:p>
          <a:p>
            <a:r>
              <a:rPr lang="en-US" sz="2800" dirty="0" smtClean="0"/>
              <a:t>An ensemble classifier for this dataset already exists, but its execution time is long.  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8000"/>
                </a:solidFill>
              </a:rPr>
              <a:t>Goal: </a:t>
            </a:r>
            <a:r>
              <a:rPr lang="en-US" sz="2800" dirty="0" smtClean="0"/>
              <a:t>Develop a </a:t>
            </a:r>
            <a:r>
              <a:rPr lang="en-US" sz="2800" b="1" dirty="0">
                <a:solidFill>
                  <a:srgbClr val="C00000"/>
                </a:solidFill>
              </a:rPr>
              <a:t>faster</a:t>
            </a:r>
            <a:r>
              <a:rPr lang="en-US" sz="2800" dirty="0" smtClean="0"/>
              <a:t>, Hadoop-based version of the original classifier and </a:t>
            </a:r>
            <a:r>
              <a:rPr lang="en-US" sz="2800" b="1" dirty="0" smtClean="0">
                <a:solidFill>
                  <a:srgbClr val="C00000"/>
                </a:solidFill>
              </a:rPr>
              <a:t>deploy it to Amazon AWS</a:t>
            </a:r>
            <a:r>
              <a:rPr lang="en-US" sz="2800" dirty="0" smtClean="0"/>
              <a:t>.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0827F4-E932-4FBD-905A-A490BF6F86F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1238250" y="6115050"/>
            <a:ext cx="66897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j-lt"/>
              </a:rPr>
              <a:t>[1] Dataset had 20 different international cuisine types including: 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French, British, Mexican, Chinese, Indian, Southern US, Japanese, etc.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en-US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+mj-lt"/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en-US" sz="3600" b="1" dirty="0" smtClean="0">
                <a:latin typeface="+mj-lt"/>
              </a:rPr>
              <a:t>Due to the interest of time, we will only discuss a subset of the components of our overall implementation structure.</a:t>
            </a:r>
            <a:endParaRPr lang="en-US" sz="3600" b="1" dirty="0">
              <a:latin typeface="+mj-lt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01D863-FD99-43D6-AD07-0AC27190308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Oozie Flow with Fork/Join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4C9355-E2E4-4B8B-B635-49939A7AEC5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1227138" y="6416675"/>
            <a:ext cx="6705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Note: </a:t>
            </a:r>
            <a:r>
              <a:rPr lang="en-US" b="0" dirty="0">
                <a:latin typeface="+mn-lt"/>
              </a:rPr>
              <a:t>KNN approaches #1 and #2 above use different distance metrics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609837"/>
            <a:ext cx="9029699" cy="40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Oozie</a:t>
            </a:r>
            <a:r>
              <a:rPr lang="en-US" dirty="0" smtClean="0"/>
              <a:t> Flow with </a:t>
            </a:r>
            <a:r>
              <a:rPr lang="en-US" dirty="0" smtClean="0"/>
              <a:t>Serial Execution</a:t>
            </a:r>
            <a:endParaRPr lang="en-US" dirty="0" smtClean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02F4B0-3857-434A-B827-E3B1457ED52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1227138" y="6416675"/>
            <a:ext cx="6705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Note: </a:t>
            </a:r>
            <a:r>
              <a:rPr lang="en-US" b="0" dirty="0">
                <a:latin typeface="+mn-lt"/>
              </a:rPr>
              <a:t>KNN approaches #1 and #2 above use different distance metrics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648851"/>
            <a:ext cx="9048750" cy="384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Data Preprocessor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Implemented in standard Java with the GSON library and Maven</a:t>
            </a:r>
          </a:p>
          <a:p>
            <a:pPr>
              <a:lnSpc>
                <a:spcPct val="120000"/>
              </a:lnSpc>
              <a:defRPr/>
            </a:pP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b="1" dirty="0" smtClean="0">
                <a:latin typeface="+mj-lt"/>
              </a:rPr>
              <a:t>Input Dataset Format: </a:t>
            </a:r>
            <a:r>
              <a:rPr lang="en-US" dirty="0" smtClean="0">
                <a:latin typeface="+mj-lt"/>
              </a:rPr>
              <a:t>A list of JSON objects that contained each recipe’s cuisine type as well as its list of ingredients’ names</a:t>
            </a:r>
          </a:p>
          <a:p>
            <a:pPr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Modified the original algorithm’s preprocessor to make them more “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MapReduce-Friendly</a:t>
            </a:r>
            <a:r>
              <a:rPr lang="en-US" dirty="0" smtClean="0">
                <a:latin typeface="+mj-lt"/>
              </a:rPr>
              <a:t>”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Changed the ingredient names from strings to unique integers to make the classification algorithms’ structure more universal</a:t>
            </a:r>
          </a:p>
          <a:p>
            <a:pPr marL="457200" lvl="1" indent="0">
              <a:lnSpc>
                <a:spcPct val="120000"/>
              </a:lnSpc>
              <a:buFont typeface="Arial" charset="0"/>
              <a:buNone/>
              <a:defRPr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Change the record format from JSON to a </a:t>
            </a:r>
            <a:r>
              <a:rPr lang="en-US" i="1" dirty="0" smtClean="0">
                <a:latin typeface="+mj-lt"/>
              </a:rPr>
              <a:t>single</a:t>
            </a:r>
            <a:r>
              <a:rPr lang="en-US" dirty="0" smtClean="0">
                <a:latin typeface="+mj-lt"/>
              </a:rPr>
              <a:t> comma-separated line.  This was done to support MapReduce’s default record reader.</a:t>
            </a:r>
          </a:p>
          <a:p>
            <a:pPr lvl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Splits testing data set into multiple files to allow them to be processed by multiple mappers in parallel</a:t>
            </a:r>
          </a:p>
          <a:p>
            <a:pPr lvl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50C07D-2D43-4BA2-9A20-A2ADA54913F2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Multinomial &amp; Bernoulli Naïve Bayes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Implemented using standard MapReduce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Calculates the prior probability of each ingredient for each cuisine type using the input training set.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Calculates the class probability of each record in the testing set.  Returns each record’s class probability to the ensemble classifier.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To simplify code design and testing, we used the </a:t>
            </a:r>
            <a:r>
              <a:rPr lang="en-US" sz="2000" b="1" i="1" smtClean="0">
                <a:solidFill>
                  <a:srgbClr val="008000"/>
                </a:solidFill>
              </a:rPr>
              <a:t>strategy pattern</a:t>
            </a:r>
            <a:r>
              <a:rPr lang="en-US" sz="2000" b="1" smtClean="0">
                <a:solidFill>
                  <a:srgbClr val="008000"/>
                </a:solidFill>
              </a:rPr>
              <a:t> </a:t>
            </a:r>
            <a:r>
              <a:rPr lang="en-US" sz="2000" smtClean="0"/>
              <a:t>to calculate the probabilities using the two approaches.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Training set is rebuilt from scratch inside each mapper.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8000"/>
                </a:solidFill>
              </a:rPr>
              <a:t>Future Improvement: </a:t>
            </a:r>
            <a:r>
              <a:rPr lang="en-US" sz="2000" smtClean="0"/>
              <a:t>Use serialization to import a prebuild training set data structure reducing the algorithm’s overhead.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endParaRPr lang="en-US" sz="220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205714-60BC-4776-9393-99867DE41F8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K-Nearest Neighbors (KNN)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963" t="-949" r="-111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1272E8-C0C2-445E-BC09-FF7C763F95D6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Amazon Web Services (AWS)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defRPr/>
            </a:pPr>
            <a:r>
              <a:rPr lang="en-US" sz="2800" b="1" dirty="0" smtClean="0">
                <a:latin typeface="+mj-lt"/>
              </a:rPr>
              <a:t>Amazon </a:t>
            </a:r>
            <a:r>
              <a:rPr lang="en-US" sz="2800" dirty="0" smtClean="0">
                <a:latin typeface="+mj-lt"/>
              </a:rPr>
              <a:t>– Largest public cloud provider</a:t>
            </a:r>
          </a:p>
          <a:p>
            <a:pPr>
              <a:spcBef>
                <a:spcPts val="1200"/>
              </a:spcBef>
              <a:defRPr/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  <a:defRPr/>
            </a:pPr>
            <a:r>
              <a:rPr lang="en-US" sz="2800" b="1" dirty="0" smtClean="0">
                <a:latin typeface="+mj-lt"/>
              </a:rPr>
              <a:t>Cluster Specifications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Operating System: </a:t>
            </a:r>
            <a:r>
              <a:rPr lang="en-US" dirty="0" err="1" smtClean="0">
                <a:latin typeface="+mj-lt"/>
              </a:rPr>
              <a:t>Redhat</a:t>
            </a:r>
            <a:r>
              <a:rPr lang="en-US" dirty="0" smtClean="0">
                <a:latin typeface="+mj-lt"/>
              </a:rPr>
              <a:t> Enterprise 6.5, 64 bit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Hadoop Environment: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Number of Nodes: </a:t>
            </a:r>
            <a:r>
              <a:rPr lang="en-US" dirty="0" smtClean="0">
                <a:latin typeface="+mj-lt"/>
              </a:rPr>
              <a:t>3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MapR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-FS Version: </a:t>
            </a:r>
            <a:r>
              <a:rPr lang="en-US" dirty="0" smtClean="0">
                <a:latin typeface="+mj-lt"/>
              </a:rPr>
              <a:t>4.0.1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Oozie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Version: </a:t>
            </a:r>
            <a:r>
              <a:rPr lang="en-US" dirty="0" smtClean="0">
                <a:latin typeface="+mj-lt"/>
              </a:rPr>
              <a:t>4.0.1 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Cluster Type: </a:t>
            </a:r>
            <a:r>
              <a:rPr lang="en-US" dirty="0" smtClean="0">
                <a:latin typeface="+mj-lt"/>
              </a:rPr>
              <a:t>m1.large</a:t>
            </a:r>
          </a:p>
          <a:p>
            <a:pPr lvl="2">
              <a:spcBef>
                <a:spcPts val="1200"/>
              </a:spcBef>
              <a:defRPr/>
            </a:pPr>
            <a:r>
              <a:rPr lang="en-US" b="1" dirty="0" smtClean="0">
                <a:solidFill>
                  <a:srgbClr val="0257BE"/>
                </a:solidFill>
                <a:latin typeface="+mj-lt"/>
              </a:rPr>
              <a:t>Virtual CPU: </a:t>
            </a:r>
            <a:r>
              <a:rPr lang="en-US" dirty="0" smtClean="0">
                <a:latin typeface="+mj-lt"/>
              </a:rPr>
              <a:t>2</a:t>
            </a:r>
          </a:p>
          <a:p>
            <a:pPr lvl="2">
              <a:spcBef>
                <a:spcPts val="1200"/>
              </a:spcBef>
              <a:defRPr/>
            </a:pPr>
            <a:r>
              <a:rPr lang="en-US" b="1" dirty="0">
                <a:solidFill>
                  <a:srgbClr val="0257BE"/>
                </a:solidFill>
                <a:latin typeface="+mj-lt"/>
              </a:rPr>
              <a:t>RAM: </a:t>
            </a:r>
            <a:r>
              <a:rPr lang="en-US" dirty="0" smtClean="0">
                <a:latin typeface="+mj-lt"/>
              </a:rPr>
              <a:t>7.5 GB</a:t>
            </a:r>
          </a:p>
          <a:p>
            <a:pPr lvl="2">
              <a:spcBef>
                <a:spcPts val="1200"/>
              </a:spcBef>
              <a:defRPr/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  <a:defRPr/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Special thanks to Professor 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</a:rPr>
              <a:t>Casaletto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for helping us configure the cluster.</a:t>
            </a:r>
          </a:p>
          <a:p>
            <a:pPr lvl="2">
              <a:defRPr/>
            </a:pPr>
            <a:endParaRPr lang="en-US" dirty="0" smtClean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0B5A37-1730-4078-AE05-645C837B0421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9544</TotalTime>
  <Words>952</Words>
  <Application>Microsoft Office PowerPoint</Application>
  <PresentationFormat>On-screen Show (4:3)</PresentationFormat>
  <Paragraphs>177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sjsu_powerpoint template 1</vt:lpstr>
      <vt:lpstr>PowerPoint Presentation</vt:lpstr>
      <vt:lpstr>Project Overview</vt:lpstr>
      <vt:lpstr>PowerPoint Presentation</vt:lpstr>
      <vt:lpstr>Oozie Flow with Fork/Join</vt:lpstr>
      <vt:lpstr>Oozie Flow with Serial Execution</vt:lpstr>
      <vt:lpstr>Data Preprocessor</vt:lpstr>
      <vt:lpstr>Multinomial &amp; Bernoulli Naïve Bayes</vt:lpstr>
      <vt:lpstr>K-Nearest Neighbors (KNN)</vt:lpstr>
      <vt:lpstr>Amazon Web Services (AWS) Cluster</vt:lpstr>
      <vt:lpstr>PowerPoint Presentation</vt:lpstr>
      <vt:lpstr>Algorithm Execution Time Comparison</vt:lpstr>
      <vt:lpstr>PowerPoint Presentation</vt:lpstr>
      <vt:lpstr>MapR-FS – You Don’t Miss it Until Its Gone</vt:lpstr>
      <vt:lpstr>Fall-In Love with Custom  MapReduce Configurations</vt:lpstr>
      <vt:lpstr>List of References</vt:lpstr>
      <vt:lpstr>Updated Division of Responsibilities</vt:lpstr>
      <vt:lpstr>PowerPoint Presentation</vt:lpstr>
      <vt:lpstr>PowerPoint Presentation</vt:lpstr>
      <vt:lpstr>AWS Cluster Administration – Not So Easy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1508</cp:revision>
  <dcterms:created xsi:type="dcterms:W3CDTF">2014-07-03T16:55:19Z</dcterms:created>
  <dcterms:modified xsi:type="dcterms:W3CDTF">2015-12-01T15:51:32Z</dcterms:modified>
</cp:coreProperties>
</file>