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vsdx" ContentType="application/vnd.ms-visio.drawing"/>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vsd" ContentType="application/vnd.visio"/>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2"/>
  </p:notesMasterIdLst>
  <p:sldIdLst>
    <p:sldId id="256" r:id="rId2"/>
    <p:sldId id="264" r:id="rId3"/>
    <p:sldId id="288" r:id="rId4"/>
    <p:sldId id="289" r:id="rId5"/>
    <p:sldId id="258" r:id="rId6"/>
    <p:sldId id="262" r:id="rId7"/>
    <p:sldId id="263" r:id="rId8"/>
    <p:sldId id="265" r:id="rId9"/>
    <p:sldId id="275" r:id="rId10"/>
    <p:sldId id="276" r:id="rId11"/>
    <p:sldId id="278" r:id="rId12"/>
    <p:sldId id="279" r:id="rId13"/>
    <p:sldId id="281" r:id="rId14"/>
    <p:sldId id="282" r:id="rId15"/>
    <p:sldId id="284" r:id="rId16"/>
    <p:sldId id="283" r:id="rId17"/>
    <p:sldId id="280" r:id="rId18"/>
    <p:sldId id="268" r:id="rId19"/>
    <p:sldId id="271" r:id="rId20"/>
    <p:sldId id="266" r:id="rId21"/>
    <p:sldId id="267" r:id="rId22"/>
    <p:sldId id="269" r:id="rId23"/>
    <p:sldId id="270" r:id="rId24"/>
    <p:sldId id="272" r:id="rId25"/>
    <p:sldId id="287" r:id="rId26"/>
    <p:sldId id="277" r:id="rId27"/>
    <p:sldId id="291" r:id="rId28"/>
    <p:sldId id="285" r:id="rId29"/>
    <p:sldId id="292" r:id="rId30"/>
    <p:sldId id="293" r:id="rId31"/>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a:srgbClr val="0066FF"/>
    <a:srgbClr val="FF0000"/>
    <a:srgbClr val="000066"/>
    <a:srgbClr val="0165BF"/>
    <a:srgbClr val="1C1C1C"/>
    <a:srgbClr val="00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0" autoAdjust="0"/>
    <p:restoredTop sz="80884" autoAdjust="0"/>
  </p:normalViewPr>
  <p:slideViewPr>
    <p:cSldViewPr snapToGrid="0">
      <p:cViewPr varScale="1">
        <p:scale>
          <a:sx n="90" d="100"/>
          <a:sy n="90" d="100"/>
        </p:scale>
        <p:origin x="-216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p>
        </p:txBody>
      </p:sp>
      <p:sp>
        <p:nvSpPr>
          <p:cNvPr id="296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97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97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297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1B03344A-3D4A-4325-A042-FF792B10BFC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spect="1" noChangeArrowheads="1" noTextEdit="1"/>
          </p:cNvSpPr>
          <p:nvPr>
            <p:ph type="sldImg"/>
          </p:nvPr>
        </p:nvSpPr>
        <p:spPr>
          <a:ln/>
        </p:spPr>
      </p:sp>
      <p:sp>
        <p:nvSpPr>
          <p:cNvPr id="921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ln/>
        </p:spPr>
      </p:sp>
      <p:sp>
        <p:nvSpPr>
          <p:cNvPr id="2867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a:ln/>
        </p:spPr>
      </p:sp>
      <p:sp>
        <p:nvSpPr>
          <p:cNvPr id="30722" name="Rectangle 3"/>
          <p:cNvSpPr>
            <a:spLocks noGrp="1" noChangeArrowheads="1"/>
          </p:cNvSpPr>
          <p:nvPr>
            <p:ph type="body" idx="1"/>
          </p:nvPr>
        </p:nvSpPr>
        <p:spPr>
          <a:noFill/>
          <a:ln/>
        </p:spPr>
        <p:txBody>
          <a:bodyPr/>
          <a:lstStyle/>
          <a:p>
            <a:r>
              <a:rPr lang="en-US" smtClean="0"/>
              <a:t>David will mention everything is written in Python.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ChangeArrowheads="1" noTextEdit="1"/>
          </p:cNvSpPr>
          <p:nvPr>
            <p:ph type="sldImg"/>
          </p:nvPr>
        </p:nvSpPr>
        <p:spPr>
          <a:ln/>
        </p:spPr>
      </p:sp>
      <p:sp>
        <p:nvSpPr>
          <p:cNvPr id="34818" name="Rectangle 3"/>
          <p:cNvSpPr>
            <a:spLocks noGrp="1" noChangeArrowheads="1"/>
          </p:cNvSpPr>
          <p:nvPr>
            <p:ph type="body" idx="1"/>
          </p:nvPr>
        </p:nvSpPr>
        <p:spPr>
          <a:noFill/>
          <a:ln/>
        </p:spPr>
        <p:txBody>
          <a:bodyPr/>
          <a:lstStyle/>
          <a:p>
            <a:r>
              <a:rPr lang="en-US" smtClean="0"/>
              <a:t>Mention the tools used</a:t>
            </a:r>
          </a:p>
          <a:p>
            <a:r>
              <a:rPr lang="en-US" smtClean="0"/>
              <a:t>Pipeline API is the framework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a:ln/>
        </p:spPr>
      </p:sp>
      <p:sp>
        <p:nvSpPr>
          <p:cNvPr id="39938" name="Rectangle 3"/>
          <p:cNvSpPr>
            <a:spLocks noGrp="1" noChangeArrowheads="1"/>
          </p:cNvSpPr>
          <p:nvPr>
            <p:ph type="body" idx="1"/>
          </p:nvPr>
        </p:nvSpPr>
        <p:spPr>
          <a:noFill/>
          <a:ln/>
        </p:spPr>
        <p:txBody>
          <a:bodyPr/>
          <a:lstStyle/>
          <a:p>
            <a:r>
              <a:rPr lang="en-US" smtClean="0"/>
              <a:t>Lead into that David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ln/>
        </p:spPr>
      </p:sp>
      <p:sp>
        <p:nvSpPr>
          <p:cNvPr id="4198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ln/>
        </p:spPr>
      </p:sp>
      <p:sp>
        <p:nvSpPr>
          <p:cNvPr id="4403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ln/>
        </p:spPr>
      </p:sp>
      <p:sp>
        <p:nvSpPr>
          <p:cNvPr id="4608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ChangeArrowheads="1" noTextEdit="1"/>
          </p:cNvSpPr>
          <p:nvPr>
            <p:ph type="sldImg"/>
          </p:nvPr>
        </p:nvSpPr>
        <p:spPr>
          <a:ln/>
        </p:spPr>
      </p:sp>
      <p:sp>
        <p:nvSpPr>
          <p:cNvPr id="4813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a:ln/>
        </p:spPr>
      </p:sp>
      <p:sp>
        <p:nvSpPr>
          <p:cNvPr id="5017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a:ln/>
        </p:spPr>
      </p:sp>
      <p:sp>
        <p:nvSpPr>
          <p:cNvPr id="5222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a:ln/>
        </p:spPr>
      </p:sp>
      <p:sp>
        <p:nvSpPr>
          <p:cNvPr id="11266" name="Rectangle 3"/>
          <p:cNvSpPr>
            <a:spLocks noGrp="1" noChangeArrowheads="1"/>
          </p:cNvSpPr>
          <p:nvPr>
            <p:ph type="body" idx="1"/>
          </p:nvPr>
        </p:nvSpPr>
        <p:spPr>
          <a:noFill/>
          <a:ln/>
        </p:spPr>
        <p:txBody>
          <a:bodyPr/>
          <a:lstStyle/>
          <a:p>
            <a:r>
              <a:rPr lang="en-US" smtClean="0"/>
              <a:t>Tree can be very large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Rot="1" noChangeAspect="1" noChangeArrowheads="1" noTextEdit="1"/>
          </p:cNvSpPr>
          <p:nvPr>
            <p:ph type="sldImg"/>
          </p:nvPr>
        </p:nvSpPr>
        <p:spPr>
          <a:ln/>
        </p:spPr>
      </p:sp>
      <p:sp>
        <p:nvSpPr>
          <p:cNvPr id="1331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ln/>
        </p:spPr>
      </p:sp>
      <p:sp>
        <p:nvSpPr>
          <p:cNvPr id="2048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ChangeArrowheads="1" noTextEdit="1"/>
          </p:cNvSpPr>
          <p:nvPr>
            <p:ph type="sldImg"/>
          </p:nvPr>
        </p:nvSpPr>
        <p:spPr>
          <a:ln/>
        </p:spPr>
      </p:sp>
      <p:sp>
        <p:nvSpPr>
          <p:cNvPr id="1843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a:ln/>
        </p:spPr>
      </p:sp>
      <p:sp>
        <p:nvSpPr>
          <p:cNvPr id="3891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r>
              <a:rPr lang="en-US" smtClean="0"/>
              <a:t>Map Reduce and Finite State Machines do not work well for this.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r>
              <a:rPr lang="en-US" smtClean="0"/>
              <a:t>Geetika will describe how we implemented this in our algorithm.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noChangeArrowheads="1" noTextEdit="1"/>
          </p:cNvSpPr>
          <p:nvPr>
            <p:ph type="sldImg"/>
          </p:nvPr>
        </p:nvSpPr>
        <p:spPr>
          <a:ln/>
        </p:spPr>
      </p:sp>
      <p:sp>
        <p:nvSpPr>
          <p:cNvPr id="2560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p:cNvPicPr>
          <p:nvPr/>
        </p:nvPicPr>
        <p:blipFill>
          <a:blip r:embed="rId2" cstate="print"/>
          <a:srcRect/>
          <a:stretch>
            <a:fillRect/>
          </a:stretch>
        </p:blipFill>
        <p:spPr bwMode="auto">
          <a:xfrm>
            <a:off x="0" y="-1588"/>
            <a:ext cx="9144000" cy="6858001"/>
          </a:xfrm>
          <a:prstGeom prst="rect">
            <a:avLst/>
          </a:prstGeom>
          <a:noFill/>
          <a:ln w="9525">
            <a:noFill/>
            <a:miter lim="800000"/>
            <a:headEnd/>
            <a:tailEnd/>
          </a:ln>
        </p:spPr>
      </p:pic>
      <p:sp>
        <p:nvSpPr>
          <p:cNvPr id="27651" name="Title Placeholder 1"/>
          <p:cNvSpPr>
            <a:spLocks noGrp="1"/>
          </p:cNvSpPr>
          <p:nvPr>
            <p:ph type="ctrTitle"/>
          </p:nvPr>
        </p:nvSpPr>
        <p:spPr>
          <a:xfrm>
            <a:off x="685800" y="4076700"/>
            <a:ext cx="7772400" cy="942975"/>
          </a:xfrm>
        </p:spPr>
        <p:txBody>
          <a:bodyPr>
            <a:normAutofit/>
          </a:bodyPr>
          <a:lstStyle>
            <a:lvl1pPr>
              <a:defRPr/>
            </a:lvl1pPr>
          </a:lstStyle>
          <a:p>
            <a:r>
              <a:rPr lang="en-US"/>
              <a:t>Click to edit Master title style</a:t>
            </a:r>
          </a:p>
        </p:txBody>
      </p:sp>
      <p:sp>
        <p:nvSpPr>
          <p:cNvPr id="27652" name="Text Placeholder 2"/>
          <p:cNvSpPr>
            <a:spLocks noGrp="1"/>
          </p:cNvSpPr>
          <p:nvPr>
            <p:ph type="subTitle" idx="1"/>
          </p:nvPr>
        </p:nvSpPr>
        <p:spPr>
          <a:xfrm>
            <a:off x="1371600" y="5219700"/>
            <a:ext cx="6400800" cy="879475"/>
          </a:xfrm>
        </p:spPr>
        <p:txBody>
          <a:bodyPr anchor="ctr" anchorCtr="1">
            <a:normAutofit/>
          </a:bodyPr>
          <a:lstStyle>
            <a:lvl1pPr marL="0" indent="0" algn="ctr">
              <a:buFont typeface="Arial" charset="0"/>
              <a:buNone/>
              <a:defRPr>
                <a:solidFill>
                  <a:schemeClr val="hlink"/>
                </a:solidFill>
              </a:defRPr>
            </a:lvl1pPr>
          </a:lstStyle>
          <a:p>
            <a:r>
              <a:rPr lang="en-US"/>
              <a:t>Click to edit Master subtitle style</a:t>
            </a:r>
          </a:p>
        </p:txBody>
      </p:sp>
      <p:sp>
        <p:nvSpPr>
          <p:cNvPr id="5" name="Date Placeholder 3"/>
          <p:cNvSpPr>
            <a:spLocks noGrp="1"/>
          </p:cNvSpPr>
          <p:nvPr>
            <p:ph type="dt" sz="half" idx="10"/>
          </p:nvPr>
        </p:nvSpPr>
        <p:spPr>
          <a:xfrm>
            <a:off x="457200" y="6243638"/>
            <a:ext cx="2133600" cy="476250"/>
          </a:xfrm>
          <a:prstGeom prst="rect">
            <a:avLst/>
          </a:prstGeom>
        </p:spPr>
        <p:txBody>
          <a:bodyPr vert="horz" wrap="square" lIns="91440" tIns="45720" rIns="91440" bIns="45720" numCol="1" anchor="ctr" anchorCtr="0" compatLnSpc="1">
            <a:prstTxWarp prst="textNoShape">
              <a:avLst/>
            </a:prstTxWarp>
          </a:bodyPr>
          <a:lstStyle>
            <a:lvl1pPr>
              <a:defRPr sz="1200" b="0">
                <a:solidFill>
                  <a:srgbClr val="898989"/>
                </a:solidFill>
                <a:latin typeface="+mn-lt"/>
              </a:defRPr>
            </a:lvl1pPr>
          </a:lstStyle>
          <a:p>
            <a:pPr>
              <a:defRPr/>
            </a:pPr>
            <a:endParaRPr lang="en-US"/>
          </a:p>
        </p:txBody>
      </p:sp>
      <p:sp>
        <p:nvSpPr>
          <p:cNvPr id="6" name="Footer Placeholder 4"/>
          <p:cNvSpPr>
            <a:spLocks noGrp="1"/>
          </p:cNvSpPr>
          <p:nvPr>
            <p:ph type="ftr" sz="quarter" idx="11"/>
          </p:nvPr>
        </p:nvSpPr>
        <p:spPr>
          <a:xfrm>
            <a:off x="3124200" y="6243638"/>
            <a:ext cx="2895600" cy="476250"/>
          </a:xfr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243638"/>
            <a:ext cx="2133600" cy="476250"/>
          </a:xfrm>
        </p:spPr>
        <p:txBody>
          <a:bodyPr/>
          <a:lstStyle>
            <a:lvl1pPr>
              <a:defRPr sz="1200" b="0">
                <a:solidFill>
                  <a:srgbClr val="898989"/>
                </a:solidFill>
              </a:defRPr>
            </a:lvl1pPr>
          </a:lstStyle>
          <a:p>
            <a:pPr>
              <a:defRPr/>
            </a:pPr>
            <a:fld id="{25290041-EBD5-4ECF-93E2-DB158FD201A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Click to edit Master title style</a:t>
            </a:r>
            <a:endParaRPr lang="en-US" dirty="0"/>
          </a:p>
        </p:txBody>
      </p:sp>
      <p:sp>
        <p:nvSpPr>
          <p:cNvPr id="3" name="Content Placeholder 2"/>
          <p:cNvSpPr>
            <a:spLocks noGrp="1" noChangeAspect="1"/>
          </p:cNvSpPr>
          <p:nvPr>
            <p:ph idx="1"/>
          </p:nvPr>
        </p:nvSpPr>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p>
        </p:txBody>
      </p:sp>
      <p:sp>
        <p:nvSpPr>
          <p:cNvPr id="5" name="Slide Number Placeholder 5"/>
          <p:cNvSpPr>
            <a:spLocks noGrp="1" noChangeAspect="1"/>
          </p:cNvSpPr>
          <p:nvPr>
            <p:ph type="sldNum" sz="quarter" idx="11"/>
          </p:nvPr>
        </p:nvSpPr>
        <p:spPr>
          <a:xfrm>
            <a:off x="8021638" y="6356350"/>
            <a:ext cx="969962" cy="363538"/>
          </a:xfrm>
        </p:spPr>
        <p:txBody>
          <a:bodyPr/>
          <a:lstStyle>
            <a:lvl1pPr>
              <a:defRPr/>
            </a:lvl1pPr>
          </a:lstStyle>
          <a:p>
            <a:pPr>
              <a:defRPr/>
            </a:pPr>
            <a:fld id="{57CAE338-3B6A-4037-90D8-94F2438351D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89013"/>
            <a:ext cx="4038600"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89013"/>
            <a:ext cx="4038600"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07A2DEB2-1A28-4E3D-BE80-C7859824F63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0"/>
          </p:nvPr>
        </p:nvSpPr>
        <p:spPr/>
        <p:txBody>
          <a:bodyPr/>
          <a:lstStyle>
            <a:lvl1pPr>
              <a:defRPr/>
            </a:lvl1pPr>
          </a:lstStyle>
          <a:p>
            <a:pPr>
              <a:defRPr/>
            </a:pPr>
            <a:endParaRPr lang="en-US"/>
          </a:p>
        </p:txBody>
      </p:sp>
      <p:sp>
        <p:nvSpPr>
          <p:cNvPr id="8" name="Slide Number Placeholder 5"/>
          <p:cNvSpPr>
            <a:spLocks noGrp="1"/>
          </p:cNvSpPr>
          <p:nvPr>
            <p:ph type="sldNum" sz="quarter" idx="11"/>
          </p:nvPr>
        </p:nvSpPr>
        <p:spPr/>
        <p:txBody>
          <a:bodyPr/>
          <a:lstStyle>
            <a:lvl1pPr>
              <a:defRPr/>
            </a:lvl1pPr>
          </a:lstStyle>
          <a:p>
            <a:pPr>
              <a:defRPr/>
            </a:pPr>
            <a:fld id="{B77BB81E-61B5-4AAE-89F5-D3603146BFC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62175" y="76200"/>
            <a:ext cx="6838950" cy="5508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989013"/>
            <a:ext cx="4038600" cy="5135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89013"/>
            <a:ext cx="4038600" cy="5135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939910C7-EABF-4B50-9B4C-228D4674449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p:cNvPicPr>
          <p:nvPr/>
        </p:nvPicPr>
        <p:blipFill>
          <a:blip r:embed="rId7" cstate="print"/>
          <a:srcRect b="37083"/>
          <a:stretch>
            <a:fillRect/>
          </a:stretch>
        </p:blipFill>
        <p:spPr bwMode="auto">
          <a:xfrm>
            <a:off x="19050" y="0"/>
            <a:ext cx="9124950" cy="4314825"/>
          </a:xfrm>
          <a:prstGeom prst="rect">
            <a:avLst/>
          </a:prstGeom>
          <a:noFill/>
          <a:ln w="9525">
            <a:noFill/>
            <a:miter lim="800000"/>
            <a:headEnd/>
            <a:tailEnd/>
          </a:ln>
        </p:spPr>
      </p:pic>
      <p:sp>
        <p:nvSpPr>
          <p:cNvPr id="1027" name="Title Placeholder 1"/>
          <p:cNvSpPr>
            <a:spLocks noGrp="1"/>
          </p:cNvSpPr>
          <p:nvPr>
            <p:ph type="title"/>
          </p:nvPr>
        </p:nvSpPr>
        <p:spPr bwMode="auto">
          <a:xfrm>
            <a:off x="2162175" y="76200"/>
            <a:ext cx="6838950" cy="5508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457200" y="989013"/>
            <a:ext cx="8229600" cy="5135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750888" y="6356350"/>
            <a:ext cx="6705600" cy="363538"/>
          </a:xfrm>
          <a:prstGeom prst="rect">
            <a:avLst/>
          </a:prstGeom>
        </p:spPr>
        <p:txBody>
          <a:bodyPr vert="horz" wrap="square" lIns="91440" tIns="45720" rIns="91440" bIns="45720" numCol="1" anchor="ctr" anchorCtr="0" compatLnSpc="1">
            <a:prstTxWarp prst="textNoShape">
              <a:avLst/>
            </a:prstTxWarp>
            <a:normAutofit/>
          </a:bodyPr>
          <a:lstStyle>
            <a:lvl1pPr algn="ctr">
              <a:defRPr sz="1200" b="0">
                <a:solidFill>
                  <a:srgbClr val="898989"/>
                </a:solidFill>
                <a:latin typeface="+mn-lt"/>
              </a:defRPr>
            </a:lvl1pPr>
          </a:lstStyle>
          <a:p>
            <a:pPr>
              <a:defRPr/>
            </a:pPr>
            <a:endParaRPr lang="en-US"/>
          </a:p>
        </p:txBody>
      </p:sp>
      <p:sp>
        <p:nvSpPr>
          <p:cNvPr id="6" name="Slide Number Placeholder 5"/>
          <p:cNvSpPr>
            <a:spLocks noGrp="1"/>
          </p:cNvSpPr>
          <p:nvPr>
            <p:ph type="sldNum" sz="quarter" idx="4"/>
          </p:nvPr>
        </p:nvSpPr>
        <p:spPr>
          <a:xfrm>
            <a:off x="7716838" y="6356350"/>
            <a:ext cx="969962" cy="363538"/>
          </a:xfrm>
          <a:prstGeom prst="rect">
            <a:avLst/>
          </a:prstGeom>
        </p:spPr>
        <p:txBody>
          <a:bodyPr vert="horz" wrap="square" lIns="91440" tIns="45720" rIns="91440" bIns="45720" numCol="1" anchor="ctr" anchorCtr="0" compatLnSpc="1">
            <a:prstTxWarp prst="textNoShape">
              <a:avLst/>
            </a:prstTxWarp>
            <a:normAutofit/>
          </a:bodyPr>
          <a:lstStyle>
            <a:lvl1pPr algn="r">
              <a:defRPr sz="1400">
                <a:latin typeface="+mn-lt"/>
              </a:defRPr>
            </a:lvl1pPr>
          </a:lstStyle>
          <a:p>
            <a:pPr>
              <a:defRPr/>
            </a:pPr>
            <a:fld id="{364FBC57-E742-42BB-A7F9-E63BB001BC5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5" r:id="rId3"/>
    <p:sldLayoutId id="2147483654" r:id="rId4"/>
    <p:sldLayoutId id="2147483653" r:id="rId5"/>
  </p:sldLayoutIdLst>
  <p:hf hdr="0" ftr="0" dt="0"/>
  <p:txStyles>
    <p:titleStyle>
      <a:lvl1pPr algn="ctr" defTabSz="457200" rtl="0" eaLnBrk="0" fontAlgn="base" hangingPunct="0">
        <a:spcBef>
          <a:spcPct val="0"/>
        </a:spcBef>
        <a:spcAft>
          <a:spcPct val="0"/>
        </a:spcAft>
        <a:defRPr sz="3800" b="1">
          <a:solidFill>
            <a:schemeClr val="tx1"/>
          </a:solidFill>
          <a:latin typeface="+mj-lt"/>
          <a:ea typeface="+mj-ea"/>
          <a:cs typeface="+mj-cs"/>
        </a:defRPr>
      </a:lvl1pPr>
      <a:lvl2pPr algn="ctr" defTabSz="457200" rtl="0" eaLnBrk="0" fontAlgn="base" hangingPunct="0">
        <a:spcBef>
          <a:spcPct val="0"/>
        </a:spcBef>
        <a:spcAft>
          <a:spcPct val="0"/>
        </a:spcAft>
        <a:defRPr sz="3800" b="1">
          <a:solidFill>
            <a:schemeClr val="tx1"/>
          </a:solidFill>
          <a:latin typeface="Calibri" pitchFamily="34" charset="0"/>
        </a:defRPr>
      </a:lvl2pPr>
      <a:lvl3pPr algn="ctr" defTabSz="457200" rtl="0" eaLnBrk="0" fontAlgn="base" hangingPunct="0">
        <a:spcBef>
          <a:spcPct val="0"/>
        </a:spcBef>
        <a:spcAft>
          <a:spcPct val="0"/>
        </a:spcAft>
        <a:defRPr sz="3800" b="1">
          <a:solidFill>
            <a:schemeClr val="tx1"/>
          </a:solidFill>
          <a:latin typeface="Calibri" pitchFamily="34" charset="0"/>
        </a:defRPr>
      </a:lvl3pPr>
      <a:lvl4pPr algn="ctr" defTabSz="457200" rtl="0" eaLnBrk="0" fontAlgn="base" hangingPunct="0">
        <a:spcBef>
          <a:spcPct val="0"/>
        </a:spcBef>
        <a:spcAft>
          <a:spcPct val="0"/>
        </a:spcAft>
        <a:defRPr sz="3800" b="1">
          <a:solidFill>
            <a:schemeClr val="tx1"/>
          </a:solidFill>
          <a:latin typeface="Calibri" pitchFamily="34" charset="0"/>
        </a:defRPr>
      </a:lvl4pPr>
      <a:lvl5pPr algn="ctr" defTabSz="457200" rtl="0" eaLnBrk="0" fontAlgn="base" hangingPunct="0">
        <a:spcBef>
          <a:spcPct val="0"/>
        </a:spcBef>
        <a:spcAft>
          <a:spcPct val="0"/>
        </a:spcAft>
        <a:defRPr sz="3800" b="1">
          <a:solidFill>
            <a:schemeClr val="tx1"/>
          </a:solidFill>
          <a:latin typeface="Calibri" pitchFamily="34" charset="0"/>
        </a:defRPr>
      </a:lvl5pPr>
      <a:lvl6pPr marL="457200" algn="ctr" defTabSz="457200" rtl="0" fontAlgn="base">
        <a:spcBef>
          <a:spcPct val="0"/>
        </a:spcBef>
        <a:spcAft>
          <a:spcPct val="0"/>
        </a:spcAft>
        <a:defRPr sz="3800" b="1">
          <a:solidFill>
            <a:schemeClr val="tx1"/>
          </a:solidFill>
          <a:latin typeface="Calibri" pitchFamily="34" charset="0"/>
        </a:defRPr>
      </a:lvl6pPr>
      <a:lvl7pPr marL="914400" algn="ctr" defTabSz="457200" rtl="0" fontAlgn="base">
        <a:spcBef>
          <a:spcPct val="0"/>
        </a:spcBef>
        <a:spcAft>
          <a:spcPct val="0"/>
        </a:spcAft>
        <a:defRPr sz="3800" b="1">
          <a:solidFill>
            <a:schemeClr val="tx1"/>
          </a:solidFill>
          <a:latin typeface="Calibri" pitchFamily="34" charset="0"/>
        </a:defRPr>
      </a:lvl7pPr>
      <a:lvl8pPr marL="1371600" algn="ctr" defTabSz="457200" rtl="0" fontAlgn="base">
        <a:spcBef>
          <a:spcPct val="0"/>
        </a:spcBef>
        <a:spcAft>
          <a:spcPct val="0"/>
        </a:spcAft>
        <a:defRPr sz="3800" b="1">
          <a:solidFill>
            <a:schemeClr val="tx1"/>
          </a:solidFill>
          <a:latin typeface="Calibri" pitchFamily="34" charset="0"/>
        </a:defRPr>
      </a:lvl8pPr>
      <a:lvl9pPr marL="1828800" algn="ctr" defTabSz="457200" rtl="0" fontAlgn="base">
        <a:spcBef>
          <a:spcPct val="0"/>
        </a:spcBef>
        <a:spcAft>
          <a:spcPct val="0"/>
        </a:spcAft>
        <a:defRPr sz="3800" b="1">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charset="0"/>
        <a:buChar char="•"/>
        <a:defRPr sz="24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200">
          <a:solidFill>
            <a:schemeClr val="tx1"/>
          </a:solidFill>
          <a:latin typeface="+mn-lt"/>
        </a:defRPr>
      </a:lvl2pPr>
      <a:lvl3pPr marL="1143000" indent="-228600" algn="l" defTabSz="457200" rtl="0" eaLnBrk="0" fontAlgn="base" hangingPunct="0">
        <a:spcBef>
          <a:spcPct val="20000"/>
        </a:spcBef>
        <a:spcAft>
          <a:spcPct val="0"/>
        </a:spcAft>
        <a:buFont typeface="Arial" charset="0"/>
        <a:buChar char="•"/>
        <a:defRPr sz="2000">
          <a:solidFill>
            <a:schemeClr val="tx1"/>
          </a:solidFill>
          <a:latin typeface="+mn-lt"/>
        </a:defRPr>
      </a:lvl3pPr>
      <a:lvl4pPr marL="1600200" indent="-228600" algn="l" defTabSz="457200" rtl="0" eaLnBrk="0" fontAlgn="base" hangingPunct="0">
        <a:spcBef>
          <a:spcPct val="20000"/>
        </a:spcBef>
        <a:spcAft>
          <a:spcPct val="0"/>
        </a:spcAft>
        <a:buFont typeface="Arial" charset="0"/>
        <a:buChar char="–"/>
        <a:defRPr>
          <a:solidFill>
            <a:schemeClr val="tx1"/>
          </a:solidFill>
          <a:latin typeface="+mn-lt"/>
        </a:defRPr>
      </a:lvl4pPr>
      <a:lvl5pPr marL="2057400" indent="-228600" algn="l" defTabSz="457200" rtl="0" eaLnBrk="0" fontAlgn="base" hangingPunct="0">
        <a:spcBef>
          <a:spcPct val="20000"/>
        </a:spcBef>
        <a:spcAft>
          <a:spcPct val="0"/>
        </a:spcAft>
        <a:buFont typeface="Arial" charset="0"/>
        <a:buChar char="»"/>
        <a:defRPr sz="1600">
          <a:solidFill>
            <a:schemeClr val="tx1"/>
          </a:solidFill>
          <a:latin typeface="+mn-lt"/>
        </a:defRPr>
      </a:lvl5pPr>
      <a:lvl6pPr marL="2514600" indent="-228600" algn="l" defTabSz="457200" rtl="0" fontAlgn="base">
        <a:spcBef>
          <a:spcPct val="20000"/>
        </a:spcBef>
        <a:spcAft>
          <a:spcPct val="0"/>
        </a:spcAft>
        <a:buFont typeface="Arial" charset="0"/>
        <a:buChar char="»"/>
        <a:defRPr sz="1600">
          <a:solidFill>
            <a:schemeClr val="tx1"/>
          </a:solidFill>
          <a:latin typeface="+mn-lt"/>
        </a:defRPr>
      </a:lvl6pPr>
      <a:lvl7pPr marL="2971800" indent="-228600" algn="l" defTabSz="457200" rtl="0" fontAlgn="base">
        <a:spcBef>
          <a:spcPct val="20000"/>
        </a:spcBef>
        <a:spcAft>
          <a:spcPct val="0"/>
        </a:spcAft>
        <a:buFont typeface="Arial" charset="0"/>
        <a:buChar char="»"/>
        <a:defRPr sz="1600">
          <a:solidFill>
            <a:schemeClr val="tx1"/>
          </a:solidFill>
          <a:latin typeface="+mn-lt"/>
        </a:defRPr>
      </a:lvl7pPr>
      <a:lvl8pPr marL="3429000" indent="-228600" algn="l" defTabSz="457200" rtl="0" fontAlgn="base">
        <a:spcBef>
          <a:spcPct val="20000"/>
        </a:spcBef>
        <a:spcAft>
          <a:spcPct val="0"/>
        </a:spcAft>
        <a:buFont typeface="Arial" charset="0"/>
        <a:buChar char="»"/>
        <a:defRPr sz="1600">
          <a:solidFill>
            <a:schemeClr val="tx1"/>
          </a:solidFill>
          <a:latin typeface="+mn-lt"/>
        </a:defRPr>
      </a:lvl8pPr>
      <a:lvl9pPr marL="3886200" indent="-228600" algn="l" defTabSz="457200" rtl="0" fontAlgn="base">
        <a:spcBef>
          <a:spcPct val="20000"/>
        </a:spcBef>
        <a:spcAft>
          <a:spcPct val="0"/>
        </a:spcAft>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package" Target="../embeddings/Microsoft_Visio_Drawing3.vsdx"/></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cs218-team2-chess-minimax.appspot.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package" Target="../embeddings/Microsoft_Visio_Drawing4.vsdx"/></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Microsoft_Visio_2003-2010_Drawing1.vsd"/></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Microsoft_Visio_2003-2010_Drawing2.vsd"/></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package" Target="../embeddings/Microsoft_Visio_Drawing2.vsdx"/><Relationship Id="rId5" Type="http://schemas.openxmlformats.org/officeDocument/2006/relationships/image" Target="../media/image9.png"/><Relationship Id="rId4" Type="http://schemas.openxmlformats.org/officeDocument/2006/relationships/package" Target="../embeddings/Microsoft_Visio_Drawing1.vsdx"/></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F98B8F84-187E-4FA8-973B-1FD40194808B}" type="slidenum">
              <a:rPr lang="en-US"/>
              <a:pPr>
                <a:defRPr/>
              </a:pPr>
              <a:t>1</a:t>
            </a:fld>
            <a:endParaRPr lang="en-US" dirty="0"/>
          </a:p>
        </p:txBody>
      </p:sp>
      <p:sp>
        <p:nvSpPr>
          <p:cNvPr id="8194" name="Rectangle 4"/>
          <p:cNvSpPr>
            <a:spLocks/>
          </p:cNvSpPr>
          <p:nvPr/>
        </p:nvSpPr>
        <p:spPr bwMode="auto">
          <a:xfrm>
            <a:off x="974725" y="260350"/>
            <a:ext cx="7194550" cy="1649413"/>
          </a:xfrm>
          <a:prstGeom prst="rect">
            <a:avLst/>
          </a:prstGeom>
          <a:noFill/>
          <a:ln w="9525">
            <a:noFill/>
            <a:miter lim="800000"/>
            <a:headEnd/>
            <a:tailEnd/>
          </a:ln>
        </p:spPr>
        <p:txBody>
          <a:bodyPr anchor="ctr"/>
          <a:lstStyle/>
          <a:p>
            <a:pPr algn="ctr"/>
            <a:r>
              <a:rPr lang="en-US" sz="3600">
                <a:latin typeface="Palatino Linotype" pitchFamily="18" charset="0"/>
                <a:cs typeface="Times New Roman" pitchFamily="18" charset="0"/>
              </a:rPr>
              <a:t>Implementation of the </a:t>
            </a:r>
          </a:p>
          <a:p>
            <a:pPr algn="ctr"/>
            <a:r>
              <a:rPr lang="en-US" sz="3600">
                <a:latin typeface="Palatino Linotype" pitchFamily="18" charset="0"/>
                <a:cs typeface="Times New Roman" pitchFamily="18" charset="0"/>
              </a:rPr>
              <a:t>Minimax Algorithm for Chess </a:t>
            </a:r>
          </a:p>
          <a:p>
            <a:pPr algn="ctr"/>
            <a:r>
              <a:rPr lang="en-US" sz="3600">
                <a:latin typeface="Palatino Linotype" pitchFamily="18" charset="0"/>
                <a:cs typeface="Times New Roman" pitchFamily="18" charset="0"/>
              </a:rPr>
              <a:t>using Google App Engine</a:t>
            </a:r>
          </a:p>
        </p:txBody>
      </p:sp>
      <p:sp>
        <p:nvSpPr>
          <p:cNvPr id="8195" name="Rectangle 5"/>
          <p:cNvSpPr>
            <a:spLocks/>
          </p:cNvSpPr>
          <p:nvPr/>
        </p:nvSpPr>
        <p:spPr bwMode="auto">
          <a:xfrm>
            <a:off x="2317750" y="5448300"/>
            <a:ext cx="4510088" cy="879475"/>
          </a:xfrm>
          <a:prstGeom prst="rect">
            <a:avLst/>
          </a:prstGeom>
          <a:noFill/>
          <a:ln w="9525">
            <a:noFill/>
            <a:miter lim="800000"/>
            <a:headEnd/>
            <a:tailEnd/>
          </a:ln>
        </p:spPr>
        <p:txBody>
          <a:bodyPr anchor="ctr" anchorCtr="1"/>
          <a:lstStyle/>
          <a:p>
            <a:pPr algn="ctr" defTabSz="457200">
              <a:buFont typeface="Arial" charset="0"/>
              <a:buNone/>
            </a:pPr>
            <a:r>
              <a:rPr lang="en-US" sz="2800">
                <a:solidFill>
                  <a:srgbClr val="0165BF"/>
                </a:solidFill>
                <a:latin typeface="Times New Roman" pitchFamily="18" charset="0"/>
                <a:cs typeface="Times New Roman" pitchFamily="18" charset="0"/>
              </a:rPr>
              <a:t>Team #2</a:t>
            </a:r>
            <a:endParaRPr lang="en-US" sz="400">
              <a:solidFill>
                <a:srgbClr val="0165BF"/>
              </a:solidFill>
              <a:latin typeface="Times New Roman" pitchFamily="18" charset="0"/>
              <a:cs typeface="Times New Roman" pitchFamily="18" charset="0"/>
            </a:endParaRPr>
          </a:p>
          <a:p>
            <a:pPr algn="ctr" defTabSz="457200">
              <a:spcBef>
                <a:spcPct val="20000"/>
              </a:spcBef>
              <a:buFont typeface="Arial" charset="0"/>
              <a:buNone/>
            </a:pPr>
            <a:r>
              <a:rPr lang="en-US" sz="1600">
                <a:solidFill>
                  <a:srgbClr val="1C1C1C"/>
                </a:solidFill>
                <a:latin typeface="Georgia" pitchFamily="18" charset="0"/>
                <a:cs typeface="Times New Roman" pitchFamily="18" charset="0"/>
              </a:rPr>
              <a:t>Geetika Garg, David Smith,</a:t>
            </a:r>
          </a:p>
          <a:p>
            <a:pPr algn="ctr" defTabSz="457200">
              <a:spcBef>
                <a:spcPct val="20000"/>
              </a:spcBef>
              <a:buFont typeface="Arial" charset="0"/>
              <a:buNone/>
            </a:pPr>
            <a:r>
              <a:rPr lang="en-US" sz="1600">
                <a:solidFill>
                  <a:srgbClr val="1C1C1C"/>
                </a:solidFill>
                <a:latin typeface="Georgia" pitchFamily="18" charset="0"/>
                <a:cs typeface="Times New Roman" pitchFamily="18" charset="0"/>
              </a:rPr>
              <a:t>&amp; Zayd Hammoudeh</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Title 1"/>
          <p:cNvSpPr>
            <a:spLocks noGrp="1"/>
          </p:cNvSpPr>
          <p:nvPr>
            <p:ph type="title"/>
          </p:nvPr>
        </p:nvSpPr>
        <p:spPr/>
        <p:txBody>
          <a:bodyPr/>
          <a:lstStyle/>
          <a:p>
            <a:r>
              <a:rPr lang="en-US" sz="2800" smtClean="0"/>
              <a:t>Cloud-Based Minimax System Architecture</a:t>
            </a:r>
          </a:p>
        </p:txBody>
      </p:sp>
      <p:sp>
        <p:nvSpPr>
          <p:cNvPr id="4" name="Slide Number Placeholder 3"/>
          <p:cNvSpPr>
            <a:spLocks noGrp="1"/>
          </p:cNvSpPr>
          <p:nvPr>
            <p:ph type="sldNum" sz="quarter" idx="11"/>
          </p:nvPr>
        </p:nvSpPr>
        <p:spPr/>
        <p:txBody>
          <a:bodyPr/>
          <a:lstStyle/>
          <a:p>
            <a:pPr>
              <a:defRPr/>
            </a:pPr>
            <a:fld id="{794AE6C0-A486-4CF2-A846-286A7FEE0222}" type="slidenum">
              <a:rPr lang="en-US" smtClean="0"/>
              <a:pPr>
                <a:defRPr/>
              </a:pPr>
              <a:t>10</a:t>
            </a:fld>
            <a:endParaRPr lang="en-US"/>
          </a:p>
        </p:txBody>
      </p:sp>
      <p:graphicFrame>
        <p:nvGraphicFramePr>
          <p:cNvPr id="14" name="Table 13"/>
          <p:cNvGraphicFramePr>
            <a:graphicFrameLocks noGrp="1"/>
          </p:cNvGraphicFramePr>
          <p:nvPr/>
        </p:nvGraphicFramePr>
        <p:xfrm>
          <a:off x="881063" y="4559300"/>
          <a:ext cx="7381874" cy="1830826"/>
        </p:xfrm>
        <a:graphic>
          <a:graphicData uri="http://schemas.openxmlformats.org/drawingml/2006/table">
            <a:tbl>
              <a:tblPr firstRow="1" bandRow="1">
                <a:tableStyleId>{5C22544A-7EE6-4342-B048-85BDC9FD1C3A}</a:tableStyleId>
              </a:tblPr>
              <a:tblGrid>
                <a:gridCol w="3690937"/>
                <a:gridCol w="3690937"/>
              </a:tblGrid>
              <a:tr h="657467">
                <a:tc gridSpan="2">
                  <a:txBody>
                    <a:bodyPr/>
                    <a:lstStyle/>
                    <a:p>
                      <a:pPr algn="ctr">
                        <a:spcBef>
                          <a:spcPts val="600"/>
                        </a:spcBef>
                        <a:spcAft>
                          <a:spcPts val="600"/>
                        </a:spcAft>
                      </a:pPr>
                      <a:r>
                        <a:rPr lang="en-US" sz="2800" dirty="0" smtClean="0"/>
                        <a:t>Four Primary Architecture</a:t>
                      </a:r>
                      <a:r>
                        <a:rPr lang="en-US" sz="2800" baseline="0" dirty="0" smtClean="0"/>
                        <a:t> Components</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en-US" dirty="0"/>
                    </a:p>
                  </a:txBody>
                  <a:tcPr/>
                </a:tc>
              </a:tr>
              <a:tr h="533279">
                <a:tc>
                  <a:txBody>
                    <a:bodyPr/>
                    <a:lstStyle/>
                    <a:p>
                      <a:pPr marL="342900" indent="-342900" algn="ctr">
                        <a:spcBef>
                          <a:spcPts val="600"/>
                        </a:spcBef>
                        <a:spcAft>
                          <a:spcPts val="600"/>
                        </a:spcAft>
                        <a:buAutoNum type="arabicPeriod"/>
                      </a:pPr>
                      <a:r>
                        <a:rPr lang="en-US" dirty="0" smtClean="0"/>
                        <a:t>Chess Rules Implementation</a:t>
                      </a:r>
                      <a:br>
                        <a:rPr lang="en-US" dirty="0" smtClean="0"/>
                      </a:br>
                      <a:r>
                        <a:rPr lang="en-US" baseline="0" dirty="0" smtClean="0"/>
                        <a:t>(not pictured)</a:t>
                      </a:r>
                      <a:endParaRPr 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spcBef>
                          <a:spcPts val="600"/>
                        </a:spcBef>
                        <a:spcAft>
                          <a:spcPts val="600"/>
                        </a:spcAft>
                      </a:pPr>
                      <a:r>
                        <a:rPr lang="en-US" dirty="0" smtClean="0"/>
                        <a:t>2. Client</a:t>
                      </a:r>
                      <a:r>
                        <a:rPr lang="en-US" baseline="0" dirty="0" smtClean="0"/>
                        <a:t> Application</a:t>
                      </a:r>
                      <a:endParaRPr 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r h="533279">
                <a:tc>
                  <a:txBody>
                    <a:bodyPr/>
                    <a:lstStyle/>
                    <a:p>
                      <a:pPr algn="ctr">
                        <a:spcBef>
                          <a:spcPts val="600"/>
                        </a:spcBef>
                        <a:spcAft>
                          <a:spcPts val="600"/>
                        </a:spcAft>
                      </a:pPr>
                      <a:r>
                        <a:rPr lang="en-US" dirty="0" smtClean="0"/>
                        <a:t>3. Server-side Application</a:t>
                      </a:r>
                      <a:endParaRPr 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spcBef>
                          <a:spcPts val="600"/>
                        </a:spcBef>
                        <a:spcAft>
                          <a:spcPts val="600"/>
                        </a:spcAft>
                      </a:pPr>
                      <a:r>
                        <a:rPr lang="en-US" dirty="0" smtClean="0"/>
                        <a:t>4. </a:t>
                      </a:r>
                      <a:r>
                        <a:rPr lang="en-US" dirty="0" err="1" smtClean="0"/>
                        <a:t>RESTful</a:t>
                      </a:r>
                      <a:r>
                        <a:rPr lang="en-US" baseline="0" dirty="0" smtClean="0"/>
                        <a:t> Communication</a:t>
                      </a:r>
                      <a:endParaRPr 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342" name="Object 6"/>
          <p:cNvGraphicFramePr>
            <a:graphicFrameLocks noChangeAspect="1"/>
          </p:cNvGraphicFramePr>
          <p:nvPr/>
        </p:nvGraphicFramePr>
        <p:xfrm>
          <a:off x="288925" y="1250950"/>
          <a:ext cx="8566150" cy="2933700"/>
        </p:xfrm>
        <a:graphic>
          <a:graphicData uri="http://schemas.openxmlformats.org/presentationml/2006/ole">
            <p:oleObj spid="_x0000_s14342" name="Visio" r:id="rId4" imgW="9705827" imgH="3324161" progId="Visio.Drawing.15">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sz="3000" dirty="0" smtClean="0"/>
              <a:t>Chess Legal Moves and “Check” Functionality</a:t>
            </a:r>
            <a:r>
              <a:rPr lang="en-US" dirty="0" smtClean="0"/>
              <a:t> </a:t>
            </a:r>
            <a:endParaRPr lang="en-US" dirty="0"/>
          </a:p>
        </p:txBody>
      </p:sp>
      <p:sp>
        <p:nvSpPr>
          <p:cNvPr id="3" name="Content Placeholder 2"/>
          <p:cNvSpPr>
            <a:spLocks noGrp="1"/>
          </p:cNvSpPr>
          <p:nvPr>
            <p:ph idx="1"/>
          </p:nvPr>
        </p:nvSpPr>
        <p:spPr>
          <a:xfrm>
            <a:off x="457200" y="989013"/>
            <a:ext cx="8229600" cy="5546725"/>
          </a:xfrm>
        </p:spPr>
        <p:txBody>
          <a:bodyPr>
            <a:normAutofit lnSpcReduction="10000"/>
          </a:bodyPr>
          <a:lstStyle/>
          <a:p>
            <a:pPr>
              <a:defRPr/>
            </a:pPr>
            <a:r>
              <a:rPr lang="en-US" sz="1800" b="1" dirty="0" smtClean="0"/>
              <a:t>Implementer: </a:t>
            </a:r>
            <a:r>
              <a:rPr lang="en-US" sz="1800" dirty="0" smtClean="0"/>
              <a:t>David Smith</a:t>
            </a:r>
          </a:p>
          <a:p>
            <a:pPr>
              <a:defRPr/>
            </a:pPr>
            <a:r>
              <a:rPr lang="en-US" sz="1800" b="1" dirty="0" smtClean="0"/>
              <a:t>Programming Language: </a:t>
            </a:r>
            <a:r>
              <a:rPr lang="en-US" sz="1800" dirty="0" smtClean="0"/>
              <a:t>Python 2.7.8</a:t>
            </a:r>
          </a:p>
          <a:p>
            <a:pPr>
              <a:buFont typeface="Arial" charset="0"/>
              <a:buNone/>
              <a:defRPr/>
            </a:pPr>
            <a:endParaRPr lang="en-US" sz="1300" dirty="0" smtClean="0"/>
          </a:p>
          <a:p>
            <a:pPr>
              <a:defRPr/>
            </a:pPr>
            <a:r>
              <a:rPr lang="en-US" sz="2200" dirty="0" smtClean="0"/>
              <a:t>For chess to be playable on a computer, the program must know the game rules.  Examples include:</a:t>
            </a:r>
          </a:p>
          <a:p>
            <a:pPr>
              <a:buFont typeface="Arial" charset="0"/>
              <a:buNone/>
              <a:defRPr/>
            </a:pPr>
            <a:endParaRPr lang="en-US" sz="1300" dirty="0" smtClean="0"/>
          </a:p>
          <a:p>
            <a:pPr lvl="1">
              <a:defRPr/>
            </a:pPr>
            <a:r>
              <a:rPr lang="en-US" sz="1900" dirty="0" smtClean="0"/>
              <a:t>“</a:t>
            </a:r>
            <a:r>
              <a:rPr lang="en-US" sz="1900" b="1" dirty="0" smtClean="0"/>
              <a:t>Check</a:t>
            </a:r>
            <a:r>
              <a:rPr lang="en-US" sz="1900" dirty="0" smtClean="0"/>
              <a:t>” – Determines whether the opponent is attacking a player’s king.</a:t>
            </a:r>
          </a:p>
          <a:p>
            <a:pPr lvl="1">
              <a:defRPr/>
            </a:pPr>
            <a:r>
              <a:rPr lang="en-US" sz="1900" b="1" dirty="0" smtClean="0"/>
              <a:t>Legal Moves </a:t>
            </a:r>
            <a:r>
              <a:rPr lang="en-US" sz="1900" dirty="0" smtClean="0"/>
              <a:t>– Determines the set of moves the current player can make.</a:t>
            </a:r>
          </a:p>
          <a:p>
            <a:pPr>
              <a:buFont typeface="Arial" charset="0"/>
              <a:buNone/>
              <a:defRPr/>
            </a:pPr>
            <a:endParaRPr lang="en-US" sz="1000" dirty="0" smtClean="0"/>
          </a:p>
          <a:p>
            <a:pPr>
              <a:defRPr/>
            </a:pPr>
            <a:r>
              <a:rPr lang="en-US" sz="2200" dirty="0" smtClean="0"/>
              <a:t>Chess rules related functionality is required on both the client and server sides of the application.  Hence, both sides of the application were written in Python to eliminate code and test duplication.</a:t>
            </a:r>
          </a:p>
          <a:p>
            <a:pPr>
              <a:defRPr/>
            </a:pPr>
            <a:endParaRPr lang="en-US" sz="1000" dirty="0" smtClean="0"/>
          </a:p>
          <a:p>
            <a:pPr>
              <a:defRPr/>
            </a:pPr>
            <a:r>
              <a:rPr lang="en-US" sz="2200" dirty="0" smtClean="0"/>
              <a:t>System architecture supports multiple board sizes.</a:t>
            </a:r>
          </a:p>
          <a:p>
            <a:pPr>
              <a:buFont typeface="Arial" charset="0"/>
              <a:buNone/>
              <a:defRPr/>
            </a:pPr>
            <a:endParaRPr lang="en-US" sz="1000" dirty="0" smtClean="0"/>
          </a:p>
          <a:p>
            <a:pPr>
              <a:defRPr/>
            </a:pPr>
            <a:r>
              <a:rPr lang="en-US" sz="2200" b="1" dirty="0" smtClean="0"/>
              <a:t>Importance of Efficiency: </a:t>
            </a:r>
            <a:r>
              <a:rPr lang="en-US" sz="2200" dirty="0" smtClean="0"/>
              <a:t>The chess related functions are run at each node in the Minimax tree so efficiency is critical for this portion of the application.</a:t>
            </a:r>
          </a:p>
        </p:txBody>
      </p:sp>
      <p:sp>
        <p:nvSpPr>
          <p:cNvPr id="4" name="Slide Number Placeholder 3"/>
          <p:cNvSpPr>
            <a:spLocks noGrp="1"/>
          </p:cNvSpPr>
          <p:nvPr>
            <p:ph type="sldNum" sz="quarter" idx="11"/>
          </p:nvPr>
        </p:nvSpPr>
        <p:spPr/>
        <p:txBody>
          <a:bodyPr/>
          <a:lstStyle/>
          <a:p>
            <a:pPr>
              <a:defRPr/>
            </a:pPr>
            <a:fld id="{610A1118-18D1-486F-8DCC-01F7F1AFB712}"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smtClean="0"/>
              <a:t>Client Application</a:t>
            </a:r>
            <a:endParaRPr lang="en-US" dirty="0"/>
          </a:p>
        </p:txBody>
      </p:sp>
      <p:sp>
        <p:nvSpPr>
          <p:cNvPr id="31746" name="Content Placeholder 2"/>
          <p:cNvSpPr>
            <a:spLocks noGrp="1"/>
          </p:cNvSpPr>
          <p:nvPr>
            <p:ph sz="half" idx="1"/>
          </p:nvPr>
        </p:nvSpPr>
        <p:spPr>
          <a:xfrm>
            <a:off x="98425" y="989013"/>
            <a:ext cx="4595813" cy="5534025"/>
          </a:xfrm>
        </p:spPr>
        <p:txBody>
          <a:bodyPr/>
          <a:lstStyle/>
          <a:p>
            <a:r>
              <a:rPr lang="en-US" sz="1600" b="1" smtClean="0"/>
              <a:t>Implementer:</a:t>
            </a:r>
            <a:r>
              <a:rPr lang="en-US" sz="1600" smtClean="0"/>
              <a:t> Geetika Garg &amp; Zayd Hammoudeh</a:t>
            </a:r>
          </a:p>
          <a:p>
            <a:r>
              <a:rPr lang="en-US" sz="1600" b="1" smtClean="0"/>
              <a:t>Programming Language: </a:t>
            </a:r>
            <a:r>
              <a:rPr lang="en-US" sz="1600" smtClean="0"/>
              <a:t>Python 2.7.8</a:t>
            </a:r>
          </a:p>
          <a:p>
            <a:endParaRPr lang="en-US" sz="1200" smtClean="0"/>
          </a:p>
          <a:p>
            <a:r>
              <a:rPr lang="en-US" sz="2000" b="1" smtClean="0"/>
              <a:t>Role:</a:t>
            </a:r>
            <a:r>
              <a:rPr lang="en-US" sz="2000" smtClean="0"/>
              <a:t> Provide the interface between the human player and the Google App Engine (GAE) server application.</a:t>
            </a:r>
          </a:p>
          <a:p>
            <a:endParaRPr lang="en-US" sz="1200" smtClean="0"/>
          </a:p>
          <a:p>
            <a:r>
              <a:rPr lang="en-US" sz="2000" b="1" smtClean="0"/>
              <a:t>Interface:</a:t>
            </a:r>
            <a:r>
              <a:rPr lang="en-US" sz="2000" smtClean="0"/>
              <a:t> Terminal Based</a:t>
            </a:r>
          </a:p>
          <a:p>
            <a:endParaRPr lang="en-US" sz="1200" smtClean="0"/>
          </a:p>
          <a:p>
            <a:r>
              <a:rPr lang="en-US" sz="2000" b="1" smtClean="0"/>
              <a:t>Basic Flow of Operation:</a:t>
            </a:r>
          </a:p>
          <a:p>
            <a:pPr marL="568325" lvl="1"/>
            <a:r>
              <a:rPr lang="en-US" sz="1800" smtClean="0"/>
              <a:t>Loads and displays the board file for the user.</a:t>
            </a:r>
          </a:p>
          <a:p>
            <a:pPr marL="568325" lvl="1"/>
            <a:r>
              <a:rPr lang="en-US" sz="1800" smtClean="0"/>
              <a:t>User selects a player color (e.g. black or white)</a:t>
            </a:r>
          </a:p>
          <a:p>
            <a:pPr marL="568325" lvl="1"/>
            <a:r>
              <a:rPr lang="en-US" sz="1800" smtClean="0"/>
              <a:t>Turns alternate between the human player and the computer</a:t>
            </a:r>
          </a:p>
          <a:p>
            <a:pPr marL="568325" lvl="1"/>
            <a:r>
              <a:rPr lang="en-US" sz="1800" smtClean="0"/>
              <a:t>Application sends requests to the server and processes the responses.</a:t>
            </a:r>
          </a:p>
        </p:txBody>
      </p:sp>
      <p:sp>
        <p:nvSpPr>
          <p:cNvPr id="4" name="Slide Number Placeholder 3"/>
          <p:cNvSpPr>
            <a:spLocks noGrp="1"/>
          </p:cNvSpPr>
          <p:nvPr>
            <p:ph type="sldNum" sz="quarter" idx="11"/>
          </p:nvPr>
        </p:nvSpPr>
        <p:spPr/>
        <p:txBody>
          <a:bodyPr/>
          <a:lstStyle/>
          <a:p>
            <a:pPr>
              <a:defRPr/>
            </a:pPr>
            <a:fld id="{070E98AA-1769-4F54-8C0A-5BD13DAF40BB}" type="slidenum">
              <a:rPr lang="en-US" smtClean="0"/>
              <a:pPr>
                <a:defRPr/>
              </a:pPr>
              <a:t>12</a:t>
            </a:fld>
            <a:endParaRPr lang="en-US"/>
          </a:p>
        </p:txBody>
      </p:sp>
      <p:pic>
        <p:nvPicPr>
          <p:cNvPr id="31748" name="Content Placeholder 9" descr="Client Application - Initial Load.png"/>
          <p:cNvPicPr>
            <a:picLocks noGrp="1"/>
          </p:cNvPicPr>
          <p:nvPr>
            <p:ph sz="half" idx="2"/>
          </p:nvPr>
        </p:nvPicPr>
        <p:blipFill>
          <a:blip r:embed="rId2" cstate="print"/>
          <a:srcRect/>
          <a:stretch>
            <a:fillRect/>
          </a:stretch>
        </p:blipFill>
        <p:spPr>
          <a:xfrm>
            <a:off x="4818063" y="1965325"/>
            <a:ext cx="4230687" cy="2743200"/>
          </a:xfrm>
        </p:spPr>
      </p:pic>
      <p:sp>
        <p:nvSpPr>
          <p:cNvPr id="31749" name="TextBox 6"/>
          <p:cNvSpPr txBox="1">
            <a:spLocks noChangeArrowheads="1"/>
          </p:cNvSpPr>
          <p:nvPr/>
        </p:nvSpPr>
        <p:spPr bwMode="auto">
          <a:xfrm>
            <a:off x="4829175" y="4838700"/>
            <a:ext cx="4200525" cy="369888"/>
          </a:xfrm>
          <a:prstGeom prst="rect">
            <a:avLst/>
          </a:prstGeom>
          <a:solidFill>
            <a:schemeClr val="bg1"/>
          </a:solidFill>
          <a:ln w="25400">
            <a:solidFill>
              <a:srgbClr val="0070C0"/>
            </a:solidFill>
            <a:miter lim="800000"/>
            <a:headEnd/>
            <a:tailEnd/>
          </a:ln>
        </p:spPr>
        <p:txBody>
          <a:bodyPr>
            <a:spAutoFit/>
          </a:bodyPr>
          <a:lstStyle/>
          <a:p>
            <a:pPr algn="ctr"/>
            <a:r>
              <a:rPr lang="en-US"/>
              <a:t>Client Console Application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Stateless Server Application</a:t>
            </a:r>
            <a:endParaRPr lang="en-US" dirty="0"/>
          </a:p>
        </p:txBody>
      </p:sp>
      <p:sp>
        <p:nvSpPr>
          <p:cNvPr id="3" name="Content Placeholder 2"/>
          <p:cNvSpPr>
            <a:spLocks noGrp="1"/>
          </p:cNvSpPr>
          <p:nvPr>
            <p:ph idx="1"/>
          </p:nvPr>
        </p:nvSpPr>
        <p:spPr/>
        <p:txBody>
          <a:bodyPr>
            <a:normAutofit fontScale="92500" lnSpcReduction="10000"/>
          </a:bodyPr>
          <a:lstStyle/>
          <a:p>
            <a:pPr>
              <a:defRPr/>
            </a:pPr>
            <a:r>
              <a:rPr lang="en-US" sz="1800" b="1" dirty="0" smtClean="0"/>
              <a:t>Implementer:</a:t>
            </a:r>
            <a:r>
              <a:rPr lang="en-US" sz="1800" dirty="0" smtClean="0"/>
              <a:t> Zayd Hammoudeh</a:t>
            </a:r>
          </a:p>
          <a:p>
            <a:pPr>
              <a:defRPr/>
            </a:pPr>
            <a:r>
              <a:rPr lang="en-US" sz="1800" b="1" dirty="0" smtClean="0"/>
              <a:t>Programming Language: </a:t>
            </a:r>
            <a:r>
              <a:rPr lang="en-US" sz="1800" dirty="0" smtClean="0"/>
              <a:t>Python 2.7.8</a:t>
            </a:r>
          </a:p>
          <a:p>
            <a:pPr>
              <a:defRPr/>
            </a:pPr>
            <a:r>
              <a:rPr lang="en-US" sz="1800" b="1" dirty="0" smtClean="0"/>
              <a:t>Cloud Feature:</a:t>
            </a:r>
            <a:r>
              <a:rPr lang="en-US" sz="1800" dirty="0" smtClean="0"/>
              <a:t> Google App Engine (GAE)  and Python’s </a:t>
            </a:r>
            <a:r>
              <a:rPr lang="en-US" sz="1800" dirty="0" smtClean="0">
                <a:latin typeface="Courier New" pitchFamily="49" charset="0"/>
                <a:cs typeface="Courier New" pitchFamily="49" charset="0"/>
              </a:rPr>
              <a:t>webapp2</a:t>
            </a:r>
            <a:r>
              <a:rPr lang="en-US" sz="1800" dirty="0" smtClean="0"/>
              <a:t> Class</a:t>
            </a:r>
          </a:p>
          <a:p>
            <a:pPr>
              <a:defRPr/>
            </a:pPr>
            <a:r>
              <a:rPr lang="en-US" sz="1800" b="1" dirty="0" smtClean="0"/>
              <a:t>Server Address: </a:t>
            </a:r>
            <a:r>
              <a:rPr lang="en-US" sz="1800" u="sng" dirty="0" smtClean="0">
                <a:hlinkClick r:id="rId2"/>
              </a:rPr>
              <a:t>http://cs218-team2-chess-minimax.appspot.com</a:t>
            </a:r>
            <a:endParaRPr lang="en-US" sz="1800" u="sng" dirty="0" smtClean="0"/>
          </a:p>
          <a:p>
            <a:pPr>
              <a:defRPr/>
            </a:pPr>
            <a:endParaRPr lang="en-US" sz="1800" u="sng" dirty="0" smtClean="0"/>
          </a:p>
          <a:p>
            <a:pPr>
              <a:defRPr/>
            </a:pPr>
            <a:r>
              <a:rPr lang="en-US" sz="2000" dirty="0" smtClean="0"/>
              <a:t>Python’s </a:t>
            </a:r>
            <a:r>
              <a:rPr lang="en-US" sz="2000" dirty="0" smtClean="0">
                <a:latin typeface="Courier New" pitchFamily="49" charset="0"/>
                <a:cs typeface="Courier New" pitchFamily="49" charset="0"/>
              </a:rPr>
              <a:t>webapp2</a:t>
            </a:r>
            <a:r>
              <a:rPr lang="en-US" sz="2000" dirty="0" smtClean="0"/>
              <a:t> class is a lightweight web framework.  </a:t>
            </a:r>
          </a:p>
          <a:p>
            <a:pPr>
              <a:buFont typeface="Arial" charset="0"/>
              <a:buNone/>
              <a:defRPr/>
            </a:pPr>
            <a:endParaRPr lang="en-US" sz="1400" dirty="0" smtClean="0"/>
          </a:p>
          <a:p>
            <a:pPr>
              <a:defRPr/>
            </a:pPr>
            <a:r>
              <a:rPr lang="en-US" sz="2000" b="1" dirty="0" smtClean="0"/>
              <a:t>Server Roles:</a:t>
            </a:r>
          </a:p>
          <a:p>
            <a:pPr lvl="1">
              <a:defRPr/>
            </a:pPr>
            <a:r>
              <a:rPr lang="en-US" sz="1900" dirty="0" smtClean="0"/>
              <a:t>Receives and processes incoming client requests</a:t>
            </a:r>
          </a:p>
          <a:p>
            <a:pPr lvl="1">
              <a:defRPr/>
            </a:pPr>
            <a:r>
              <a:rPr lang="en-US" sz="1900" dirty="0" smtClean="0"/>
              <a:t>Initiates the Minimax algorithm.</a:t>
            </a:r>
          </a:p>
          <a:p>
            <a:pPr lvl="1">
              <a:defRPr/>
            </a:pPr>
            <a:r>
              <a:rPr lang="en-US" sz="1900" dirty="0" smtClean="0"/>
              <a:t>Once the algorithm is complete, it generates a response to send to the client application.</a:t>
            </a:r>
          </a:p>
          <a:p>
            <a:pPr lvl="1">
              <a:buFont typeface="Arial" charset="0"/>
              <a:buNone/>
              <a:defRPr/>
            </a:pPr>
            <a:endParaRPr lang="en-US" sz="2000" dirty="0" smtClean="0"/>
          </a:p>
          <a:p>
            <a:pPr>
              <a:defRPr/>
            </a:pPr>
            <a:r>
              <a:rPr lang="en-US" sz="2000" b="1" dirty="0" smtClean="0"/>
              <a:t>Benefits of a Stateless Architecture:</a:t>
            </a:r>
          </a:p>
          <a:p>
            <a:pPr lvl="1">
              <a:defRPr/>
            </a:pPr>
            <a:r>
              <a:rPr lang="en-US" sz="1900" dirty="0" smtClean="0"/>
              <a:t>Implementation simplicity</a:t>
            </a:r>
          </a:p>
          <a:p>
            <a:pPr lvl="1">
              <a:defRPr/>
            </a:pPr>
            <a:r>
              <a:rPr lang="en-US" sz="1900" dirty="0" smtClean="0"/>
              <a:t>Reduced memory footprint</a:t>
            </a:r>
          </a:p>
          <a:p>
            <a:pPr lvl="1">
              <a:defRPr/>
            </a:pPr>
            <a:r>
              <a:rPr lang="en-US" sz="1900" dirty="0" smtClean="0"/>
              <a:t>No reduction in system capability</a:t>
            </a:r>
            <a:endParaRPr lang="en-US" sz="1900" dirty="0"/>
          </a:p>
        </p:txBody>
      </p:sp>
      <p:sp>
        <p:nvSpPr>
          <p:cNvPr id="4" name="Slide Number Placeholder 3"/>
          <p:cNvSpPr>
            <a:spLocks noGrp="1"/>
          </p:cNvSpPr>
          <p:nvPr>
            <p:ph type="sldNum" sz="quarter" idx="11"/>
          </p:nvPr>
        </p:nvSpPr>
        <p:spPr/>
        <p:txBody>
          <a:bodyPr/>
          <a:lstStyle/>
          <a:p>
            <a:pPr>
              <a:defRPr/>
            </a:pPr>
            <a:fld id="{A34C7C5B-DB3A-4E50-9649-0ED945AA683E}"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sz="2600" smtClean="0"/>
              <a:t>Implementing the Parallel Minimax Algorithm</a:t>
            </a:r>
          </a:p>
        </p:txBody>
      </p:sp>
      <p:sp>
        <p:nvSpPr>
          <p:cNvPr id="33794" name="Content Placeholder 2"/>
          <p:cNvSpPr>
            <a:spLocks noGrp="1"/>
          </p:cNvSpPr>
          <p:nvPr>
            <p:ph idx="1"/>
          </p:nvPr>
        </p:nvSpPr>
        <p:spPr>
          <a:xfrm>
            <a:off x="371475" y="989013"/>
            <a:ext cx="8401050" cy="5373687"/>
          </a:xfrm>
        </p:spPr>
        <p:txBody>
          <a:bodyPr/>
          <a:lstStyle/>
          <a:p>
            <a:r>
              <a:rPr lang="en-US" sz="1800" b="1" smtClean="0"/>
              <a:t>Implementer:</a:t>
            </a:r>
            <a:r>
              <a:rPr lang="en-US" sz="1800" smtClean="0"/>
              <a:t> Zayd Hammoudeh &amp; Geetika Garg</a:t>
            </a:r>
          </a:p>
          <a:p>
            <a:r>
              <a:rPr lang="en-US" sz="1800" b="1" smtClean="0"/>
              <a:t>Programming Language: </a:t>
            </a:r>
            <a:r>
              <a:rPr lang="en-US" sz="1800" smtClean="0"/>
              <a:t>Python 2.7.8</a:t>
            </a:r>
          </a:p>
          <a:p>
            <a:r>
              <a:rPr lang="en-US" sz="1800" b="1" smtClean="0"/>
              <a:t>Cloud Feature:</a:t>
            </a:r>
            <a:r>
              <a:rPr lang="en-US" sz="1800" smtClean="0"/>
              <a:t> GAE’s Pipeline API and GAE’s Push Task Queue</a:t>
            </a:r>
          </a:p>
          <a:p>
            <a:endParaRPr lang="en-US" sz="1600" smtClean="0"/>
          </a:p>
          <a:p>
            <a:r>
              <a:rPr lang="en-US" sz="2100" smtClean="0"/>
              <a:t>The GAE’s Pipeline API provides a </a:t>
            </a:r>
            <a:r>
              <a:rPr lang="en-US" sz="2100" b="1" smtClean="0">
                <a:solidFill>
                  <a:srgbClr val="0000FF"/>
                </a:solidFill>
              </a:rPr>
              <a:t>framework</a:t>
            </a:r>
            <a:r>
              <a:rPr lang="en-US" sz="2100" smtClean="0"/>
              <a:t> to create </a:t>
            </a:r>
            <a:r>
              <a:rPr lang="en-US" sz="2100" b="1" smtClean="0">
                <a:solidFill>
                  <a:srgbClr val="008000"/>
                </a:solidFill>
              </a:rPr>
              <a:t>dynamic</a:t>
            </a:r>
            <a:r>
              <a:rPr lang="en-US" sz="2100" smtClean="0"/>
              <a:t> </a:t>
            </a:r>
            <a:r>
              <a:rPr lang="en-US" sz="2100" b="1" smtClean="0">
                <a:solidFill>
                  <a:srgbClr val="008000"/>
                </a:solidFill>
              </a:rPr>
              <a:t>workflows</a:t>
            </a:r>
            <a:r>
              <a:rPr lang="en-US" sz="2100" smtClean="0"/>
              <a:t> using GAE’s Push Task Queue.</a:t>
            </a:r>
          </a:p>
          <a:p>
            <a:endParaRPr lang="en-US" sz="1600" smtClean="0"/>
          </a:p>
          <a:p>
            <a:r>
              <a:rPr lang="en-US" sz="2100" smtClean="0"/>
              <a:t>We used the Pipeline API to model the parallel Minimax tree as a DAG.  Each node in the Minimax tree is an object of type “Pipeline.”</a:t>
            </a:r>
          </a:p>
          <a:p>
            <a:endParaRPr lang="en-US" sz="1600" smtClean="0"/>
          </a:p>
          <a:p>
            <a:r>
              <a:rPr lang="en-US" sz="2100" b="1" smtClean="0"/>
              <a:t>Benefits of the Pipeline API:</a:t>
            </a:r>
          </a:p>
          <a:p>
            <a:pPr lvl="1"/>
            <a:r>
              <a:rPr lang="en-US" sz="1900" smtClean="0"/>
              <a:t>Supports non-deterministic task structures.</a:t>
            </a:r>
          </a:p>
          <a:p>
            <a:pPr lvl="1"/>
            <a:r>
              <a:rPr lang="en-US" sz="1900" smtClean="0"/>
              <a:t>Coordinates the passing of arguments from parent to child tasks and the directing of output/results to synchronization joins.</a:t>
            </a:r>
          </a:p>
          <a:p>
            <a:pPr lvl="1"/>
            <a:r>
              <a:rPr lang="en-US" sz="1900" smtClean="0"/>
              <a:t>Automated elastic scaling</a:t>
            </a:r>
          </a:p>
        </p:txBody>
      </p:sp>
      <p:sp>
        <p:nvSpPr>
          <p:cNvPr id="4" name="Slide Number Placeholder 3"/>
          <p:cNvSpPr>
            <a:spLocks noGrp="1"/>
          </p:cNvSpPr>
          <p:nvPr>
            <p:ph type="sldNum" sz="quarter" idx="11"/>
          </p:nvPr>
        </p:nvSpPr>
        <p:spPr/>
        <p:txBody>
          <a:bodyPr/>
          <a:lstStyle/>
          <a:p>
            <a:pPr>
              <a:defRPr/>
            </a:pPr>
            <a:fld id="{51289876-F144-4F72-ACE8-5EC029263527}"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Server-Side Caching</a:t>
            </a:r>
            <a:endParaRPr lang="en-US" dirty="0"/>
          </a:p>
        </p:txBody>
      </p:sp>
      <p:sp>
        <p:nvSpPr>
          <p:cNvPr id="35842" name="Content Placeholder 2"/>
          <p:cNvSpPr>
            <a:spLocks noGrp="1"/>
          </p:cNvSpPr>
          <p:nvPr>
            <p:ph idx="1"/>
          </p:nvPr>
        </p:nvSpPr>
        <p:spPr>
          <a:xfrm>
            <a:off x="457200" y="989013"/>
            <a:ext cx="8229600" cy="5602287"/>
          </a:xfrm>
        </p:spPr>
        <p:txBody>
          <a:bodyPr/>
          <a:lstStyle/>
          <a:p>
            <a:r>
              <a:rPr lang="en-US" sz="1800" b="1" smtClean="0"/>
              <a:t>Implementer:</a:t>
            </a:r>
            <a:r>
              <a:rPr lang="en-US" sz="1800" smtClean="0"/>
              <a:t> Geetika Garg</a:t>
            </a:r>
          </a:p>
          <a:p>
            <a:r>
              <a:rPr lang="en-US" sz="1800" b="1" smtClean="0"/>
              <a:t>Programming Language: </a:t>
            </a:r>
            <a:r>
              <a:rPr lang="en-US" sz="1800" smtClean="0"/>
              <a:t>Python 2.7.8</a:t>
            </a:r>
          </a:p>
          <a:p>
            <a:r>
              <a:rPr lang="en-US" sz="1800" b="1" smtClean="0"/>
              <a:t>Cloud Feature:</a:t>
            </a:r>
            <a:r>
              <a:rPr lang="en-US" sz="1800" smtClean="0"/>
              <a:t> GAE’s Memcache</a:t>
            </a:r>
          </a:p>
          <a:p>
            <a:endParaRPr lang="en-US" sz="1000" smtClean="0"/>
          </a:p>
          <a:p>
            <a:r>
              <a:rPr lang="en-US" sz="2200" smtClean="0"/>
              <a:t>In most Minimax trees, there are often duplicate nodes in the graph.  Recalculating duplicate nodes wastes both system resources and time.</a:t>
            </a:r>
          </a:p>
          <a:p>
            <a:endParaRPr lang="en-US" sz="1400" smtClean="0"/>
          </a:p>
          <a:p>
            <a:r>
              <a:rPr lang="en-US" sz="2200" b="1" smtClean="0"/>
              <a:t>Solution:  </a:t>
            </a:r>
            <a:r>
              <a:rPr lang="en-US" sz="2200" smtClean="0"/>
              <a:t>Implement a caching system in the server application to store recent or frequently calculated values in case they are needed in the future.</a:t>
            </a:r>
          </a:p>
          <a:p>
            <a:endParaRPr lang="en-US" sz="1400" smtClean="0"/>
          </a:p>
          <a:p>
            <a:r>
              <a:rPr lang="en-US" sz="2200" b="1" smtClean="0"/>
              <a:t>Benefits of Caching:</a:t>
            </a:r>
          </a:p>
          <a:p>
            <a:pPr lvl="1"/>
            <a:r>
              <a:rPr lang="en-US" sz="1900" smtClean="0"/>
              <a:t>Improved performance of recent or frequent requests</a:t>
            </a:r>
          </a:p>
          <a:p>
            <a:pPr lvl="1"/>
            <a:r>
              <a:rPr lang="en-US" sz="1900" smtClean="0"/>
              <a:t>Bounded memory footprint (GAE’s Memcache can be 1GB to 20GB in size)</a:t>
            </a:r>
          </a:p>
          <a:p>
            <a:pPr lvl="1"/>
            <a:r>
              <a:rPr lang="en-US" sz="1900" smtClean="0"/>
              <a:t>High throughput (GAE’s Memcache supports up to 10,000 requests per second)</a:t>
            </a:r>
          </a:p>
        </p:txBody>
      </p:sp>
      <p:sp>
        <p:nvSpPr>
          <p:cNvPr id="4" name="Slide Number Placeholder 3"/>
          <p:cNvSpPr>
            <a:spLocks noGrp="1"/>
          </p:cNvSpPr>
          <p:nvPr>
            <p:ph type="sldNum" sz="quarter" idx="11"/>
          </p:nvPr>
        </p:nvSpPr>
        <p:spPr/>
        <p:txBody>
          <a:bodyPr/>
          <a:lstStyle/>
          <a:p>
            <a:pPr>
              <a:defRPr/>
            </a:pPr>
            <a:fld id="{0183FC94-6E90-4634-A41E-A42988E3E336}"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Alpha-beta Pruning</a:t>
            </a:r>
            <a:endParaRPr lang="en-US" dirty="0"/>
          </a:p>
        </p:txBody>
      </p:sp>
      <p:sp>
        <p:nvSpPr>
          <p:cNvPr id="36866" name="Content Placeholder 2"/>
          <p:cNvSpPr>
            <a:spLocks noGrp="1"/>
          </p:cNvSpPr>
          <p:nvPr>
            <p:ph idx="1"/>
          </p:nvPr>
        </p:nvSpPr>
        <p:spPr/>
        <p:txBody>
          <a:bodyPr/>
          <a:lstStyle/>
          <a:p>
            <a:pPr>
              <a:lnSpc>
                <a:spcPct val="90000"/>
              </a:lnSpc>
            </a:pPr>
            <a:r>
              <a:rPr lang="en-US" sz="1700" b="1" smtClean="0"/>
              <a:t>Implementer:</a:t>
            </a:r>
            <a:r>
              <a:rPr lang="en-US" sz="1700" smtClean="0"/>
              <a:t> Geetika Garg &amp; Zayd Hammoudeh</a:t>
            </a:r>
          </a:p>
          <a:p>
            <a:pPr>
              <a:lnSpc>
                <a:spcPct val="90000"/>
              </a:lnSpc>
            </a:pPr>
            <a:r>
              <a:rPr lang="en-US" sz="1700" b="1" smtClean="0"/>
              <a:t>Programming Language: </a:t>
            </a:r>
            <a:r>
              <a:rPr lang="en-US" sz="1700" smtClean="0"/>
              <a:t>Python 2.7.8</a:t>
            </a:r>
          </a:p>
          <a:p>
            <a:pPr>
              <a:lnSpc>
                <a:spcPct val="90000"/>
              </a:lnSpc>
            </a:pPr>
            <a:r>
              <a:rPr lang="en-US" sz="1700" b="1" smtClean="0"/>
              <a:t>Cloud Feature:</a:t>
            </a:r>
            <a:r>
              <a:rPr lang="en-US" sz="1700" smtClean="0"/>
              <a:t> GAE’s Memcache and Pipeline API</a:t>
            </a:r>
          </a:p>
          <a:p>
            <a:pPr>
              <a:lnSpc>
                <a:spcPct val="90000"/>
              </a:lnSpc>
            </a:pPr>
            <a:endParaRPr lang="en-US" sz="1300" smtClean="0"/>
          </a:p>
          <a:p>
            <a:pPr>
              <a:lnSpc>
                <a:spcPct val="90000"/>
              </a:lnSpc>
            </a:pPr>
            <a:r>
              <a:rPr lang="en-US" sz="2000" smtClean="0"/>
              <a:t>Alpha-beta Pruning is a technique for reducing the size of Minimax decision trees.</a:t>
            </a:r>
          </a:p>
          <a:p>
            <a:pPr>
              <a:lnSpc>
                <a:spcPct val="90000"/>
              </a:lnSpc>
            </a:pPr>
            <a:endParaRPr lang="en-US" sz="1300" smtClean="0"/>
          </a:p>
          <a:p>
            <a:pPr>
              <a:lnSpc>
                <a:spcPct val="90000"/>
              </a:lnSpc>
            </a:pPr>
            <a:r>
              <a:rPr lang="en-US" sz="2000" smtClean="0"/>
              <a:t>It is </a:t>
            </a:r>
            <a:r>
              <a:rPr lang="en-US" sz="2000" b="1" smtClean="0">
                <a:solidFill>
                  <a:srgbClr val="000066"/>
                </a:solidFill>
              </a:rPr>
              <a:t>trivially implemented in the recursive algorithm, but it is much more complex to perform efficiently in distributed systems</a:t>
            </a:r>
            <a:r>
              <a:rPr lang="en-US" sz="2000" smtClean="0"/>
              <a:t> due to the need to share results across nodes at the same level of the tree.</a:t>
            </a:r>
          </a:p>
          <a:p>
            <a:pPr>
              <a:lnSpc>
                <a:spcPct val="90000"/>
              </a:lnSpc>
            </a:pPr>
            <a:endParaRPr lang="en-US" sz="1300" smtClean="0"/>
          </a:p>
          <a:p>
            <a:pPr>
              <a:lnSpc>
                <a:spcPct val="90000"/>
              </a:lnSpc>
            </a:pPr>
            <a:r>
              <a:rPr lang="en-US" sz="2000" b="1" smtClean="0"/>
              <a:t>Solutions:</a:t>
            </a:r>
          </a:p>
          <a:p>
            <a:pPr lvl="1">
              <a:lnSpc>
                <a:spcPct val="90000"/>
              </a:lnSpc>
            </a:pPr>
            <a:r>
              <a:rPr lang="en-US" sz="1900" b="1" smtClean="0">
                <a:solidFill>
                  <a:srgbClr val="008000"/>
                </a:solidFill>
              </a:rPr>
              <a:t>Batch Processing: </a:t>
            </a:r>
            <a:r>
              <a:rPr lang="en-US" sz="1900" smtClean="0"/>
              <a:t>When a node has a large number of children, divide the children into sequential batches to see if the tree can be pruned and some children ignored.</a:t>
            </a:r>
          </a:p>
          <a:p>
            <a:pPr lvl="1">
              <a:lnSpc>
                <a:spcPct val="90000"/>
              </a:lnSpc>
              <a:buFont typeface="Arial" charset="0"/>
              <a:buChar char="•"/>
            </a:pPr>
            <a:endParaRPr lang="en-US" sz="1300" smtClean="0"/>
          </a:p>
          <a:p>
            <a:pPr lvl="1">
              <a:lnSpc>
                <a:spcPct val="90000"/>
              </a:lnSpc>
            </a:pPr>
            <a:r>
              <a:rPr lang="en-US" sz="1900" b="1" smtClean="0">
                <a:solidFill>
                  <a:srgbClr val="008000"/>
                </a:solidFill>
              </a:rPr>
              <a:t>Caching:</a:t>
            </a:r>
            <a:r>
              <a:rPr lang="en-US" sz="1900" smtClean="0">
                <a:solidFill>
                  <a:srgbClr val="008000"/>
                </a:solidFill>
              </a:rPr>
              <a:t> </a:t>
            </a:r>
            <a:r>
              <a:rPr lang="en-US" sz="1900" smtClean="0"/>
              <a:t>By placing calculation results into the central Memcache, data can be shared between nodes in the tree without direct communication.</a:t>
            </a:r>
          </a:p>
        </p:txBody>
      </p:sp>
      <p:sp>
        <p:nvSpPr>
          <p:cNvPr id="4" name="Slide Number Placeholder 3"/>
          <p:cNvSpPr>
            <a:spLocks noGrp="1"/>
          </p:cNvSpPr>
          <p:nvPr>
            <p:ph type="sldNum" sz="quarter" idx="11"/>
          </p:nvPr>
        </p:nvSpPr>
        <p:spPr/>
        <p:txBody>
          <a:bodyPr/>
          <a:lstStyle/>
          <a:p>
            <a:pPr>
              <a:defRPr/>
            </a:pPr>
            <a:fld id="{07E3FD66-745E-4B2A-96A5-7ACCA2E7690E}"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err="1" smtClean="0"/>
              <a:t>RESTful</a:t>
            </a:r>
            <a:r>
              <a:rPr lang="en-US" dirty="0" smtClean="0"/>
              <a:t> Communication Interface</a:t>
            </a:r>
            <a:endParaRPr lang="en-US" dirty="0"/>
          </a:p>
        </p:txBody>
      </p:sp>
      <p:sp>
        <p:nvSpPr>
          <p:cNvPr id="21508" name="Content Placeholder 2"/>
          <p:cNvSpPr>
            <a:spLocks noGrp="1"/>
          </p:cNvSpPr>
          <p:nvPr>
            <p:ph idx="1"/>
          </p:nvPr>
        </p:nvSpPr>
        <p:spPr>
          <a:xfrm>
            <a:off x="457200" y="852488"/>
            <a:ext cx="8229600" cy="4052887"/>
          </a:xfrm>
        </p:spPr>
        <p:txBody>
          <a:bodyPr/>
          <a:lstStyle/>
          <a:p>
            <a:r>
              <a:rPr lang="en-US" sz="1800" b="1" smtClean="0"/>
              <a:t>Implementer:</a:t>
            </a:r>
            <a:r>
              <a:rPr lang="en-US" sz="1800" smtClean="0"/>
              <a:t> Zayd Hammoudeh</a:t>
            </a:r>
          </a:p>
          <a:p>
            <a:r>
              <a:rPr lang="en-US" sz="1800" b="1" smtClean="0"/>
              <a:t>Programming Language: </a:t>
            </a:r>
            <a:r>
              <a:rPr lang="en-US" sz="1800" smtClean="0"/>
              <a:t>Python 2.7.8</a:t>
            </a:r>
          </a:p>
          <a:p>
            <a:r>
              <a:rPr lang="en-US" sz="1800" b="1" smtClean="0"/>
              <a:t>Cloud Feature:</a:t>
            </a:r>
            <a:r>
              <a:rPr lang="en-US" sz="1800" smtClean="0"/>
              <a:t> Python’s </a:t>
            </a:r>
            <a:r>
              <a:rPr lang="en-US" sz="1800" smtClean="0">
                <a:latin typeface="Courier New" pitchFamily="49" charset="0"/>
                <a:cs typeface="Courier New" pitchFamily="49" charset="0"/>
              </a:rPr>
              <a:t>urlib</a:t>
            </a:r>
            <a:r>
              <a:rPr lang="en-US" sz="1800" smtClean="0"/>
              <a:t> and </a:t>
            </a:r>
            <a:r>
              <a:rPr lang="en-US" sz="1800" smtClean="0">
                <a:latin typeface="Courier New" pitchFamily="49" charset="0"/>
                <a:cs typeface="Courier New" pitchFamily="49" charset="0"/>
              </a:rPr>
              <a:t>urlib2</a:t>
            </a:r>
            <a:r>
              <a:rPr lang="en-US" sz="1800" smtClean="0"/>
              <a:t> Web Libraries</a:t>
            </a:r>
          </a:p>
          <a:p>
            <a:endParaRPr lang="en-US" sz="1200" smtClean="0"/>
          </a:p>
          <a:p>
            <a:r>
              <a:rPr lang="en-US" sz="2000" b="1" smtClean="0"/>
              <a:t>Communication Protocol: </a:t>
            </a:r>
            <a:r>
              <a:rPr lang="en-US" sz="2000" smtClean="0"/>
              <a:t>HTTP</a:t>
            </a:r>
          </a:p>
          <a:p>
            <a:endParaRPr lang="en-US" sz="1200" smtClean="0"/>
          </a:p>
          <a:p>
            <a:r>
              <a:rPr lang="en-US" sz="2000" b="1" smtClean="0"/>
              <a:t>Basic Flow of Operation:</a:t>
            </a:r>
          </a:p>
          <a:p>
            <a:pPr lvl="1"/>
            <a:r>
              <a:rPr lang="en-US" sz="1800" smtClean="0"/>
              <a:t>Client makes an HTTP POST request to the server with the board, current player, and the Minimax parameters (e.g. tree search depth)</a:t>
            </a:r>
          </a:p>
          <a:p>
            <a:pPr lvl="1"/>
            <a:r>
              <a:rPr lang="en-US" sz="1800" smtClean="0"/>
              <a:t>Server processes the request</a:t>
            </a:r>
          </a:p>
          <a:p>
            <a:pPr lvl="1"/>
            <a:r>
              <a:rPr lang="en-US" sz="1800" smtClean="0"/>
              <a:t>Server sends its response as a string in the form:</a:t>
            </a:r>
          </a:p>
          <a:p>
            <a:pPr lvl="1">
              <a:buFont typeface="Arial" charset="0"/>
              <a:buNone/>
            </a:pPr>
            <a:endParaRPr lang="en-US" sz="1200" smtClean="0"/>
          </a:p>
          <a:p>
            <a:pPr lvl="1" algn="ctr">
              <a:buFont typeface="Arial" charset="0"/>
              <a:buNone/>
            </a:pPr>
            <a:r>
              <a:rPr lang="en-US" sz="1800" b="1" i="1" smtClean="0"/>
              <a:t>“SourceLocation</a:t>
            </a:r>
            <a:r>
              <a:rPr lang="en-US" sz="1800" b="1" smtClean="0"/>
              <a:t>, </a:t>
            </a:r>
            <a:r>
              <a:rPr lang="en-US" sz="1800" b="1" i="1" smtClean="0"/>
              <a:t>DestinationSquare”</a:t>
            </a:r>
          </a:p>
        </p:txBody>
      </p:sp>
      <p:sp>
        <p:nvSpPr>
          <p:cNvPr id="4" name="Slide Number Placeholder 3"/>
          <p:cNvSpPr>
            <a:spLocks noGrp="1"/>
          </p:cNvSpPr>
          <p:nvPr>
            <p:ph type="sldNum" sz="quarter" idx="11"/>
          </p:nvPr>
        </p:nvSpPr>
        <p:spPr/>
        <p:txBody>
          <a:bodyPr/>
          <a:lstStyle/>
          <a:p>
            <a:pPr>
              <a:defRPr/>
            </a:pPr>
            <a:fld id="{93B2C818-EB28-4A2B-A577-0BD8D6EDB357}" type="slidenum">
              <a:rPr lang="en-US" smtClean="0"/>
              <a:pPr>
                <a:defRPr/>
              </a:pPr>
              <a:t>17</a:t>
            </a:fld>
            <a:endParaRPr lang="en-US"/>
          </a:p>
        </p:txBody>
      </p:sp>
      <p:graphicFrame>
        <p:nvGraphicFramePr>
          <p:cNvPr id="21506" name="Object 2"/>
          <p:cNvGraphicFramePr>
            <a:graphicFrameLocks noChangeAspect="1"/>
          </p:cNvGraphicFramePr>
          <p:nvPr/>
        </p:nvGraphicFramePr>
        <p:xfrm>
          <a:off x="1914525" y="5022850"/>
          <a:ext cx="5248275" cy="1797050"/>
        </p:xfrm>
        <a:graphic>
          <a:graphicData uri="http://schemas.openxmlformats.org/presentationml/2006/ole">
            <p:oleObj spid="_x0000_s21506" name="Visio" r:id="rId4" imgW="9705827" imgH="3324161" progId="Visio.Drawing.15">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7D723A02-CCB5-4FB1-8920-EBCAD3DBE160}" type="slidenum">
              <a:rPr lang="en-US"/>
              <a:pPr>
                <a:defRPr/>
              </a:pPr>
              <a:t>18</a:t>
            </a:fld>
            <a:endParaRPr lang="en-US" dirty="0"/>
          </a:p>
        </p:txBody>
      </p:sp>
      <p:sp>
        <p:nvSpPr>
          <p:cNvPr id="40962" name="Rectangle 4"/>
          <p:cNvSpPr>
            <a:spLocks/>
          </p:cNvSpPr>
          <p:nvPr/>
        </p:nvSpPr>
        <p:spPr bwMode="auto">
          <a:xfrm>
            <a:off x="1246188" y="4527550"/>
            <a:ext cx="6845300" cy="1311275"/>
          </a:xfrm>
          <a:prstGeom prst="rect">
            <a:avLst/>
          </a:prstGeom>
          <a:noFill/>
          <a:ln w="9525">
            <a:noFill/>
            <a:miter lim="800000"/>
            <a:headEnd/>
            <a:tailEnd/>
          </a:ln>
        </p:spPr>
        <p:txBody>
          <a:bodyPr anchor="ctr"/>
          <a:lstStyle/>
          <a:p>
            <a:pPr algn="ctr"/>
            <a:r>
              <a:rPr lang="en-US" sz="9600">
                <a:solidFill>
                  <a:srgbClr val="0165BF"/>
                </a:solidFill>
                <a:latin typeface="Times New Roman" pitchFamily="18" charset="0"/>
                <a:cs typeface="Times New Roman" pitchFamily="18" charset="0"/>
              </a:rPr>
              <a:t>DEMO</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Content Placeholder 2"/>
          <p:cNvSpPr>
            <a:spLocks noGrp="1"/>
          </p:cNvSpPr>
          <p:nvPr>
            <p:ph idx="1"/>
          </p:nvPr>
        </p:nvSpPr>
        <p:spPr/>
        <p:txBody>
          <a:bodyPr/>
          <a:lstStyle/>
          <a:p>
            <a:pPr algn="ctr">
              <a:buFont typeface="Arial" charset="0"/>
              <a:buNone/>
            </a:pPr>
            <a:endParaRPr lang="en-US" sz="3800" b="1" smtClean="0"/>
          </a:p>
          <a:p>
            <a:pPr algn="ctr">
              <a:buFont typeface="Arial" charset="0"/>
              <a:buNone/>
            </a:pPr>
            <a:endParaRPr lang="en-US" sz="3800" b="1" smtClean="0"/>
          </a:p>
          <a:p>
            <a:pPr algn="ctr">
              <a:buFont typeface="Arial" charset="0"/>
              <a:buNone/>
            </a:pPr>
            <a:r>
              <a:rPr lang="en-US" sz="4800" b="1" smtClean="0"/>
              <a:t>For the demo, we will need a volunteer from the class who knows how to play chess.</a:t>
            </a:r>
          </a:p>
        </p:txBody>
      </p:sp>
      <p:sp>
        <p:nvSpPr>
          <p:cNvPr id="4" name="Slide Number Placeholder 3"/>
          <p:cNvSpPr>
            <a:spLocks noGrp="1"/>
          </p:cNvSpPr>
          <p:nvPr>
            <p:ph type="sldNum" sz="quarter" idx="11"/>
          </p:nvPr>
        </p:nvSpPr>
        <p:spPr/>
        <p:txBody>
          <a:bodyPr/>
          <a:lstStyle/>
          <a:p>
            <a:pPr>
              <a:defRPr/>
            </a:pPr>
            <a:fld id="{F0CB24F9-80B9-4D8A-9385-6FA615A867D6}"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Minimax Algorithm Overview</a:t>
            </a:r>
            <a:endParaRPr lang="en-US" dirty="0"/>
          </a:p>
        </p:txBody>
      </p:sp>
      <p:sp>
        <p:nvSpPr>
          <p:cNvPr id="10242" name="Content Placeholder 2"/>
          <p:cNvSpPr>
            <a:spLocks noGrp="1"/>
          </p:cNvSpPr>
          <p:nvPr>
            <p:ph idx="1"/>
          </p:nvPr>
        </p:nvSpPr>
        <p:spPr>
          <a:xfrm>
            <a:off x="457200" y="989013"/>
            <a:ext cx="8186738" cy="5508625"/>
          </a:xfrm>
        </p:spPr>
        <p:txBody>
          <a:bodyPr/>
          <a:lstStyle/>
          <a:p>
            <a:r>
              <a:rPr lang="en-US" b="1" dirty="0" smtClean="0"/>
              <a:t>Minimax </a:t>
            </a:r>
          </a:p>
          <a:p>
            <a:pPr lvl="1"/>
            <a:r>
              <a:rPr lang="en-US" dirty="0" smtClean="0"/>
              <a:t>AI algorithm for determining an optimal strategy in deterministic, two player games.</a:t>
            </a:r>
          </a:p>
          <a:p>
            <a:pPr lvl="1"/>
            <a:r>
              <a:rPr lang="en-US" dirty="0" smtClean="0"/>
              <a:t>Traditional Implementation:</a:t>
            </a:r>
          </a:p>
          <a:p>
            <a:pPr lvl="2"/>
            <a:r>
              <a:rPr lang="en-US" dirty="0" smtClean="0"/>
              <a:t>Build a decision tree recursively</a:t>
            </a:r>
          </a:p>
          <a:p>
            <a:pPr lvl="2"/>
            <a:r>
              <a:rPr lang="en-US" dirty="0" smtClean="0"/>
              <a:t>Search through the tree to find an optimal solution</a:t>
            </a:r>
          </a:p>
          <a:p>
            <a:pPr lvl="2">
              <a:buFont typeface="Arial" charset="0"/>
              <a:buNone/>
            </a:pPr>
            <a:endParaRPr lang="en-US" dirty="0" smtClean="0"/>
          </a:p>
          <a:p>
            <a:r>
              <a:rPr lang="en-US" b="1" dirty="0" smtClean="0"/>
              <a:t>Alpha-beta Pruning</a:t>
            </a:r>
          </a:p>
          <a:p>
            <a:pPr lvl="1"/>
            <a:r>
              <a:rPr lang="en-US" dirty="0" smtClean="0"/>
              <a:t>A standard Minimax decision tree grows at a rate of </a:t>
            </a:r>
            <a:r>
              <a:rPr lang="en-US" sz="2400" b="1" i="1" dirty="0" smtClean="0">
                <a:solidFill>
                  <a:srgbClr val="FF0000"/>
                </a:solidFill>
                <a:latin typeface="Cambria" pitchFamily="18" charset="0"/>
              </a:rPr>
              <a:t>O</a:t>
            </a:r>
            <a:r>
              <a:rPr lang="en-US" sz="2400" b="1" dirty="0" smtClean="0">
                <a:solidFill>
                  <a:srgbClr val="FF0000"/>
                </a:solidFill>
                <a:latin typeface="Cambria" pitchFamily="18" charset="0"/>
              </a:rPr>
              <a:t>(</a:t>
            </a:r>
            <a:r>
              <a:rPr lang="en-US" sz="2400" b="1" i="1" dirty="0" err="1" smtClean="0">
                <a:solidFill>
                  <a:srgbClr val="FF0000"/>
                </a:solidFill>
                <a:latin typeface="Cambria" pitchFamily="18" charset="0"/>
              </a:rPr>
              <a:t>b</a:t>
            </a:r>
            <a:r>
              <a:rPr lang="en-US" sz="2400" b="1" i="1" baseline="30000" dirty="0" err="1" smtClean="0">
                <a:solidFill>
                  <a:srgbClr val="FF0000"/>
                </a:solidFill>
                <a:latin typeface="Cambria" pitchFamily="18" charset="0"/>
              </a:rPr>
              <a:t>d</a:t>
            </a:r>
            <a:r>
              <a:rPr lang="en-US" sz="2400" b="1" dirty="0" smtClean="0">
                <a:solidFill>
                  <a:srgbClr val="FF0000"/>
                </a:solidFill>
                <a:latin typeface="Cambria" pitchFamily="18" charset="0"/>
              </a:rPr>
              <a:t>)</a:t>
            </a:r>
            <a:r>
              <a:rPr lang="en-US" dirty="0" smtClean="0"/>
              <a:t>.</a:t>
            </a:r>
          </a:p>
          <a:p>
            <a:pPr lvl="2"/>
            <a:r>
              <a:rPr lang="en-US" i="1" dirty="0" smtClean="0"/>
              <a:t>b</a:t>
            </a:r>
            <a:r>
              <a:rPr lang="en-US" dirty="0" smtClean="0"/>
              <a:t> – Branching factor (i.e. number of children per node)</a:t>
            </a:r>
          </a:p>
          <a:p>
            <a:pPr lvl="2"/>
            <a:r>
              <a:rPr lang="en-US" i="1" dirty="0" smtClean="0"/>
              <a:t>d</a:t>
            </a:r>
            <a:r>
              <a:rPr lang="en-US" dirty="0" smtClean="0"/>
              <a:t> – Depth of the tree</a:t>
            </a:r>
          </a:p>
          <a:p>
            <a:pPr lvl="1"/>
            <a:r>
              <a:rPr lang="en-US" dirty="0" smtClean="0"/>
              <a:t>Through Alpha-beta pruning, the average complexity of Minimax can be reduced to </a:t>
            </a:r>
            <a:r>
              <a:rPr lang="en-US" sz="2400" b="1" i="1" dirty="0" smtClean="0">
                <a:solidFill>
                  <a:srgbClr val="FF0000"/>
                </a:solidFill>
                <a:latin typeface="Cambria" pitchFamily="18" charset="0"/>
              </a:rPr>
              <a:t>O(</a:t>
            </a:r>
            <a:r>
              <a:rPr lang="en-US" sz="2400" b="1" i="1" dirty="0" err="1" smtClean="0">
                <a:solidFill>
                  <a:srgbClr val="FF0000"/>
                </a:solidFill>
                <a:latin typeface="Cambria" pitchFamily="18" charset="0"/>
              </a:rPr>
              <a:t>b</a:t>
            </a:r>
            <a:r>
              <a:rPr lang="en-US" sz="2400" b="1" i="1" baseline="30000" dirty="0" err="1" smtClean="0">
                <a:solidFill>
                  <a:srgbClr val="FF0000"/>
                </a:solidFill>
                <a:latin typeface="Cambria" pitchFamily="18" charset="0"/>
              </a:rPr>
              <a:t>d</a:t>
            </a:r>
            <a:r>
              <a:rPr lang="en-US" sz="2400" b="1" i="1" baseline="30000" dirty="0" smtClean="0">
                <a:solidFill>
                  <a:srgbClr val="FF0000"/>
                </a:solidFill>
                <a:latin typeface="Cambria" pitchFamily="18" charset="0"/>
              </a:rPr>
              <a:t>/2</a:t>
            </a:r>
            <a:r>
              <a:rPr lang="en-US" sz="2400" b="1" i="1" dirty="0" smtClean="0">
                <a:solidFill>
                  <a:srgbClr val="FF0000"/>
                </a:solidFill>
                <a:latin typeface="Cambria" pitchFamily="18" charset="0"/>
              </a:rPr>
              <a:t>)</a:t>
            </a:r>
            <a:r>
              <a:rPr lang="en-US" dirty="0" smtClean="0"/>
              <a:t> – a substantial improvement.</a:t>
            </a:r>
          </a:p>
        </p:txBody>
      </p:sp>
      <p:sp>
        <p:nvSpPr>
          <p:cNvPr id="4" name="Slide Number Placeholder 3"/>
          <p:cNvSpPr>
            <a:spLocks noGrp="1"/>
          </p:cNvSpPr>
          <p:nvPr>
            <p:ph type="sldNum" sz="quarter" idx="11"/>
          </p:nvPr>
        </p:nvSpPr>
        <p:spPr/>
        <p:txBody>
          <a:bodyPr/>
          <a:lstStyle/>
          <a:p>
            <a:pPr>
              <a:defRPr/>
            </a:pPr>
            <a:fld id="{93CE8203-E40A-46AD-9381-6C8CB0064A1B}"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normAutofit fontScale="90000"/>
          </a:bodyPr>
          <a:lstStyle/>
          <a:p>
            <a:pPr>
              <a:defRPr/>
            </a:pPr>
            <a:r>
              <a:rPr lang="en-US" sz="3200" smtClean="0"/>
              <a:t>Chess Pieces in the Console Application</a:t>
            </a:r>
          </a:p>
        </p:txBody>
      </p:sp>
      <p:graphicFrame>
        <p:nvGraphicFramePr>
          <p:cNvPr id="6" name="Content Placeholder 5"/>
          <p:cNvGraphicFramePr>
            <a:graphicFrameLocks noGrp="1"/>
          </p:cNvGraphicFramePr>
          <p:nvPr>
            <p:ph idx="1"/>
          </p:nvPr>
        </p:nvGraphicFramePr>
        <p:xfrm>
          <a:off x="466725" y="931863"/>
          <a:ext cx="8229600" cy="2286000"/>
        </p:xfrm>
        <a:graphic>
          <a:graphicData uri="http://schemas.openxmlformats.org/drawingml/2006/table">
            <a:tbl>
              <a:tblPr firstRow="1" bandRow="1">
                <a:tableStyleId>{5C22544A-7EE6-4342-B048-85BDC9FD1C3A}</a:tableStyleId>
              </a:tblPr>
              <a:tblGrid>
                <a:gridCol w="1371600"/>
                <a:gridCol w="971550"/>
                <a:gridCol w="1104900"/>
                <a:gridCol w="1219200"/>
                <a:gridCol w="1123950"/>
                <a:gridCol w="1190625"/>
                <a:gridCol w="1247775"/>
              </a:tblGrid>
              <a:tr h="370840">
                <a:tc>
                  <a:txBody>
                    <a:bodyPr/>
                    <a:lstStyle/>
                    <a:p>
                      <a:pPr algn="ctr"/>
                      <a:r>
                        <a:rPr lang="en-US" sz="2400" dirty="0" smtClean="0"/>
                        <a:t>Board Symbol</a:t>
                      </a:r>
                      <a:endParaRPr lang="en-US" sz="2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200" b="0" dirty="0" smtClean="0">
                          <a:solidFill>
                            <a:schemeClr val="tx1"/>
                          </a:solidFill>
                          <a:latin typeface="Arial Unicode MS"/>
                          <a:ea typeface="Arial Unicode MS"/>
                          <a:cs typeface="Arial Unicode MS"/>
                        </a:rPr>
                        <a:t>♟</a:t>
                      </a:r>
                      <a:endParaRPr lang="en-US" sz="7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200" b="0" dirty="0" smtClean="0">
                          <a:solidFill>
                            <a:schemeClr val="tx1"/>
                          </a:solidFill>
                          <a:latin typeface="Arial Unicode MS"/>
                          <a:ea typeface="Arial Unicode MS"/>
                          <a:cs typeface="Arial Unicode MS"/>
                        </a:rPr>
                        <a:t>♞</a:t>
                      </a:r>
                      <a:endParaRPr lang="en-US" sz="7200" b="0" dirty="0" smtClean="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200" b="0" dirty="0" smtClean="0">
                          <a:solidFill>
                            <a:schemeClr val="tx1"/>
                          </a:solidFill>
                          <a:latin typeface="Arial Unicode MS"/>
                          <a:ea typeface="Arial Unicode MS"/>
                          <a:cs typeface="Arial Unicode MS"/>
                        </a:rPr>
                        <a:t>♝</a:t>
                      </a:r>
                      <a:endParaRPr lang="en-US" sz="7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200" dirty="0" smtClean="0">
                          <a:solidFill>
                            <a:schemeClr val="tx1"/>
                          </a:solidFill>
                          <a:latin typeface="Arial Unicode MS"/>
                          <a:ea typeface="Arial Unicode MS"/>
                          <a:cs typeface="Arial Unicode MS"/>
                        </a:rPr>
                        <a:t>♜</a:t>
                      </a:r>
                      <a:endParaRPr lang="en-US" sz="72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200" b="0" dirty="0" smtClean="0">
                          <a:solidFill>
                            <a:schemeClr val="tx1"/>
                          </a:solidFill>
                          <a:latin typeface="Arial Unicode MS"/>
                          <a:ea typeface="Arial Unicode MS"/>
                          <a:cs typeface="Arial Unicode MS"/>
                        </a:rPr>
                        <a:t>♛</a:t>
                      </a:r>
                      <a:endParaRPr lang="en-US" sz="7200" b="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200" b="0" dirty="0" smtClean="0">
                          <a:solidFill>
                            <a:schemeClr val="tx1"/>
                          </a:solidFill>
                          <a:latin typeface="Arial Unicode MS"/>
                          <a:ea typeface="Arial Unicode MS"/>
                          <a:cs typeface="Arial Unicode MS"/>
                        </a:rPr>
                        <a:t>♚</a:t>
                      </a:r>
                      <a:endParaRPr lang="en-US" sz="7200" b="0" dirty="0" smtClean="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sz="400" b="1" dirty="0" smtClean="0"/>
                    </a:p>
                    <a:p>
                      <a:pPr algn="ctr"/>
                      <a:r>
                        <a:rPr lang="en-US" b="1" dirty="0" smtClean="0"/>
                        <a:t>Piece Name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Pawn</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Knight</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Bishop</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Rook</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Queen</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King</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1" dirty="0" smtClean="0"/>
                        <a:t>In-Game</a:t>
                      </a:r>
                      <a:r>
                        <a:rPr lang="en-US" b="1" baseline="0" dirty="0" smtClean="0"/>
                        <a:t> Symbol</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P</a:t>
                      </a: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N</a:t>
                      </a: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B</a:t>
                      </a: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R</a:t>
                      </a: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Q</a:t>
                      </a: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K</a:t>
                      </a: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Slide Number Placeholder 3"/>
          <p:cNvSpPr>
            <a:spLocks noGrp="1"/>
          </p:cNvSpPr>
          <p:nvPr>
            <p:ph type="sldNum" sz="quarter" idx="11"/>
          </p:nvPr>
        </p:nvSpPr>
        <p:spPr/>
        <p:txBody>
          <a:bodyPr/>
          <a:lstStyle/>
          <a:p>
            <a:pPr>
              <a:defRPr/>
            </a:pPr>
            <a:fld id="{AC3DF87F-E72D-49F3-A4EF-203C1D0394B8}" type="slidenum">
              <a:rPr lang="en-US" smtClean="0"/>
              <a:pPr>
                <a:defRPr/>
              </a:pPr>
              <a:t>20</a:t>
            </a:fld>
            <a:endParaRPr lang="en-US"/>
          </a:p>
        </p:txBody>
      </p:sp>
      <p:sp>
        <p:nvSpPr>
          <p:cNvPr id="45099" name="TextBox 4"/>
          <p:cNvSpPr txBox="1">
            <a:spLocks noChangeArrowheads="1"/>
          </p:cNvSpPr>
          <p:nvPr/>
        </p:nvSpPr>
        <p:spPr bwMode="auto">
          <a:xfrm>
            <a:off x="428625" y="3476625"/>
            <a:ext cx="8286750" cy="2862263"/>
          </a:xfrm>
          <a:prstGeom prst="rect">
            <a:avLst/>
          </a:prstGeom>
          <a:solidFill>
            <a:schemeClr val="bg1"/>
          </a:solidFill>
          <a:ln w="25400">
            <a:solidFill>
              <a:srgbClr val="0070C0"/>
            </a:solidFill>
            <a:miter lim="800000"/>
            <a:headEnd/>
            <a:tailEnd/>
          </a:ln>
        </p:spPr>
        <p:txBody>
          <a:bodyPr>
            <a:spAutoFit/>
          </a:bodyPr>
          <a:lstStyle/>
          <a:p>
            <a:pPr marL="457200" indent="-342900">
              <a:buFont typeface="Arial" charset="0"/>
              <a:buChar char="•"/>
            </a:pPr>
            <a:r>
              <a:rPr lang="en-US"/>
              <a:t>In-Game Symbol: </a:t>
            </a:r>
            <a:r>
              <a:rPr lang="en-US" b="0"/>
              <a:t>Represents the letter used to denote each game piece in our console application.</a:t>
            </a:r>
          </a:p>
          <a:p>
            <a:pPr marL="457200" indent="-342900">
              <a:buFont typeface="Arial" charset="0"/>
              <a:buChar char="•"/>
            </a:pPr>
            <a:endParaRPr lang="en-US" b="0"/>
          </a:p>
          <a:p>
            <a:pPr marL="457200" indent="-342900">
              <a:buFont typeface="Arial" charset="0"/>
              <a:buChar char="•"/>
            </a:pPr>
            <a:r>
              <a:rPr lang="en-US"/>
              <a:t>Color Prefix:</a:t>
            </a:r>
            <a:r>
              <a:rPr lang="en-US" b="0"/>
              <a:t> Chess is a two player game of white and black pieces.  White pieces in the console application are prefixed with a “W” while black pieces are prefixed with a “B”.</a:t>
            </a:r>
          </a:p>
          <a:p>
            <a:pPr marL="457200" indent="-342900">
              <a:buFont typeface="Arial" charset="0"/>
              <a:buChar char="•"/>
            </a:pPr>
            <a:endParaRPr lang="en-US" b="0"/>
          </a:p>
          <a:p>
            <a:pPr marL="457200" indent="-342900">
              <a:buFont typeface="Arial" charset="0"/>
              <a:buChar char="•"/>
            </a:pPr>
            <a:r>
              <a:rPr lang="en-US"/>
              <a:t>Example Piece Notation:</a:t>
            </a:r>
          </a:p>
          <a:p>
            <a:pPr marL="914400" lvl="1" indent="-342900">
              <a:buFont typeface="Arial" charset="0"/>
              <a:buChar char="•"/>
            </a:pPr>
            <a:r>
              <a:rPr lang="en-US" b="0"/>
              <a:t>“WB” – White Bishop</a:t>
            </a:r>
          </a:p>
          <a:p>
            <a:pPr marL="914400" lvl="1" indent="-342900">
              <a:buFont typeface="Arial" charset="0"/>
              <a:buChar char="•"/>
            </a:pPr>
            <a:r>
              <a:rPr lang="en-US" b="0"/>
              <a:t>“BN” – Black Knight</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Simplified Game Board for the Demo</a:t>
            </a:r>
            <a:endParaRPr lang="en-US" dirty="0"/>
          </a:p>
        </p:txBody>
      </p:sp>
      <p:graphicFrame>
        <p:nvGraphicFramePr>
          <p:cNvPr id="5" name="Content Placeholder 4"/>
          <p:cNvGraphicFramePr>
            <a:graphicFrameLocks noGrp="1"/>
          </p:cNvGraphicFramePr>
          <p:nvPr>
            <p:ph idx="1"/>
          </p:nvPr>
        </p:nvGraphicFramePr>
        <p:xfrm>
          <a:off x="2894013" y="1038225"/>
          <a:ext cx="5324903" cy="4926120"/>
        </p:xfrm>
        <a:graphic>
          <a:graphicData uri="http://schemas.openxmlformats.org/drawingml/2006/table">
            <a:tbl>
              <a:tblPr firstRow="1" bandRow="1">
                <a:tableStyleId>{5C22544A-7EE6-4342-B048-85BDC9FD1C3A}</a:tableStyleId>
              </a:tblPr>
              <a:tblGrid>
                <a:gridCol w="1331226"/>
                <a:gridCol w="1306574"/>
                <a:gridCol w="1355877"/>
                <a:gridCol w="1331226"/>
              </a:tblGrid>
              <a:tr h="1231530">
                <a:tc>
                  <a:txBody>
                    <a:bodyPr/>
                    <a:lstStyle/>
                    <a:p>
                      <a:pPr algn="ctr"/>
                      <a:r>
                        <a:rPr lang="en-US" sz="7300" b="0" dirty="0" smtClean="0">
                          <a:solidFill>
                            <a:schemeClr val="tx1"/>
                          </a:solidFill>
                          <a:latin typeface="Arial Unicode MS"/>
                          <a:ea typeface="Arial Unicode MS"/>
                          <a:cs typeface="Arial Unicode MS"/>
                        </a:rPr>
                        <a:t>♘</a:t>
                      </a:r>
                      <a:endParaRPr lang="en-US" sz="7300" b="0" dirty="0">
                        <a:solidFill>
                          <a:schemeClr val="tx1"/>
                        </a:solidFill>
                      </a:endParaRPr>
                    </a:p>
                  </a:txBody>
                  <a:tcPr marL="83528" marR="83528" marT="41764" marB="4176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p>
                  </a:txBody>
                  <a:tcPr marL="83528" marR="83528" marT="41764" marB="4176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endParaRPr lang="en-US" sz="1600" dirty="0"/>
                    </a:p>
                  </a:txBody>
                  <a:tcPr marL="83528" marR="83528" marT="41764" marB="4176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p>
                  </a:txBody>
                  <a:tcPr marL="83528" marR="83528" marT="41764" marB="4176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r>
              <a:tr h="1231530">
                <a:tc>
                  <a:txBody>
                    <a:bodyPr/>
                    <a:lstStyle/>
                    <a:p>
                      <a:pPr algn="ctr"/>
                      <a:r>
                        <a:rPr lang="en-US" sz="7300" dirty="0" smtClean="0">
                          <a:solidFill>
                            <a:schemeClr val="bg1"/>
                          </a:solidFill>
                          <a:latin typeface="Arial Unicode MS"/>
                          <a:ea typeface="Arial Unicode MS"/>
                          <a:cs typeface="Arial Unicode MS"/>
                        </a:rPr>
                        <a:t>♕</a:t>
                      </a:r>
                      <a:endParaRPr lang="en-US" sz="7300" b="0" dirty="0">
                        <a:ln>
                          <a:noFill/>
                        </a:ln>
                        <a:solidFill>
                          <a:schemeClr val="bg1"/>
                        </a:solidFill>
                      </a:endParaRPr>
                    </a:p>
                  </a:txBody>
                  <a:tcPr marL="83528" marR="83528" marT="41764" marB="4176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300" b="0" dirty="0" smtClean="0">
                          <a:ln>
                            <a:noFill/>
                          </a:ln>
                          <a:solidFill>
                            <a:schemeClr val="tx1"/>
                          </a:solidFill>
                          <a:latin typeface="Arial Unicode MS"/>
                          <a:ea typeface="Arial Unicode MS"/>
                          <a:cs typeface="Arial Unicode MS"/>
                        </a:rPr>
                        <a:t>♔</a:t>
                      </a:r>
                      <a:endParaRPr lang="en-US" sz="7300" b="0" dirty="0" smtClean="0">
                        <a:ln>
                          <a:noFill/>
                        </a:ln>
                        <a:solidFill>
                          <a:schemeClr val="tx1"/>
                        </a:solidFill>
                      </a:endParaRPr>
                    </a:p>
                  </a:txBody>
                  <a:tcPr marL="83528" marR="83528" marT="41764" marB="4176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p>
                  </a:txBody>
                  <a:tcPr marL="83528" marR="83528" marT="41764" marB="4176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endParaRPr lang="en-US" sz="1600" dirty="0"/>
                    </a:p>
                  </a:txBody>
                  <a:tcPr marL="83528" marR="83528" marT="41764" marB="4176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31530">
                <a:tc>
                  <a:txBody>
                    <a:bodyPr/>
                    <a:lstStyle/>
                    <a:p>
                      <a:pPr algn="ctr"/>
                      <a:endParaRPr lang="en-US" sz="1600" dirty="0"/>
                    </a:p>
                  </a:txBody>
                  <a:tcPr marL="83528" marR="83528" marT="41764" marB="4176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latin typeface="Arial" pitchFamily="34" charset="0"/>
                        <a:cs typeface="Arial" pitchFamily="34" charset="0"/>
                      </a:endParaRPr>
                    </a:p>
                  </a:txBody>
                  <a:tcPr marL="83528" marR="83528" marT="41764" marB="4176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endParaRPr lang="en-US" sz="1600" dirty="0"/>
                    </a:p>
                  </a:txBody>
                  <a:tcPr marL="83528" marR="83528" marT="41764" marB="4176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p>
                  </a:txBody>
                  <a:tcPr marL="83528" marR="83528" marT="41764" marB="4176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r>
              <a:tr h="1231530">
                <a:tc>
                  <a:txBody>
                    <a:bodyPr/>
                    <a:lstStyle/>
                    <a:p>
                      <a:pPr algn="ctr"/>
                      <a:r>
                        <a:rPr lang="en-US" sz="7300" dirty="0" smtClean="0">
                          <a:solidFill>
                            <a:schemeClr val="bg1"/>
                          </a:solidFill>
                          <a:latin typeface="Arial Unicode MS"/>
                          <a:ea typeface="Arial Unicode MS"/>
                          <a:cs typeface="Arial Unicode MS"/>
                        </a:rPr>
                        <a:t>♗</a:t>
                      </a:r>
                      <a:endParaRPr lang="en-US" sz="7300" dirty="0">
                        <a:solidFill>
                          <a:schemeClr val="bg1"/>
                        </a:solidFill>
                      </a:endParaRPr>
                    </a:p>
                  </a:txBody>
                  <a:tcPr marL="83528" marR="83528" marT="41764" marB="4176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7300" dirty="0" smtClean="0">
                          <a:solidFill>
                            <a:schemeClr val="tx1"/>
                          </a:solidFill>
                          <a:latin typeface="Arial Unicode MS"/>
                          <a:ea typeface="Arial Unicode MS"/>
                          <a:cs typeface="Arial Unicode MS"/>
                        </a:rPr>
                        <a:t>♛</a:t>
                      </a:r>
                      <a:endParaRPr lang="en-US" sz="7300" dirty="0"/>
                    </a:p>
                  </a:txBody>
                  <a:tcPr marL="83528" marR="83528" marT="41764" marB="4176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7300" dirty="0" smtClean="0">
                          <a:solidFill>
                            <a:schemeClr val="tx1"/>
                          </a:solidFill>
                          <a:latin typeface="Arial Unicode MS"/>
                          <a:ea typeface="Arial Unicode MS"/>
                          <a:cs typeface="Arial Unicode MS"/>
                        </a:rPr>
                        <a:t>♜</a:t>
                      </a:r>
                      <a:endParaRPr lang="en-US" sz="1600" dirty="0"/>
                    </a:p>
                  </a:txBody>
                  <a:tcPr marL="83528" marR="83528" marT="41764" marB="4176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300" dirty="0" smtClean="0">
                          <a:solidFill>
                            <a:schemeClr val="tx1"/>
                          </a:solidFill>
                          <a:latin typeface="Arial Unicode MS"/>
                          <a:ea typeface="Arial Unicode MS"/>
                          <a:cs typeface="Arial Unicode MS"/>
                        </a:rPr>
                        <a:t>♚</a:t>
                      </a:r>
                      <a:endParaRPr lang="en-US" sz="7300" dirty="0" smtClean="0"/>
                    </a:p>
                  </a:txBody>
                  <a:tcPr marL="83528" marR="83528" marT="41764" marB="4176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 name="Slide Number Placeholder 3"/>
          <p:cNvSpPr>
            <a:spLocks noGrp="1"/>
          </p:cNvSpPr>
          <p:nvPr>
            <p:ph type="sldNum" sz="quarter" idx="11"/>
          </p:nvPr>
        </p:nvSpPr>
        <p:spPr/>
        <p:txBody>
          <a:bodyPr/>
          <a:lstStyle/>
          <a:p>
            <a:pPr>
              <a:defRPr/>
            </a:pPr>
            <a:fld id="{538A762D-8623-4CD8-88DE-8F603502ABB5}" type="slidenum">
              <a:rPr lang="en-US" smtClean="0"/>
              <a:pPr>
                <a:defRPr/>
              </a:pPr>
              <a:t>21</a:t>
            </a:fld>
            <a:endParaRPr lang="en-US"/>
          </a:p>
        </p:txBody>
      </p:sp>
      <p:sp>
        <p:nvSpPr>
          <p:cNvPr id="7" name="TextBox 6"/>
          <p:cNvSpPr txBox="1">
            <a:spLocks noChangeArrowheads="1"/>
          </p:cNvSpPr>
          <p:nvPr/>
        </p:nvSpPr>
        <p:spPr bwMode="auto">
          <a:xfrm>
            <a:off x="3944938" y="6076950"/>
            <a:ext cx="3222625" cy="646113"/>
          </a:xfrm>
          <a:prstGeom prst="rect">
            <a:avLst/>
          </a:prstGeom>
          <a:solidFill>
            <a:schemeClr val="bg1"/>
          </a:solidFill>
          <a:ln w="25400">
            <a:solidFill>
              <a:srgbClr val="0070C0"/>
            </a:solidFill>
            <a:miter lim="800000"/>
            <a:headEnd/>
            <a:tailEnd/>
          </a:ln>
        </p:spPr>
        <p:txBody>
          <a:bodyPr>
            <a:spAutoFit/>
          </a:bodyPr>
          <a:lstStyle/>
          <a:p>
            <a:pPr algn="ctr"/>
            <a:r>
              <a:rPr lang="en-US"/>
              <a:t>White is in check and must make the next move</a:t>
            </a:r>
          </a:p>
        </p:txBody>
      </p:sp>
      <p:cxnSp>
        <p:nvCxnSpPr>
          <p:cNvPr id="11" name="Straight Arrow Connector 10"/>
          <p:cNvCxnSpPr>
            <a:cxnSpLocks noChangeShapeType="1"/>
          </p:cNvCxnSpPr>
          <p:nvPr/>
        </p:nvCxnSpPr>
        <p:spPr bwMode="auto">
          <a:xfrm flipV="1">
            <a:off x="4856163" y="3343275"/>
            <a:ext cx="0" cy="1485900"/>
          </a:xfrm>
          <a:prstGeom prst="straightConnector1">
            <a:avLst/>
          </a:prstGeom>
          <a:noFill/>
          <a:ln w="76200" algn="ctr">
            <a:solidFill>
              <a:srgbClr val="0000FF"/>
            </a:solidFill>
            <a:round/>
            <a:headEnd/>
            <a:tailEnd type="triangle" w="med" len="med"/>
          </a:ln>
        </p:spPr>
      </p:cxnSp>
      <p:grpSp>
        <p:nvGrpSpPr>
          <p:cNvPr id="47136" name="Group 19"/>
          <p:cNvGrpSpPr>
            <a:grpSpLocks/>
          </p:cNvGrpSpPr>
          <p:nvPr/>
        </p:nvGrpSpPr>
        <p:grpSpPr bwMode="auto">
          <a:xfrm>
            <a:off x="381000" y="1039813"/>
            <a:ext cx="1990725" cy="4895850"/>
            <a:chOff x="285750" y="1040309"/>
            <a:chExt cx="1990725" cy="4896058"/>
          </a:xfrm>
        </p:grpSpPr>
        <p:sp>
          <p:nvSpPr>
            <p:cNvPr id="13" name="TextBox 12"/>
            <p:cNvSpPr txBox="1"/>
            <p:nvPr/>
          </p:nvSpPr>
          <p:spPr>
            <a:xfrm>
              <a:off x="285750" y="1040309"/>
              <a:ext cx="1990725" cy="1538352"/>
            </a:xfrm>
            <a:prstGeom prst="rect">
              <a:avLst/>
            </a:prstGeom>
            <a:solidFill>
              <a:schemeClr val="bg1"/>
            </a:solidFill>
            <a:ln w="25400">
              <a:solidFill>
                <a:srgbClr val="0070C0"/>
              </a:solidFill>
            </a:ln>
          </p:spPr>
          <p:txBody>
            <a:bodyPr>
              <a:spAutoFit/>
            </a:bodyPr>
            <a:lstStyle/>
            <a:p>
              <a:pPr algn="ctr">
                <a:defRPr/>
              </a:pPr>
              <a:r>
                <a:rPr lang="en-US" dirty="0">
                  <a:solidFill>
                    <a:srgbClr val="008000"/>
                  </a:solidFill>
                </a:rPr>
                <a:t>White’s Pieces</a:t>
              </a:r>
            </a:p>
            <a:p>
              <a:pPr algn="ctr">
                <a:defRPr/>
              </a:pPr>
              <a:endParaRPr lang="en-US" sz="400" dirty="0"/>
            </a:p>
            <a:p>
              <a:pPr marL="342900" indent="-228600">
                <a:buFont typeface="Arial" pitchFamily="34" charset="0"/>
                <a:buChar char="•"/>
                <a:defRPr/>
              </a:pPr>
              <a:r>
                <a:rPr lang="en-US" dirty="0"/>
                <a:t>One Knight</a:t>
              </a:r>
            </a:p>
            <a:p>
              <a:pPr marL="342900" indent="-228600">
                <a:buFont typeface="Arial" pitchFamily="34" charset="0"/>
                <a:buChar char="•"/>
                <a:defRPr/>
              </a:pPr>
              <a:r>
                <a:rPr lang="en-US" dirty="0"/>
                <a:t>One Queen</a:t>
              </a:r>
            </a:p>
            <a:p>
              <a:pPr marL="342900" indent="-228600">
                <a:buFont typeface="Arial" pitchFamily="34" charset="0"/>
                <a:buChar char="•"/>
                <a:defRPr/>
              </a:pPr>
              <a:r>
                <a:rPr lang="en-US" dirty="0"/>
                <a:t>One Bishop</a:t>
              </a:r>
            </a:p>
            <a:p>
              <a:pPr marL="342900" indent="-228600">
                <a:buFont typeface="Arial" pitchFamily="34" charset="0"/>
                <a:buChar char="•"/>
                <a:defRPr/>
              </a:pPr>
              <a:r>
                <a:rPr lang="en-US" dirty="0"/>
                <a:t>One King</a:t>
              </a:r>
            </a:p>
          </p:txBody>
        </p:sp>
        <p:sp>
          <p:nvSpPr>
            <p:cNvPr id="14" name="TextBox 13"/>
            <p:cNvSpPr txBox="1"/>
            <p:nvPr/>
          </p:nvSpPr>
          <p:spPr>
            <a:xfrm>
              <a:off x="285750" y="4674250"/>
              <a:ext cx="1990725" cy="1262117"/>
            </a:xfrm>
            <a:prstGeom prst="rect">
              <a:avLst/>
            </a:prstGeom>
            <a:solidFill>
              <a:schemeClr val="bg1"/>
            </a:solidFill>
            <a:ln w="25400">
              <a:solidFill>
                <a:srgbClr val="0070C0"/>
              </a:solidFill>
            </a:ln>
          </p:spPr>
          <p:txBody>
            <a:bodyPr>
              <a:spAutoFit/>
            </a:bodyPr>
            <a:lstStyle/>
            <a:p>
              <a:pPr algn="ctr">
                <a:defRPr/>
              </a:pPr>
              <a:r>
                <a:rPr lang="en-US" dirty="0">
                  <a:solidFill>
                    <a:srgbClr val="008000"/>
                  </a:solidFill>
                </a:rPr>
                <a:t>Black’s Pieces</a:t>
              </a:r>
            </a:p>
            <a:p>
              <a:pPr algn="ctr">
                <a:defRPr/>
              </a:pPr>
              <a:endParaRPr lang="en-US" sz="400" dirty="0"/>
            </a:p>
            <a:p>
              <a:pPr marL="342900" indent="-228600">
                <a:buFont typeface="Arial" pitchFamily="34" charset="0"/>
                <a:buChar char="•"/>
                <a:defRPr/>
              </a:pPr>
              <a:r>
                <a:rPr lang="en-US" dirty="0"/>
                <a:t>One Queen</a:t>
              </a:r>
            </a:p>
            <a:p>
              <a:pPr marL="342900" indent="-228600">
                <a:buFont typeface="Arial" pitchFamily="34" charset="0"/>
                <a:buChar char="•"/>
                <a:defRPr/>
              </a:pPr>
              <a:r>
                <a:rPr lang="en-US" dirty="0"/>
                <a:t>One Rook</a:t>
              </a:r>
            </a:p>
            <a:p>
              <a:pPr marL="342900" indent="-228600">
                <a:buFont typeface="Arial" pitchFamily="34" charset="0"/>
                <a:buChar char="•"/>
                <a:defRPr/>
              </a:pPr>
              <a:r>
                <a:rPr lang="en-US" dirty="0"/>
                <a:t>One King</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sz="3000" smtClean="0"/>
              <a:t>Demo Board as Displayed in the Console</a:t>
            </a:r>
          </a:p>
        </p:txBody>
      </p:sp>
      <p:pic>
        <p:nvPicPr>
          <p:cNvPr id="49154" name="Content Placeholder 6" descr="Demo Board in Console.png"/>
          <p:cNvPicPr>
            <a:picLocks noGrp="1" noChangeAspect="1"/>
          </p:cNvPicPr>
          <p:nvPr>
            <p:ph idx="1"/>
          </p:nvPr>
        </p:nvPicPr>
        <p:blipFill>
          <a:blip r:embed="rId3" cstate="print"/>
          <a:srcRect/>
          <a:stretch>
            <a:fillRect/>
          </a:stretch>
        </p:blipFill>
        <p:spPr>
          <a:xfrm>
            <a:off x="438150" y="1000125"/>
            <a:ext cx="8229600" cy="3957638"/>
          </a:xfrm>
          <a:ln w="50800">
            <a:solidFill>
              <a:srgbClr val="008000"/>
            </a:solidFill>
          </a:ln>
        </p:spPr>
      </p:pic>
      <p:sp>
        <p:nvSpPr>
          <p:cNvPr id="4" name="Slide Number Placeholder 3"/>
          <p:cNvSpPr>
            <a:spLocks noGrp="1"/>
          </p:cNvSpPr>
          <p:nvPr>
            <p:ph type="sldNum" sz="quarter" idx="11"/>
          </p:nvPr>
        </p:nvSpPr>
        <p:spPr/>
        <p:txBody>
          <a:bodyPr/>
          <a:lstStyle/>
          <a:p>
            <a:pPr>
              <a:defRPr/>
            </a:pPr>
            <a:fld id="{FDEB8F07-AEBE-45CE-BEB5-2C69AB062863}" type="slidenum">
              <a:rPr lang="en-US" smtClean="0"/>
              <a:pPr>
                <a:defRPr/>
              </a:pPr>
              <a:t>22</a:t>
            </a:fld>
            <a:endParaRPr lang="en-US"/>
          </a:p>
        </p:txBody>
      </p:sp>
      <p:sp>
        <p:nvSpPr>
          <p:cNvPr id="10" name="TextBox 9"/>
          <p:cNvSpPr txBox="1"/>
          <p:nvPr/>
        </p:nvSpPr>
        <p:spPr>
          <a:xfrm>
            <a:off x="739775" y="5200650"/>
            <a:ext cx="1990725" cy="1538288"/>
          </a:xfrm>
          <a:prstGeom prst="rect">
            <a:avLst/>
          </a:prstGeom>
          <a:solidFill>
            <a:schemeClr val="bg1"/>
          </a:solidFill>
          <a:ln w="25400">
            <a:solidFill>
              <a:srgbClr val="0070C0"/>
            </a:solidFill>
          </a:ln>
        </p:spPr>
        <p:txBody>
          <a:bodyPr>
            <a:spAutoFit/>
          </a:bodyPr>
          <a:lstStyle/>
          <a:p>
            <a:pPr algn="ctr">
              <a:defRPr/>
            </a:pPr>
            <a:r>
              <a:rPr lang="en-US" dirty="0">
                <a:solidFill>
                  <a:srgbClr val="008000"/>
                </a:solidFill>
              </a:rPr>
              <a:t>White’s Pieces</a:t>
            </a:r>
          </a:p>
          <a:p>
            <a:pPr algn="ctr">
              <a:defRPr/>
            </a:pPr>
            <a:endParaRPr lang="en-US" sz="400" dirty="0"/>
          </a:p>
          <a:p>
            <a:pPr marL="342900" indent="-228600">
              <a:buFont typeface="Arial" pitchFamily="34" charset="0"/>
              <a:buChar char="•"/>
              <a:defRPr/>
            </a:pPr>
            <a:r>
              <a:rPr lang="en-US" dirty="0"/>
              <a:t>One Knight</a:t>
            </a:r>
          </a:p>
          <a:p>
            <a:pPr marL="342900" indent="-228600">
              <a:buFont typeface="Arial" pitchFamily="34" charset="0"/>
              <a:buChar char="•"/>
              <a:defRPr/>
            </a:pPr>
            <a:r>
              <a:rPr lang="en-US" dirty="0"/>
              <a:t>One Queen</a:t>
            </a:r>
          </a:p>
          <a:p>
            <a:pPr marL="342900" indent="-228600">
              <a:buFont typeface="Arial" pitchFamily="34" charset="0"/>
              <a:buChar char="•"/>
              <a:defRPr/>
            </a:pPr>
            <a:r>
              <a:rPr lang="en-US" dirty="0"/>
              <a:t>One Bishop</a:t>
            </a:r>
          </a:p>
          <a:p>
            <a:pPr marL="342900" indent="-228600">
              <a:buFont typeface="Arial" pitchFamily="34" charset="0"/>
              <a:buChar char="•"/>
              <a:defRPr/>
            </a:pPr>
            <a:r>
              <a:rPr lang="en-US" dirty="0"/>
              <a:t>One King</a:t>
            </a:r>
          </a:p>
        </p:txBody>
      </p:sp>
      <p:sp>
        <p:nvSpPr>
          <p:cNvPr id="11" name="TextBox 10"/>
          <p:cNvSpPr txBox="1"/>
          <p:nvPr/>
        </p:nvSpPr>
        <p:spPr>
          <a:xfrm>
            <a:off x="6369050" y="5338763"/>
            <a:ext cx="1990725" cy="1262062"/>
          </a:xfrm>
          <a:prstGeom prst="rect">
            <a:avLst/>
          </a:prstGeom>
          <a:solidFill>
            <a:schemeClr val="bg1"/>
          </a:solidFill>
          <a:ln w="25400">
            <a:solidFill>
              <a:srgbClr val="0070C0"/>
            </a:solidFill>
          </a:ln>
        </p:spPr>
        <p:txBody>
          <a:bodyPr>
            <a:spAutoFit/>
          </a:bodyPr>
          <a:lstStyle/>
          <a:p>
            <a:pPr algn="ctr">
              <a:defRPr/>
            </a:pPr>
            <a:r>
              <a:rPr lang="en-US" dirty="0">
                <a:solidFill>
                  <a:srgbClr val="008000"/>
                </a:solidFill>
              </a:rPr>
              <a:t>Black’s Pieces</a:t>
            </a:r>
          </a:p>
          <a:p>
            <a:pPr algn="ctr">
              <a:defRPr/>
            </a:pPr>
            <a:endParaRPr lang="en-US" sz="400" dirty="0"/>
          </a:p>
          <a:p>
            <a:pPr marL="342900" indent="-228600">
              <a:buFont typeface="Arial" pitchFamily="34" charset="0"/>
              <a:buChar char="•"/>
              <a:defRPr/>
            </a:pPr>
            <a:r>
              <a:rPr lang="en-US" dirty="0"/>
              <a:t>One Queen</a:t>
            </a:r>
          </a:p>
          <a:p>
            <a:pPr marL="342900" indent="-228600">
              <a:buFont typeface="Arial" pitchFamily="34" charset="0"/>
              <a:buChar char="•"/>
              <a:defRPr/>
            </a:pPr>
            <a:r>
              <a:rPr lang="en-US" dirty="0"/>
              <a:t>One Rook</a:t>
            </a:r>
          </a:p>
          <a:p>
            <a:pPr marL="342900" indent="-228600">
              <a:buFont typeface="Arial" pitchFamily="34" charset="0"/>
              <a:buChar char="•"/>
              <a:defRPr/>
            </a:pPr>
            <a:r>
              <a:rPr lang="en-US" dirty="0"/>
              <a:t>One King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sz="4000" smtClean="0"/>
              <a:t>Making a Move in the Game</a:t>
            </a:r>
          </a:p>
        </p:txBody>
      </p:sp>
      <p:sp>
        <p:nvSpPr>
          <p:cNvPr id="4" name="Slide Number Placeholder 3"/>
          <p:cNvSpPr>
            <a:spLocks noGrp="1"/>
          </p:cNvSpPr>
          <p:nvPr>
            <p:ph type="sldNum" sz="quarter" idx="11"/>
          </p:nvPr>
        </p:nvSpPr>
        <p:spPr/>
        <p:txBody>
          <a:bodyPr/>
          <a:lstStyle/>
          <a:p>
            <a:pPr>
              <a:defRPr/>
            </a:pPr>
            <a:fld id="{3BF8B98A-3453-4762-8F81-A6795614D240}" type="slidenum">
              <a:rPr lang="en-US" smtClean="0"/>
              <a:pPr>
                <a:defRPr/>
              </a:pPr>
              <a:t>23</a:t>
            </a:fld>
            <a:endParaRPr lang="en-US"/>
          </a:p>
        </p:txBody>
      </p:sp>
      <p:graphicFrame>
        <p:nvGraphicFramePr>
          <p:cNvPr id="7" name="Content Placeholder 4"/>
          <p:cNvGraphicFramePr>
            <a:graphicFrameLocks noGrp="1"/>
          </p:cNvGraphicFramePr>
          <p:nvPr>
            <p:ph sz="half" idx="1"/>
          </p:nvPr>
        </p:nvGraphicFramePr>
        <p:xfrm>
          <a:off x="444500" y="931863"/>
          <a:ext cx="3749487" cy="3468688"/>
        </p:xfrm>
        <a:graphic>
          <a:graphicData uri="http://schemas.openxmlformats.org/drawingml/2006/table">
            <a:tbl>
              <a:tblPr firstRow="1" bandRow="1">
                <a:tableStyleId>{5C22544A-7EE6-4342-B048-85BDC9FD1C3A}</a:tableStyleId>
              </a:tblPr>
              <a:tblGrid>
                <a:gridCol w="937372"/>
                <a:gridCol w="920013"/>
                <a:gridCol w="954730"/>
                <a:gridCol w="937372"/>
              </a:tblGrid>
              <a:tr h="867172">
                <a:tc>
                  <a:txBody>
                    <a:bodyPr/>
                    <a:lstStyle/>
                    <a:p>
                      <a:pPr algn="ctr"/>
                      <a:r>
                        <a:rPr lang="en-US" sz="5100" b="0" dirty="0" smtClean="0">
                          <a:solidFill>
                            <a:schemeClr val="tx1"/>
                          </a:solidFill>
                          <a:latin typeface="Arial Unicode MS"/>
                          <a:ea typeface="Arial Unicode MS"/>
                          <a:cs typeface="Arial Unicode MS"/>
                        </a:rPr>
                        <a:t>♘</a:t>
                      </a:r>
                      <a:endParaRPr lang="en-US" sz="5100" b="0" dirty="0">
                        <a:solidFill>
                          <a:schemeClr val="tx1"/>
                        </a:solidFill>
                      </a:endParaRPr>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100" dirty="0"/>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endParaRPr lang="en-US" sz="1100" dirty="0"/>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100" dirty="0"/>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r>
              <a:tr h="867172">
                <a:tc>
                  <a:txBody>
                    <a:bodyPr/>
                    <a:lstStyle/>
                    <a:p>
                      <a:pPr algn="ctr"/>
                      <a:r>
                        <a:rPr lang="en-US" sz="5100" dirty="0" smtClean="0">
                          <a:solidFill>
                            <a:schemeClr val="bg1"/>
                          </a:solidFill>
                          <a:latin typeface="Arial Unicode MS"/>
                          <a:ea typeface="Arial Unicode MS"/>
                          <a:cs typeface="Arial Unicode MS"/>
                        </a:rPr>
                        <a:t>♕</a:t>
                      </a:r>
                      <a:endParaRPr lang="en-US" sz="5100" b="0" dirty="0">
                        <a:ln>
                          <a:noFill/>
                        </a:ln>
                        <a:solidFill>
                          <a:schemeClr val="bg1"/>
                        </a:solidFill>
                      </a:endParaRPr>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5100" b="0" dirty="0" smtClean="0">
                          <a:ln>
                            <a:noFill/>
                          </a:ln>
                          <a:solidFill>
                            <a:schemeClr val="tx1"/>
                          </a:solidFill>
                          <a:latin typeface="Arial Unicode MS"/>
                          <a:ea typeface="Arial Unicode MS"/>
                          <a:cs typeface="Arial Unicode MS"/>
                        </a:rPr>
                        <a:t>♔</a:t>
                      </a:r>
                      <a:endParaRPr lang="en-US" sz="5100" b="0" dirty="0" smtClean="0">
                        <a:ln>
                          <a:noFill/>
                        </a:ln>
                        <a:solidFill>
                          <a:schemeClr val="tx1"/>
                        </a:solidFill>
                      </a:endParaRPr>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100" dirty="0"/>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endParaRPr lang="en-US" sz="1100" dirty="0"/>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67172">
                <a:tc>
                  <a:txBody>
                    <a:bodyPr/>
                    <a:lstStyle/>
                    <a:p>
                      <a:pPr algn="ctr"/>
                      <a:endParaRPr lang="en-US" sz="1100" dirty="0"/>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100" dirty="0">
                        <a:latin typeface="Arial" pitchFamily="34" charset="0"/>
                        <a:cs typeface="Arial" pitchFamily="34" charset="0"/>
                      </a:endParaRPr>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endParaRPr lang="en-US" sz="1100" dirty="0"/>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100" dirty="0"/>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r>
              <a:tr h="867172">
                <a:tc>
                  <a:txBody>
                    <a:bodyPr/>
                    <a:lstStyle/>
                    <a:p>
                      <a:pPr algn="ctr"/>
                      <a:r>
                        <a:rPr lang="en-US" sz="5100" dirty="0" smtClean="0">
                          <a:solidFill>
                            <a:schemeClr val="bg1"/>
                          </a:solidFill>
                          <a:latin typeface="Arial Unicode MS"/>
                          <a:ea typeface="Arial Unicode MS"/>
                          <a:cs typeface="Arial Unicode MS"/>
                        </a:rPr>
                        <a:t>♗</a:t>
                      </a:r>
                      <a:endParaRPr lang="en-US" sz="5100" dirty="0">
                        <a:solidFill>
                          <a:schemeClr val="bg1"/>
                        </a:solidFill>
                      </a:endParaRPr>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5100" dirty="0" smtClean="0">
                          <a:solidFill>
                            <a:schemeClr val="tx1"/>
                          </a:solidFill>
                          <a:latin typeface="Arial Unicode MS"/>
                          <a:ea typeface="Arial Unicode MS"/>
                          <a:cs typeface="Arial Unicode MS"/>
                        </a:rPr>
                        <a:t>♛</a:t>
                      </a:r>
                      <a:endParaRPr lang="en-US" sz="5100" dirty="0"/>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5100" dirty="0" smtClean="0">
                          <a:solidFill>
                            <a:schemeClr val="tx1"/>
                          </a:solidFill>
                          <a:latin typeface="Arial Unicode MS"/>
                          <a:ea typeface="Arial Unicode MS"/>
                          <a:cs typeface="Arial Unicode MS"/>
                        </a:rPr>
                        <a:t>♜</a:t>
                      </a:r>
                      <a:endParaRPr lang="en-US" sz="1100" dirty="0"/>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5100" dirty="0" smtClean="0">
                          <a:solidFill>
                            <a:schemeClr val="tx1"/>
                          </a:solidFill>
                          <a:latin typeface="Arial Unicode MS"/>
                          <a:ea typeface="Arial Unicode MS"/>
                          <a:cs typeface="Arial Unicode MS"/>
                        </a:rPr>
                        <a:t>♚</a:t>
                      </a:r>
                      <a:endParaRPr lang="en-US" sz="5100" dirty="0" smtClean="0"/>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Content Placeholder 4"/>
          <p:cNvGraphicFramePr>
            <a:graphicFrameLocks noGrp="1"/>
          </p:cNvGraphicFramePr>
          <p:nvPr>
            <p:ph sz="half" idx="2"/>
          </p:nvPr>
        </p:nvGraphicFramePr>
        <p:xfrm>
          <a:off x="4659313" y="931863"/>
          <a:ext cx="3749487" cy="3468688"/>
        </p:xfrm>
        <a:graphic>
          <a:graphicData uri="http://schemas.openxmlformats.org/drawingml/2006/table">
            <a:tbl>
              <a:tblPr firstRow="1" bandRow="1">
                <a:tableStyleId>{5C22544A-7EE6-4342-B048-85BDC9FD1C3A}</a:tableStyleId>
              </a:tblPr>
              <a:tblGrid>
                <a:gridCol w="937372"/>
                <a:gridCol w="920013"/>
                <a:gridCol w="954730"/>
                <a:gridCol w="937372"/>
              </a:tblGrid>
              <a:tr h="867172">
                <a:tc>
                  <a:txBody>
                    <a:bodyPr/>
                    <a:lstStyle/>
                    <a:p>
                      <a:pPr algn="ctr"/>
                      <a:r>
                        <a:rPr lang="en-US" sz="5100" b="1" dirty="0" smtClean="0">
                          <a:solidFill>
                            <a:schemeClr val="tx1"/>
                          </a:solidFill>
                          <a:latin typeface="Arial Unicode MS"/>
                          <a:ea typeface="Arial Unicode MS"/>
                          <a:cs typeface="Arial Unicode MS"/>
                        </a:rPr>
                        <a:t>0</a:t>
                      </a:r>
                      <a:endParaRPr lang="en-US" sz="5100" b="1" dirty="0">
                        <a:solidFill>
                          <a:schemeClr val="tx1"/>
                        </a:solidFill>
                      </a:endParaRPr>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sz="5100" b="1" kern="1200" dirty="0" smtClean="0">
                          <a:solidFill>
                            <a:schemeClr val="bg1"/>
                          </a:solidFill>
                          <a:latin typeface="Arial Unicode MS"/>
                          <a:ea typeface="Arial Unicode MS"/>
                          <a:cs typeface="Arial Unicode MS"/>
                        </a:rPr>
                        <a:t>1</a:t>
                      </a:r>
                      <a:endParaRPr lang="en-US" sz="5100" b="1" kern="1200" dirty="0">
                        <a:solidFill>
                          <a:schemeClr val="bg1"/>
                        </a:solidFill>
                        <a:latin typeface="Arial Unicode MS"/>
                        <a:ea typeface="Arial Unicode MS"/>
                        <a:cs typeface="Arial Unicode MS"/>
                      </a:endParaRPr>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marL="0" algn="ctr" defTabSz="914400" rtl="0" eaLnBrk="1" latinLnBrk="0" hangingPunct="1"/>
                      <a:r>
                        <a:rPr lang="en-US" sz="5100" b="1" kern="1200" dirty="0" smtClean="0">
                          <a:solidFill>
                            <a:schemeClr val="tx1"/>
                          </a:solidFill>
                          <a:latin typeface="Arial Unicode MS"/>
                          <a:ea typeface="Arial Unicode MS"/>
                          <a:cs typeface="Arial Unicode MS"/>
                        </a:rPr>
                        <a:t>2</a:t>
                      </a:r>
                      <a:endParaRPr lang="en-US" sz="5100" b="1" kern="1200" dirty="0">
                        <a:solidFill>
                          <a:schemeClr val="tx1"/>
                        </a:solidFill>
                        <a:latin typeface="Arial Unicode MS"/>
                        <a:ea typeface="Arial Unicode MS"/>
                        <a:cs typeface="Arial Unicode MS"/>
                      </a:endParaRPr>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sz="5100" b="1" kern="1200" dirty="0" smtClean="0">
                          <a:solidFill>
                            <a:schemeClr val="bg1"/>
                          </a:solidFill>
                          <a:latin typeface="Arial Unicode MS"/>
                          <a:ea typeface="Arial Unicode MS"/>
                          <a:cs typeface="Arial Unicode MS"/>
                        </a:rPr>
                        <a:t>3</a:t>
                      </a:r>
                      <a:endParaRPr lang="en-US" sz="5100" b="1" kern="1200" dirty="0">
                        <a:solidFill>
                          <a:schemeClr val="bg1"/>
                        </a:solidFill>
                        <a:latin typeface="Arial Unicode MS"/>
                        <a:ea typeface="Arial Unicode MS"/>
                        <a:cs typeface="Arial Unicode MS"/>
                      </a:endParaRPr>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r>
              <a:tr h="867172">
                <a:tc>
                  <a:txBody>
                    <a:bodyPr/>
                    <a:lstStyle/>
                    <a:p>
                      <a:pPr marL="0" algn="ctr" defTabSz="914400" rtl="0" eaLnBrk="1" latinLnBrk="0" hangingPunct="1"/>
                      <a:r>
                        <a:rPr lang="en-US" sz="5100" b="1" kern="1200" dirty="0" smtClean="0">
                          <a:solidFill>
                            <a:schemeClr val="bg1"/>
                          </a:solidFill>
                          <a:latin typeface="Arial Unicode MS"/>
                          <a:ea typeface="Arial Unicode MS"/>
                          <a:cs typeface="Arial Unicode MS"/>
                        </a:rPr>
                        <a:t>4</a:t>
                      </a:r>
                      <a:endParaRPr lang="en-US" sz="5100" b="1" kern="1200" dirty="0">
                        <a:solidFill>
                          <a:schemeClr val="bg1"/>
                        </a:solidFill>
                        <a:latin typeface="Arial Unicode MS"/>
                        <a:ea typeface="Arial Unicode MS"/>
                        <a:cs typeface="Arial Unicode MS"/>
                      </a:endParaRPr>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5100" b="1" dirty="0" smtClean="0">
                          <a:solidFill>
                            <a:schemeClr val="tx1"/>
                          </a:solidFill>
                        </a:rPr>
                        <a:t>5</a:t>
                      </a:r>
                      <a:endParaRPr lang="en-US" sz="5100" b="1" dirty="0">
                        <a:solidFill>
                          <a:schemeClr val="tx1"/>
                        </a:solidFill>
                      </a:endParaRPr>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sz="5100" b="1" kern="1200" dirty="0" smtClean="0">
                          <a:solidFill>
                            <a:schemeClr val="bg1"/>
                          </a:solidFill>
                          <a:latin typeface="Arial Unicode MS"/>
                          <a:ea typeface="Arial Unicode MS"/>
                          <a:cs typeface="Arial Unicode MS"/>
                        </a:rPr>
                        <a:t>6</a:t>
                      </a:r>
                      <a:endParaRPr lang="en-US" sz="5100" b="1" kern="1200" dirty="0">
                        <a:solidFill>
                          <a:schemeClr val="bg1"/>
                        </a:solidFill>
                        <a:latin typeface="Arial Unicode MS"/>
                        <a:ea typeface="Arial Unicode MS"/>
                        <a:cs typeface="Arial Unicode MS"/>
                      </a:endParaRPr>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5100" b="1" dirty="0" smtClean="0">
                          <a:solidFill>
                            <a:schemeClr val="tx1"/>
                          </a:solidFill>
                        </a:rPr>
                        <a:t>7</a:t>
                      </a:r>
                      <a:endParaRPr lang="en-US" sz="5100" b="1" dirty="0">
                        <a:solidFill>
                          <a:schemeClr val="tx1"/>
                        </a:solidFill>
                      </a:endParaRPr>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67172">
                <a:tc>
                  <a:txBody>
                    <a:bodyPr/>
                    <a:lstStyle/>
                    <a:p>
                      <a:pPr algn="ctr"/>
                      <a:r>
                        <a:rPr lang="en-US" sz="5100" b="1" dirty="0" smtClean="0">
                          <a:solidFill>
                            <a:schemeClr val="tx1"/>
                          </a:solidFill>
                          <a:latin typeface="Arial Unicode MS"/>
                          <a:ea typeface="Arial Unicode MS"/>
                          <a:cs typeface="Arial Unicode MS"/>
                        </a:rPr>
                        <a:t>8</a:t>
                      </a:r>
                      <a:endParaRPr lang="en-US" sz="5100" b="1" dirty="0">
                        <a:solidFill>
                          <a:schemeClr val="tx1"/>
                        </a:solidFill>
                      </a:endParaRPr>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sz="5100" b="1" kern="1200" dirty="0" smtClean="0">
                          <a:solidFill>
                            <a:schemeClr val="bg1"/>
                          </a:solidFill>
                          <a:latin typeface="Arial Unicode MS"/>
                          <a:ea typeface="Arial Unicode MS"/>
                          <a:cs typeface="Arial Unicode MS"/>
                        </a:rPr>
                        <a:t>9</a:t>
                      </a:r>
                      <a:endParaRPr lang="en-US" sz="5100" b="1" kern="1200" dirty="0">
                        <a:solidFill>
                          <a:schemeClr val="bg1"/>
                        </a:solidFill>
                        <a:latin typeface="Arial Unicode MS"/>
                        <a:ea typeface="Arial Unicode MS"/>
                        <a:cs typeface="Arial Unicode MS"/>
                      </a:endParaRPr>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5100" b="1" dirty="0" smtClean="0">
                          <a:solidFill>
                            <a:schemeClr val="tx1"/>
                          </a:solidFill>
                          <a:latin typeface="Arial Unicode MS"/>
                          <a:ea typeface="Arial Unicode MS"/>
                          <a:cs typeface="Arial Unicode MS"/>
                        </a:rPr>
                        <a:t>10</a:t>
                      </a:r>
                      <a:endParaRPr lang="en-US" sz="5100" b="1" dirty="0">
                        <a:solidFill>
                          <a:schemeClr val="tx1"/>
                        </a:solidFill>
                      </a:endParaRPr>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sz="5100" b="1" kern="1200" dirty="0" smtClean="0">
                          <a:solidFill>
                            <a:schemeClr val="bg1"/>
                          </a:solidFill>
                          <a:latin typeface="Arial Unicode MS"/>
                          <a:ea typeface="Arial Unicode MS"/>
                          <a:cs typeface="Arial Unicode MS"/>
                        </a:rPr>
                        <a:t>11</a:t>
                      </a:r>
                      <a:endParaRPr lang="en-US" sz="5100" b="1" kern="1200" dirty="0">
                        <a:solidFill>
                          <a:schemeClr val="bg1"/>
                        </a:solidFill>
                        <a:latin typeface="Arial Unicode MS"/>
                        <a:ea typeface="Arial Unicode MS"/>
                        <a:cs typeface="Arial Unicode MS"/>
                      </a:endParaRPr>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r>
              <a:tr h="867172">
                <a:tc>
                  <a:txBody>
                    <a:bodyPr/>
                    <a:lstStyle/>
                    <a:p>
                      <a:pPr algn="ctr"/>
                      <a:r>
                        <a:rPr lang="en-US" sz="5100" b="1" kern="1200" dirty="0" smtClean="0">
                          <a:solidFill>
                            <a:schemeClr val="bg1"/>
                          </a:solidFill>
                          <a:latin typeface="Arial Unicode MS"/>
                          <a:ea typeface="Arial Unicode MS"/>
                          <a:cs typeface="Arial Unicode MS"/>
                        </a:rPr>
                        <a:t>12</a:t>
                      </a:r>
                      <a:endParaRPr lang="en-US" sz="5100" b="1" kern="1200" dirty="0">
                        <a:solidFill>
                          <a:schemeClr val="bg1"/>
                        </a:solidFill>
                        <a:latin typeface="Arial Unicode MS"/>
                        <a:ea typeface="Arial Unicode MS"/>
                        <a:cs typeface="Arial Unicode MS"/>
                      </a:endParaRPr>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5100" b="1" dirty="0" smtClean="0">
                          <a:solidFill>
                            <a:schemeClr val="tx1"/>
                          </a:solidFill>
                        </a:rPr>
                        <a:t>13</a:t>
                      </a:r>
                      <a:endParaRPr lang="en-US" sz="5100" b="1" dirty="0">
                        <a:solidFill>
                          <a:schemeClr val="tx1"/>
                        </a:solidFill>
                      </a:endParaRPr>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sz="5100" b="1" kern="1200" dirty="0" smtClean="0">
                          <a:solidFill>
                            <a:schemeClr val="bg1"/>
                          </a:solidFill>
                          <a:latin typeface="Arial Unicode MS"/>
                          <a:ea typeface="Arial Unicode MS"/>
                          <a:cs typeface="Arial Unicode MS"/>
                        </a:rPr>
                        <a:t>14</a:t>
                      </a:r>
                      <a:endParaRPr lang="en-US" sz="5100" b="1" kern="1200" dirty="0">
                        <a:solidFill>
                          <a:schemeClr val="bg1"/>
                        </a:solidFill>
                        <a:latin typeface="Arial Unicode MS"/>
                        <a:ea typeface="Arial Unicode MS"/>
                        <a:cs typeface="Arial Unicode MS"/>
                      </a:endParaRPr>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5100" b="1" dirty="0" smtClean="0">
                          <a:solidFill>
                            <a:schemeClr val="tx1"/>
                          </a:solidFill>
                          <a:latin typeface="Arial Unicode MS"/>
                          <a:ea typeface="Arial Unicode MS"/>
                          <a:cs typeface="Arial Unicode MS"/>
                        </a:rPr>
                        <a:t>15</a:t>
                      </a:r>
                      <a:endParaRPr lang="en-US" sz="5100" b="1" dirty="0">
                        <a:solidFill>
                          <a:schemeClr val="tx1"/>
                        </a:solidFill>
                      </a:endParaRPr>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1257" name="TextBox 9"/>
          <p:cNvSpPr txBox="1">
            <a:spLocks noChangeArrowheads="1"/>
          </p:cNvSpPr>
          <p:nvPr/>
        </p:nvSpPr>
        <p:spPr bwMode="auto">
          <a:xfrm>
            <a:off x="430213" y="4532313"/>
            <a:ext cx="3779837" cy="369887"/>
          </a:xfrm>
          <a:prstGeom prst="rect">
            <a:avLst/>
          </a:prstGeom>
          <a:solidFill>
            <a:schemeClr val="bg1"/>
          </a:solidFill>
          <a:ln w="25400">
            <a:solidFill>
              <a:srgbClr val="0070C0"/>
            </a:solidFill>
            <a:miter lim="800000"/>
            <a:headEnd/>
            <a:tailEnd/>
          </a:ln>
        </p:spPr>
        <p:txBody>
          <a:bodyPr>
            <a:spAutoFit/>
          </a:bodyPr>
          <a:lstStyle/>
          <a:p>
            <a:pPr algn="ctr"/>
            <a:r>
              <a:rPr lang="en-US"/>
              <a:t>Demo Board</a:t>
            </a:r>
          </a:p>
        </p:txBody>
      </p:sp>
      <p:sp>
        <p:nvSpPr>
          <p:cNvPr id="51258" name="TextBox 10"/>
          <p:cNvSpPr txBox="1">
            <a:spLocks noChangeArrowheads="1"/>
          </p:cNvSpPr>
          <p:nvPr/>
        </p:nvSpPr>
        <p:spPr bwMode="auto">
          <a:xfrm>
            <a:off x="4643438" y="4532313"/>
            <a:ext cx="3779837" cy="354012"/>
          </a:xfrm>
          <a:prstGeom prst="rect">
            <a:avLst/>
          </a:prstGeom>
          <a:solidFill>
            <a:schemeClr val="bg1"/>
          </a:solidFill>
          <a:ln w="25400">
            <a:solidFill>
              <a:srgbClr val="0070C0"/>
            </a:solidFill>
            <a:miter lim="800000"/>
            <a:headEnd/>
            <a:tailEnd/>
          </a:ln>
        </p:spPr>
        <p:txBody>
          <a:bodyPr>
            <a:spAutoFit/>
          </a:bodyPr>
          <a:lstStyle/>
          <a:p>
            <a:pPr algn="ctr"/>
            <a:r>
              <a:rPr lang="en-US" sz="1700"/>
              <a:t>Board Square Numbering Scheme</a:t>
            </a:r>
          </a:p>
        </p:txBody>
      </p:sp>
      <p:sp>
        <p:nvSpPr>
          <p:cNvPr id="51259" name="TextBox 11"/>
          <p:cNvSpPr txBox="1">
            <a:spLocks noChangeArrowheads="1"/>
          </p:cNvSpPr>
          <p:nvPr/>
        </p:nvSpPr>
        <p:spPr bwMode="auto">
          <a:xfrm>
            <a:off x="449263" y="5103813"/>
            <a:ext cx="7942262" cy="1662112"/>
          </a:xfrm>
          <a:prstGeom prst="rect">
            <a:avLst/>
          </a:prstGeom>
          <a:solidFill>
            <a:schemeClr val="bg1"/>
          </a:solidFill>
          <a:ln w="25400">
            <a:solidFill>
              <a:srgbClr val="0070C0"/>
            </a:solidFill>
            <a:miter lim="800000"/>
            <a:headEnd/>
            <a:tailEnd/>
          </a:ln>
        </p:spPr>
        <p:txBody>
          <a:bodyPr>
            <a:spAutoFit/>
          </a:bodyPr>
          <a:lstStyle/>
          <a:p>
            <a:r>
              <a:rPr lang="en-US" b="0"/>
              <a:t>Moves in the game are specified in the format:</a:t>
            </a:r>
          </a:p>
          <a:p>
            <a:endParaRPr lang="en-US" sz="1200" b="0"/>
          </a:p>
          <a:p>
            <a:pPr algn="ctr"/>
            <a:r>
              <a:rPr lang="en-US" b="0" i="1"/>
              <a:t>CurrentSquareNumber   </a:t>
            </a:r>
            <a:r>
              <a:rPr lang="en-US"/>
              <a:t> </a:t>
            </a:r>
            <a:r>
              <a:rPr lang="en-US" b="0" i="1"/>
              <a:t>NewSquareNumber</a:t>
            </a:r>
          </a:p>
          <a:p>
            <a:endParaRPr lang="en-US" b="0" i="1"/>
          </a:p>
          <a:p>
            <a:r>
              <a:rPr lang="en-US"/>
              <a:t>Example:</a:t>
            </a:r>
            <a:r>
              <a:rPr lang="en-US" b="0"/>
              <a:t> What would be the input if I wanted to move the black rook from the bottom row to the top row?</a:t>
            </a:r>
          </a:p>
        </p:txBody>
      </p:sp>
      <p:sp>
        <p:nvSpPr>
          <p:cNvPr id="13" name="Oval 12"/>
          <p:cNvSpPr>
            <a:spLocks noChangeArrowheads="1"/>
          </p:cNvSpPr>
          <p:nvPr/>
        </p:nvSpPr>
        <p:spPr bwMode="auto">
          <a:xfrm>
            <a:off x="6553200" y="3524250"/>
            <a:ext cx="876300" cy="876300"/>
          </a:xfrm>
          <a:prstGeom prst="ellipse">
            <a:avLst/>
          </a:prstGeom>
          <a:noFill/>
          <a:ln w="63500" algn="ctr">
            <a:solidFill>
              <a:srgbClr val="0000FF"/>
            </a:solidFill>
            <a:round/>
            <a:headEnd/>
            <a:tailEnd/>
          </a:ln>
        </p:spPr>
        <p:txBody>
          <a:bodyPr/>
          <a:lstStyle/>
          <a:p>
            <a:endParaRPr lang="en-US"/>
          </a:p>
        </p:txBody>
      </p:sp>
      <p:sp>
        <p:nvSpPr>
          <p:cNvPr id="14" name="Oval 13"/>
          <p:cNvSpPr>
            <a:spLocks noChangeArrowheads="1"/>
          </p:cNvSpPr>
          <p:nvPr/>
        </p:nvSpPr>
        <p:spPr bwMode="auto">
          <a:xfrm>
            <a:off x="6553200" y="923925"/>
            <a:ext cx="876300" cy="876300"/>
          </a:xfrm>
          <a:prstGeom prst="ellipse">
            <a:avLst/>
          </a:prstGeom>
          <a:noFill/>
          <a:ln w="63500" algn="ctr">
            <a:solidFill>
              <a:srgbClr val="0000FF"/>
            </a:solidFill>
            <a:round/>
            <a:headEnd/>
            <a:tailEnd/>
          </a:ln>
        </p:spPr>
        <p:txBody>
          <a:bodyPr/>
          <a:lstStyle/>
          <a:p>
            <a:endParaRPr lang="en-US"/>
          </a:p>
        </p:txBody>
      </p:sp>
      <p:cxnSp>
        <p:nvCxnSpPr>
          <p:cNvPr id="24" name="Straight Arrow Connector 23"/>
          <p:cNvCxnSpPr>
            <a:cxnSpLocks noChangeShapeType="1"/>
          </p:cNvCxnSpPr>
          <p:nvPr/>
        </p:nvCxnSpPr>
        <p:spPr bwMode="auto">
          <a:xfrm flipV="1">
            <a:off x="6962775" y="1619250"/>
            <a:ext cx="0" cy="2028825"/>
          </a:xfrm>
          <a:prstGeom prst="straightConnector1">
            <a:avLst/>
          </a:prstGeom>
          <a:noFill/>
          <a:ln w="63500" algn="ctr">
            <a:solidFill>
              <a:srgbClr val="FF0000"/>
            </a:solidFill>
            <a:round/>
            <a:headEnd/>
            <a:tailEnd type="arrow" w="med" len="med"/>
          </a:ln>
        </p:spPr>
      </p:cxnSp>
      <p:graphicFrame>
        <p:nvGraphicFramePr>
          <p:cNvPr id="27" name="Content Placeholder 4"/>
          <p:cNvGraphicFramePr>
            <a:graphicFrameLocks/>
          </p:cNvGraphicFramePr>
          <p:nvPr/>
        </p:nvGraphicFramePr>
        <p:xfrm>
          <a:off x="444500" y="931863"/>
          <a:ext cx="3749487" cy="3468688"/>
        </p:xfrm>
        <a:graphic>
          <a:graphicData uri="http://schemas.openxmlformats.org/drawingml/2006/table">
            <a:tbl>
              <a:tblPr firstRow="1" bandRow="1">
                <a:tableStyleId>{5C22544A-7EE6-4342-B048-85BDC9FD1C3A}</a:tableStyleId>
              </a:tblPr>
              <a:tblGrid>
                <a:gridCol w="937372"/>
                <a:gridCol w="920013"/>
                <a:gridCol w="954730"/>
                <a:gridCol w="937372"/>
              </a:tblGrid>
              <a:tr h="867172">
                <a:tc>
                  <a:txBody>
                    <a:bodyPr/>
                    <a:lstStyle/>
                    <a:p>
                      <a:pPr algn="ctr"/>
                      <a:r>
                        <a:rPr lang="en-US" sz="5100" b="0" dirty="0" smtClean="0">
                          <a:solidFill>
                            <a:schemeClr val="tx1"/>
                          </a:solidFill>
                          <a:latin typeface="Arial Unicode MS"/>
                          <a:ea typeface="Arial Unicode MS"/>
                          <a:cs typeface="Arial Unicode MS"/>
                        </a:rPr>
                        <a:t>♘</a:t>
                      </a:r>
                      <a:endParaRPr lang="en-US" sz="5100" b="0" dirty="0">
                        <a:solidFill>
                          <a:schemeClr val="tx1"/>
                        </a:solidFill>
                      </a:endParaRPr>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100" dirty="0"/>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5100" dirty="0" smtClean="0">
                          <a:solidFill>
                            <a:schemeClr val="tx1"/>
                          </a:solidFill>
                          <a:latin typeface="Arial Unicode MS"/>
                          <a:ea typeface="Arial Unicode MS"/>
                          <a:cs typeface="Arial Unicode MS"/>
                        </a:rPr>
                        <a:t>♜</a:t>
                      </a:r>
                      <a:endParaRPr lang="en-US" sz="5100" dirty="0" smtClean="0"/>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100" dirty="0"/>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r>
              <a:tr h="867172">
                <a:tc>
                  <a:txBody>
                    <a:bodyPr/>
                    <a:lstStyle/>
                    <a:p>
                      <a:pPr algn="ctr"/>
                      <a:r>
                        <a:rPr lang="en-US" sz="5100" dirty="0" smtClean="0">
                          <a:solidFill>
                            <a:schemeClr val="bg1"/>
                          </a:solidFill>
                          <a:latin typeface="Arial Unicode MS"/>
                          <a:ea typeface="Arial Unicode MS"/>
                          <a:cs typeface="Arial Unicode MS"/>
                        </a:rPr>
                        <a:t>♕</a:t>
                      </a:r>
                      <a:endParaRPr lang="en-US" sz="5100" b="0" dirty="0">
                        <a:ln>
                          <a:noFill/>
                        </a:ln>
                        <a:solidFill>
                          <a:schemeClr val="bg1"/>
                        </a:solidFill>
                      </a:endParaRPr>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5100" b="0" dirty="0" smtClean="0">
                          <a:ln>
                            <a:noFill/>
                          </a:ln>
                          <a:solidFill>
                            <a:schemeClr val="tx1"/>
                          </a:solidFill>
                          <a:latin typeface="Arial Unicode MS"/>
                          <a:ea typeface="Arial Unicode MS"/>
                          <a:cs typeface="Arial Unicode MS"/>
                        </a:rPr>
                        <a:t>♔</a:t>
                      </a:r>
                      <a:endParaRPr lang="en-US" sz="5100" b="0" dirty="0" smtClean="0">
                        <a:ln>
                          <a:noFill/>
                        </a:ln>
                        <a:solidFill>
                          <a:schemeClr val="tx1"/>
                        </a:solidFill>
                      </a:endParaRPr>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100" dirty="0"/>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endParaRPr lang="en-US" sz="1100" dirty="0"/>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67172">
                <a:tc>
                  <a:txBody>
                    <a:bodyPr/>
                    <a:lstStyle/>
                    <a:p>
                      <a:pPr algn="ctr"/>
                      <a:endParaRPr lang="en-US" sz="1100" dirty="0"/>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100" dirty="0">
                        <a:latin typeface="Arial" pitchFamily="34" charset="0"/>
                        <a:cs typeface="Arial" pitchFamily="34" charset="0"/>
                      </a:endParaRPr>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endParaRPr lang="en-US" sz="1100" dirty="0"/>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100" dirty="0"/>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r>
              <a:tr h="867172">
                <a:tc>
                  <a:txBody>
                    <a:bodyPr/>
                    <a:lstStyle/>
                    <a:p>
                      <a:pPr algn="ctr"/>
                      <a:r>
                        <a:rPr lang="en-US" sz="5100" dirty="0" smtClean="0">
                          <a:solidFill>
                            <a:schemeClr val="bg1"/>
                          </a:solidFill>
                          <a:latin typeface="Arial Unicode MS"/>
                          <a:ea typeface="Arial Unicode MS"/>
                          <a:cs typeface="Arial Unicode MS"/>
                        </a:rPr>
                        <a:t>♗</a:t>
                      </a:r>
                      <a:endParaRPr lang="en-US" sz="5100" dirty="0">
                        <a:solidFill>
                          <a:schemeClr val="bg1"/>
                        </a:solidFill>
                      </a:endParaRPr>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5100" dirty="0" smtClean="0">
                          <a:solidFill>
                            <a:schemeClr val="tx1"/>
                          </a:solidFill>
                          <a:latin typeface="Arial Unicode MS"/>
                          <a:ea typeface="Arial Unicode MS"/>
                          <a:cs typeface="Arial Unicode MS"/>
                        </a:rPr>
                        <a:t>♛</a:t>
                      </a:r>
                      <a:endParaRPr lang="en-US" sz="5100" dirty="0"/>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100" dirty="0"/>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5100" dirty="0" smtClean="0">
                          <a:solidFill>
                            <a:schemeClr val="tx1"/>
                          </a:solidFill>
                          <a:latin typeface="Arial Unicode MS"/>
                          <a:ea typeface="Arial Unicode MS"/>
                          <a:cs typeface="Arial Unicode MS"/>
                        </a:rPr>
                        <a:t>♚</a:t>
                      </a:r>
                      <a:endParaRPr lang="en-US" sz="5100" dirty="0" smtClean="0"/>
                    </a:p>
                  </a:txBody>
                  <a:tcPr marL="58816" marR="58816" marT="29408" marB="294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28" name="TextBox 27"/>
          <p:cNvSpPr txBox="1">
            <a:spLocks noChangeArrowheads="1"/>
          </p:cNvSpPr>
          <p:nvPr/>
        </p:nvSpPr>
        <p:spPr bwMode="auto">
          <a:xfrm>
            <a:off x="3808413" y="2293938"/>
            <a:ext cx="1417637" cy="708025"/>
          </a:xfrm>
          <a:prstGeom prst="rect">
            <a:avLst/>
          </a:prstGeom>
          <a:solidFill>
            <a:schemeClr val="bg1"/>
          </a:solidFill>
          <a:ln w="50800">
            <a:solidFill>
              <a:srgbClr val="FF0000"/>
            </a:solidFill>
            <a:miter lim="800000"/>
            <a:headEnd/>
            <a:tailEnd/>
          </a:ln>
        </p:spPr>
        <p:txBody>
          <a:bodyPr>
            <a:spAutoFit/>
          </a:bodyPr>
          <a:lstStyle/>
          <a:p>
            <a:pPr algn="ctr"/>
            <a:r>
              <a:rPr lang="en-US" sz="4000"/>
              <a:t>14</a:t>
            </a:r>
            <a:r>
              <a:rPr lang="en-US" sz="4000">
                <a:solidFill>
                  <a:srgbClr val="008000"/>
                </a:solidFill>
              </a:rPr>
              <a:t>,</a:t>
            </a:r>
            <a:r>
              <a:rPr lang="en-US" sz="4000" b="0"/>
              <a:t> </a:t>
            </a:r>
            <a:r>
              <a:rPr lang="en-US" sz="4000"/>
              <a:t>2</a:t>
            </a:r>
          </a:p>
        </p:txBody>
      </p:sp>
      <p:sp>
        <p:nvSpPr>
          <p:cNvPr id="51291" name="TextBox 28"/>
          <p:cNvSpPr txBox="1">
            <a:spLocks noChangeArrowheads="1"/>
          </p:cNvSpPr>
          <p:nvPr/>
        </p:nvSpPr>
        <p:spPr bwMode="auto">
          <a:xfrm>
            <a:off x="4337050" y="5280025"/>
            <a:ext cx="476250" cy="769938"/>
          </a:xfrm>
          <a:prstGeom prst="rect">
            <a:avLst/>
          </a:prstGeom>
          <a:noFill/>
          <a:ln w="50800">
            <a:noFill/>
            <a:miter lim="800000"/>
            <a:headEnd/>
            <a:tailEnd/>
          </a:ln>
        </p:spPr>
        <p:txBody>
          <a:bodyPr>
            <a:spAutoFit/>
          </a:bodyPr>
          <a:lstStyle/>
          <a:p>
            <a:r>
              <a:rPr lang="en-US" sz="4400">
                <a:solidFill>
                  <a:srgbClr val="008000"/>
                </a:solidFill>
              </a:rPr>
              <a:t>,</a:t>
            </a:r>
            <a:endParaRPr lang="en-US">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ontent Placeholder 2"/>
          <p:cNvSpPr>
            <a:spLocks noGrp="1"/>
          </p:cNvSpPr>
          <p:nvPr>
            <p:ph idx="1"/>
          </p:nvPr>
        </p:nvSpPr>
        <p:spPr/>
        <p:txBody>
          <a:bodyPr/>
          <a:lstStyle/>
          <a:p>
            <a:pPr algn="ctr">
              <a:buFont typeface="Arial" charset="0"/>
              <a:buNone/>
            </a:pPr>
            <a:endParaRPr lang="en-US" sz="4800" b="1" smtClean="0"/>
          </a:p>
          <a:p>
            <a:pPr algn="ctr">
              <a:buFont typeface="Arial" charset="0"/>
              <a:buNone/>
            </a:pPr>
            <a:endParaRPr lang="en-US" sz="4800" b="1" smtClean="0"/>
          </a:p>
          <a:p>
            <a:pPr algn="ctr">
              <a:buFont typeface="Arial" charset="0"/>
              <a:buNone/>
            </a:pPr>
            <a:r>
              <a:rPr lang="en-US" sz="4800" b="1" smtClean="0"/>
              <a:t>Client Application</a:t>
            </a:r>
          </a:p>
        </p:txBody>
      </p:sp>
      <p:sp>
        <p:nvSpPr>
          <p:cNvPr id="4" name="Slide Number Placeholder 3"/>
          <p:cNvSpPr>
            <a:spLocks noGrp="1"/>
          </p:cNvSpPr>
          <p:nvPr>
            <p:ph type="sldNum" sz="quarter" idx="11"/>
          </p:nvPr>
        </p:nvSpPr>
        <p:spPr/>
        <p:txBody>
          <a:bodyPr/>
          <a:lstStyle/>
          <a:p>
            <a:pPr>
              <a:defRPr/>
            </a:pPr>
            <a:fld id="{29D1700A-2A3F-4632-A693-A9ED4C5820AD}"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18291DEB-EFCB-4278-93F6-93E849605EEF}" type="slidenum">
              <a:rPr lang="en-US"/>
              <a:pPr>
                <a:defRPr/>
              </a:pPr>
              <a:t>25</a:t>
            </a:fld>
            <a:endParaRPr lang="en-US" dirty="0"/>
          </a:p>
        </p:txBody>
      </p:sp>
      <p:sp>
        <p:nvSpPr>
          <p:cNvPr id="8194" name="Rectangle 4"/>
          <p:cNvSpPr>
            <a:spLocks/>
          </p:cNvSpPr>
          <p:nvPr/>
        </p:nvSpPr>
        <p:spPr bwMode="auto">
          <a:xfrm>
            <a:off x="1206500" y="4689475"/>
            <a:ext cx="6845300" cy="1311275"/>
          </a:xfrm>
          <a:prstGeom prst="rect">
            <a:avLst/>
          </a:prstGeom>
          <a:noFill/>
          <a:ln w="9525">
            <a:noFill/>
            <a:miter lim="800000"/>
            <a:headEnd/>
            <a:tailEnd/>
          </a:ln>
        </p:spPr>
        <p:txBody>
          <a:bodyPr anchor="ctr"/>
          <a:lstStyle/>
          <a:p>
            <a:pPr algn="ctr">
              <a:defRPr/>
            </a:pPr>
            <a:r>
              <a:rPr lang="en-US" sz="4000" dirty="0">
                <a:latin typeface="+mj-lt"/>
                <a:cs typeface="Arial" pitchFamily="34" charset="0"/>
              </a:rPr>
              <a:t>Final Thoughts &amp; Conclusions</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Conclusions and Final Thoughts</a:t>
            </a:r>
            <a:endParaRPr lang="en-US" dirty="0"/>
          </a:p>
        </p:txBody>
      </p:sp>
      <p:sp>
        <p:nvSpPr>
          <p:cNvPr id="56322" name="Content Placeholder 2"/>
          <p:cNvSpPr>
            <a:spLocks noGrp="1"/>
          </p:cNvSpPr>
          <p:nvPr>
            <p:ph idx="1"/>
          </p:nvPr>
        </p:nvSpPr>
        <p:spPr>
          <a:xfrm>
            <a:off x="382588" y="989013"/>
            <a:ext cx="8378825" cy="5135562"/>
          </a:xfrm>
        </p:spPr>
        <p:txBody>
          <a:bodyPr/>
          <a:lstStyle/>
          <a:p>
            <a:r>
              <a:rPr lang="en-US" smtClean="0"/>
              <a:t>Transforming a recursive, decision tree into a DAG is a powerful paradigm, but it has limitations.</a:t>
            </a:r>
          </a:p>
          <a:p>
            <a:endParaRPr lang="en-US" smtClean="0"/>
          </a:p>
          <a:p>
            <a:r>
              <a:rPr lang="en-US" smtClean="0"/>
              <a:t>The creation of new tasks, sending the data to the processing nodes in the system, and joining the results all have overhead.</a:t>
            </a:r>
          </a:p>
          <a:p>
            <a:endParaRPr lang="en-US" smtClean="0"/>
          </a:p>
          <a:p>
            <a:r>
              <a:rPr lang="en-US" smtClean="0"/>
              <a:t>In cases of fine grain parallelism like chess Minimax, the overhead associated with the workflow usually becomes prohibitive.</a:t>
            </a:r>
          </a:p>
          <a:p>
            <a:endParaRPr lang="en-US" smtClean="0"/>
          </a:p>
          <a:p>
            <a:r>
              <a:rPr lang="en-US" smtClean="0"/>
              <a:t>Once a lower overhead workflow tool exists, the paradigm and techniques we described would merit much greater study.</a:t>
            </a:r>
          </a:p>
        </p:txBody>
      </p:sp>
      <p:sp>
        <p:nvSpPr>
          <p:cNvPr id="4" name="Slide Number Placeholder 3"/>
          <p:cNvSpPr>
            <a:spLocks noGrp="1"/>
          </p:cNvSpPr>
          <p:nvPr>
            <p:ph type="sldNum" sz="quarter" idx="11"/>
          </p:nvPr>
        </p:nvSpPr>
        <p:spPr/>
        <p:txBody>
          <a:bodyPr/>
          <a:lstStyle/>
          <a:p>
            <a:pPr>
              <a:defRPr/>
            </a:pPr>
            <a:fld id="{99D5996F-FF5A-405E-9D66-F5FF7A4C9D3D}"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txBox="1">
            <a:spLocks noGrp="1"/>
          </p:cNvSpPr>
          <p:nvPr/>
        </p:nvSpPr>
        <p:spPr>
          <a:xfrm>
            <a:off x="6553200" y="6243638"/>
            <a:ext cx="2133600" cy="476250"/>
          </a:xfrm>
          <a:prstGeom prst="rect">
            <a:avLst/>
          </a:prstGeom>
          <a:noFill/>
        </p:spPr>
        <p:txBody>
          <a:bodyPr anchor="ctr">
            <a:normAutofit/>
          </a:bodyPr>
          <a:lstStyle/>
          <a:p>
            <a:pPr algn="r">
              <a:defRPr/>
            </a:pPr>
            <a:fld id="{461A371C-171F-4E20-B0FF-839288CBD4F9}" type="slidenum">
              <a:rPr lang="en-US" sz="1200" b="0">
                <a:solidFill>
                  <a:srgbClr val="898989"/>
                </a:solidFill>
                <a:latin typeface="+mn-lt"/>
              </a:rPr>
              <a:pPr algn="r">
                <a:defRPr/>
              </a:pPr>
              <a:t>27</a:t>
            </a:fld>
            <a:endParaRPr lang="en-US" sz="1200" b="0" dirty="0">
              <a:solidFill>
                <a:srgbClr val="898989"/>
              </a:solidFill>
              <a:latin typeface="+mn-lt"/>
            </a:endParaRPr>
          </a:p>
        </p:txBody>
      </p:sp>
      <p:sp>
        <p:nvSpPr>
          <p:cNvPr id="58370" name="Rectangle 4"/>
          <p:cNvSpPr>
            <a:spLocks/>
          </p:cNvSpPr>
          <p:nvPr/>
        </p:nvSpPr>
        <p:spPr bwMode="auto">
          <a:xfrm>
            <a:off x="1246188" y="4527550"/>
            <a:ext cx="6845300" cy="1311275"/>
          </a:xfrm>
          <a:prstGeom prst="rect">
            <a:avLst/>
          </a:prstGeom>
          <a:noFill/>
          <a:ln w="9525">
            <a:noFill/>
            <a:miter lim="800000"/>
            <a:headEnd/>
            <a:tailEnd/>
          </a:ln>
        </p:spPr>
        <p:txBody>
          <a:bodyPr anchor="ctr"/>
          <a:lstStyle/>
          <a:p>
            <a:pPr algn="ctr"/>
            <a:r>
              <a:rPr lang="en-US" sz="9600">
                <a:solidFill>
                  <a:srgbClr val="0165BF"/>
                </a:solidFill>
                <a:latin typeface="Times New Roman" pitchFamily="18" charset="0"/>
                <a:cs typeface="Times New Roman" pitchFamily="18" charset="0"/>
              </a:rPr>
              <a:t>Appendix</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smtClean="0"/>
              <a:t>Potential Future </a:t>
            </a:r>
            <a:r>
              <a:rPr lang="en-US" dirty="0" smtClean="0"/>
              <a:t>Improvements</a:t>
            </a:r>
            <a:endParaRPr lang="en-US" dirty="0"/>
          </a:p>
        </p:txBody>
      </p:sp>
      <p:sp>
        <p:nvSpPr>
          <p:cNvPr id="60418" name="Content Placeholder 2"/>
          <p:cNvSpPr>
            <a:spLocks noGrp="1"/>
          </p:cNvSpPr>
          <p:nvPr>
            <p:ph idx="1"/>
          </p:nvPr>
        </p:nvSpPr>
        <p:spPr>
          <a:xfrm>
            <a:off x="457200" y="989013"/>
            <a:ext cx="8474075" cy="5676900"/>
          </a:xfrm>
        </p:spPr>
        <p:txBody>
          <a:bodyPr>
            <a:normAutofit fontScale="92500" lnSpcReduction="10000"/>
          </a:bodyPr>
          <a:lstStyle/>
          <a:p>
            <a:pPr>
              <a:buFont typeface="Arial" charset="0"/>
              <a:buNone/>
            </a:pPr>
            <a:r>
              <a:rPr lang="en-US" dirty="0" smtClean="0"/>
              <a:t>Techniques for improvement of our system include:</a:t>
            </a:r>
          </a:p>
          <a:p>
            <a:pPr>
              <a:buFont typeface="Arial" charset="0"/>
              <a:buNone/>
            </a:pPr>
            <a:endParaRPr lang="en-US" sz="1200" b="1" dirty="0" smtClean="0"/>
          </a:p>
          <a:p>
            <a:r>
              <a:rPr lang="en-US" sz="2200" b="1" dirty="0" smtClean="0"/>
              <a:t>Load Based Tree Depth:</a:t>
            </a:r>
            <a:r>
              <a:rPr lang="en-US" sz="2200" dirty="0" smtClean="0"/>
              <a:t>  At times of light loads, the algorithm could search deeper in the tree to improve the quality of decisions.</a:t>
            </a:r>
          </a:p>
          <a:p>
            <a:pPr>
              <a:buFont typeface="Arial" charset="0"/>
              <a:buNone/>
            </a:pPr>
            <a:endParaRPr lang="en-US" sz="2000" b="1" dirty="0" smtClean="0"/>
          </a:p>
          <a:p>
            <a:r>
              <a:rPr lang="en-US" sz="2200" b="1" dirty="0" smtClean="0"/>
              <a:t>Playbooks: </a:t>
            </a:r>
            <a:r>
              <a:rPr lang="en-US" sz="2200" dirty="0" smtClean="0"/>
              <a:t>Most advanced chess players used predefined strategies for different types of game situations.  Our algorithm could employ a repository of these strategies saved in a </a:t>
            </a:r>
            <a:r>
              <a:rPr lang="en-US" sz="2200" dirty="0" err="1" smtClean="0"/>
              <a:t>datastore</a:t>
            </a:r>
            <a:r>
              <a:rPr lang="en-US" sz="2200" dirty="0" smtClean="0"/>
              <a:t>; this would drastically improve system performance and quality.</a:t>
            </a:r>
          </a:p>
          <a:p>
            <a:pPr>
              <a:buFont typeface="Arial" charset="0"/>
              <a:buNone/>
            </a:pPr>
            <a:endParaRPr lang="en-US" sz="2000" dirty="0" smtClean="0"/>
          </a:p>
          <a:p>
            <a:r>
              <a:rPr lang="en-US" sz="2200" b="1" dirty="0" smtClean="0"/>
              <a:t>Leaf-to-Root Termination: </a:t>
            </a:r>
            <a:r>
              <a:rPr lang="en-US" sz="2200" dirty="0" smtClean="0"/>
              <a:t>If a winning solution is found, the algorithm currently does not immediately terminate.  The system could be improved to allow leaf nodes to prematurely terminate execution to improve system response time.</a:t>
            </a:r>
          </a:p>
          <a:p>
            <a:endParaRPr lang="en-US" sz="2200" dirty="0" smtClean="0"/>
          </a:p>
          <a:p>
            <a:r>
              <a:rPr lang="en-US" sz="2200" b="1" dirty="0" smtClean="0"/>
              <a:t>Browser Based </a:t>
            </a:r>
            <a:r>
              <a:rPr lang="en-US" sz="2200" b="1" dirty="0" err="1" smtClean="0"/>
              <a:t>Stateful</a:t>
            </a:r>
            <a:r>
              <a:rPr lang="en-US" sz="2200" b="1" dirty="0" smtClean="0"/>
              <a:t> SaaS </a:t>
            </a:r>
            <a:r>
              <a:rPr lang="en-US" sz="2200" dirty="0" smtClean="0"/>
              <a:t>– Currently the client is terminal based and requires Python on the client side.  Transition to a browser based </a:t>
            </a:r>
            <a:r>
              <a:rPr lang="en-US" sz="2200" dirty="0" err="1" smtClean="0"/>
              <a:t>stateful</a:t>
            </a:r>
            <a:r>
              <a:rPr lang="en-US" sz="2200" dirty="0" smtClean="0"/>
              <a:t> SaaS for improved performance.</a:t>
            </a:r>
          </a:p>
        </p:txBody>
      </p:sp>
      <p:sp>
        <p:nvSpPr>
          <p:cNvPr id="4" name="Slide Number Placeholder 3"/>
          <p:cNvSpPr>
            <a:spLocks noGrp="1"/>
          </p:cNvSpPr>
          <p:nvPr>
            <p:ph type="sldNum" sz="quarter" idx="11"/>
          </p:nvPr>
        </p:nvSpPr>
        <p:spPr/>
        <p:txBody>
          <a:bodyPr/>
          <a:lstStyle/>
          <a:p>
            <a:pPr>
              <a:defRPr/>
            </a:pPr>
            <a:fld id="{C0C54BCD-F8D0-438A-9131-32EEBD3BC0F6}" type="slidenum">
              <a:rPr lang="en-US" smtClean="0"/>
              <a:pPr>
                <a:defRPr/>
              </a:pPr>
              <a:t>28</a:t>
            </a:fld>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p:txBody>
          <a:bodyPr/>
          <a:lstStyle/>
          <a:p>
            <a:r>
              <a:rPr lang="en-US" sz="3000" dirty="0" smtClean="0"/>
              <a:t>Google Pipeline API Example – Phase #1</a:t>
            </a:r>
          </a:p>
        </p:txBody>
      </p:sp>
      <p:sp>
        <p:nvSpPr>
          <p:cNvPr id="64515" name="Rectangle 3"/>
          <p:cNvSpPr>
            <a:spLocks noGrp="1"/>
          </p:cNvSpPr>
          <p:nvPr>
            <p:ph type="body" idx="4294967295"/>
          </p:nvPr>
        </p:nvSpPr>
        <p:spPr/>
        <p:txBody>
          <a:bodyPr/>
          <a:lstStyle/>
          <a:p>
            <a:pPr>
              <a:buFont typeface="Arial" charset="0"/>
              <a:buNone/>
            </a:pPr>
            <a:r>
              <a:rPr lang="en-US" smtClean="0"/>
              <a:t>Solving a polynomial equation:</a:t>
            </a:r>
          </a:p>
          <a:p>
            <a:pPr>
              <a:buFont typeface="Arial" charset="0"/>
              <a:buNone/>
            </a:pPr>
            <a:endParaRPr lang="en-US" sz="800" smtClean="0"/>
          </a:p>
          <a:p>
            <a:pPr algn="ctr">
              <a:buFont typeface="Arial" charset="0"/>
              <a:buNone/>
            </a:pPr>
            <a:r>
              <a:rPr lang="en-US" i="1" smtClean="0">
                <a:latin typeface="Cambria" pitchFamily="18" charset="0"/>
              </a:rPr>
              <a:t>f (x) = ax</a:t>
            </a:r>
            <a:r>
              <a:rPr lang="en-US" i="1" baseline="30000" smtClean="0">
                <a:latin typeface="Cambria" pitchFamily="18" charset="0"/>
              </a:rPr>
              <a:t>2</a:t>
            </a:r>
            <a:r>
              <a:rPr lang="en-US" i="1" smtClean="0">
                <a:latin typeface="Cambria" pitchFamily="18" charset="0"/>
              </a:rPr>
              <a:t> + bx + c</a:t>
            </a:r>
          </a:p>
        </p:txBody>
      </p:sp>
      <p:pic>
        <p:nvPicPr>
          <p:cNvPr id="39938" name="Picture 2"/>
          <p:cNvPicPr>
            <a:picLocks noChangeAspect="1" noChangeArrowheads="1"/>
          </p:cNvPicPr>
          <p:nvPr/>
        </p:nvPicPr>
        <p:blipFill>
          <a:blip r:embed="rId2" cstate="print"/>
          <a:srcRect/>
          <a:stretch>
            <a:fillRect/>
          </a:stretch>
        </p:blipFill>
        <p:spPr bwMode="auto">
          <a:xfrm>
            <a:off x="1528210" y="2245032"/>
            <a:ext cx="5925215" cy="4303737"/>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Project Goals and Challenges</a:t>
            </a:r>
            <a:endParaRPr lang="en-US" dirty="0"/>
          </a:p>
        </p:txBody>
      </p:sp>
      <p:sp>
        <p:nvSpPr>
          <p:cNvPr id="3" name="Content Placeholder 2"/>
          <p:cNvSpPr>
            <a:spLocks noGrp="1"/>
          </p:cNvSpPr>
          <p:nvPr>
            <p:ph idx="1"/>
          </p:nvPr>
        </p:nvSpPr>
        <p:spPr/>
        <p:txBody>
          <a:bodyPr/>
          <a:lstStyle/>
          <a:p>
            <a:pPr>
              <a:buFont typeface="Arial" charset="0"/>
              <a:buNone/>
              <a:defRPr/>
            </a:pPr>
            <a:endParaRPr lang="en-US" sz="2800" b="1" dirty="0" smtClean="0"/>
          </a:p>
          <a:p>
            <a:pPr>
              <a:buFont typeface="Arial" charset="0"/>
              <a:buNone/>
              <a:defRPr/>
            </a:pPr>
            <a:r>
              <a:rPr lang="en-US" sz="3200" b="1" dirty="0" smtClean="0"/>
              <a:t>Project Goal:</a:t>
            </a:r>
          </a:p>
          <a:p>
            <a:pPr>
              <a:buFont typeface="Arial" charset="0"/>
              <a:buNone/>
              <a:defRPr/>
            </a:pPr>
            <a:endParaRPr lang="en-US" b="1" dirty="0" smtClean="0"/>
          </a:p>
          <a:p>
            <a:pPr algn="ctr">
              <a:buFont typeface="Arial" charset="0"/>
              <a:buNone/>
              <a:defRPr/>
            </a:pPr>
            <a:r>
              <a:rPr lang="en-US" sz="2800" dirty="0" smtClean="0"/>
              <a:t>Develop a distributed implementation </a:t>
            </a:r>
          </a:p>
          <a:p>
            <a:pPr algn="ctr">
              <a:buFont typeface="Arial" charset="0"/>
              <a:buNone/>
              <a:defRPr/>
            </a:pPr>
            <a:r>
              <a:rPr lang="en-US" sz="2800" dirty="0" smtClean="0"/>
              <a:t>of the Minimax Algorithm </a:t>
            </a:r>
            <a:r>
              <a:rPr lang="en-US" sz="2800" dirty="0" smtClean="0"/>
              <a:t>with Alpha-</a:t>
            </a:r>
            <a:r>
              <a:rPr lang="en-US" sz="2800" dirty="0" smtClean="0"/>
              <a:t>beta </a:t>
            </a:r>
          </a:p>
          <a:p>
            <a:pPr algn="ctr">
              <a:buFont typeface="Arial" charset="0"/>
              <a:buNone/>
              <a:defRPr/>
            </a:pPr>
            <a:r>
              <a:rPr lang="en-US" sz="2800" dirty="0" smtClean="0"/>
              <a:t>Pruning </a:t>
            </a:r>
            <a:r>
              <a:rPr lang="en-US" sz="2800" dirty="0" smtClean="0"/>
              <a:t>for </a:t>
            </a:r>
            <a:r>
              <a:rPr lang="en-US" sz="2800" dirty="0" smtClean="0"/>
              <a:t>Chess in the Cloud</a:t>
            </a:r>
          </a:p>
          <a:p>
            <a:pPr>
              <a:buFont typeface="Arial" charset="0"/>
              <a:buNone/>
              <a:defRPr/>
            </a:pPr>
            <a:endParaRPr lang="en-US" dirty="0" smtClean="0"/>
          </a:p>
          <a:p>
            <a:pPr>
              <a:buFont typeface="Arial" charset="0"/>
              <a:buNone/>
              <a:defRPr/>
            </a:pPr>
            <a:endParaRPr lang="en-US" dirty="0" smtClean="0"/>
          </a:p>
          <a:p>
            <a:pPr marL="0" indent="0">
              <a:buFont typeface="Arial" charset="0"/>
              <a:buNone/>
              <a:defRPr/>
            </a:pPr>
            <a:r>
              <a:rPr lang="en-US" sz="2800" dirty="0" smtClean="0"/>
              <a:t>While Minimax was first proposed in 1928, running it in the cloud presents a unique set of challenges.</a:t>
            </a:r>
          </a:p>
          <a:p>
            <a:pPr>
              <a:buFont typeface="Arial" charset="0"/>
              <a:buNone/>
              <a:defRPr/>
            </a:pPr>
            <a:endParaRPr lang="en-US" dirty="0" smtClean="0"/>
          </a:p>
        </p:txBody>
      </p:sp>
      <p:sp>
        <p:nvSpPr>
          <p:cNvPr id="4" name="Slide Number Placeholder 3"/>
          <p:cNvSpPr>
            <a:spLocks noGrp="1"/>
          </p:cNvSpPr>
          <p:nvPr>
            <p:ph type="sldNum" sz="quarter" idx="11"/>
          </p:nvPr>
        </p:nvSpPr>
        <p:spPr/>
        <p:txBody>
          <a:bodyPr/>
          <a:lstStyle/>
          <a:p>
            <a:pPr>
              <a:defRPr/>
            </a:pPr>
            <a:fld id="{411B50B5-10A6-45E2-9B37-B2902B30FF1B}" type="slidenum">
              <a:rPr lang="en-US" smtClean="0"/>
              <a:pPr>
                <a:defRPr/>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p:txBody>
          <a:bodyPr/>
          <a:lstStyle/>
          <a:p>
            <a:r>
              <a:rPr lang="en-US" sz="3000" dirty="0" smtClean="0"/>
              <a:t>Google Pipeline API Example – Phase #2</a:t>
            </a:r>
          </a:p>
        </p:txBody>
      </p:sp>
      <p:sp>
        <p:nvSpPr>
          <p:cNvPr id="64515" name="Rectangle 3"/>
          <p:cNvSpPr>
            <a:spLocks noGrp="1"/>
          </p:cNvSpPr>
          <p:nvPr>
            <p:ph type="body" idx="4294967295"/>
          </p:nvPr>
        </p:nvSpPr>
        <p:spPr/>
        <p:txBody>
          <a:bodyPr/>
          <a:lstStyle/>
          <a:p>
            <a:pPr>
              <a:buFont typeface="Arial" charset="0"/>
              <a:buNone/>
            </a:pPr>
            <a:r>
              <a:rPr lang="en-US" dirty="0" smtClean="0"/>
              <a:t>Solving a polynomial equation:</a:t>
            </a:r>
          </a:p>
          <a:p>
            <a:pPr>
              <a:buFont typeface="Arial" charset="0"/>
              <a:buNone/>
            </a:pPr>
            <a:endParaRPr lang="en-US" sz="800" dirty="0" smtClean="0"/>
          </a:p>
          <a:p>
            <a:pPr algn="ctr">
              <a:buFont typeface="Arial" charset="0"/>
              <a:buNone/>
            </a:pPr>
            <a:r>
              <a:rPr lang="en-US" i="1" dirty="0" smtClean="0">
                <a:latin typeface="Cambria" pitchFamily="18" charset="0"/>
              </a:rPr>
              <a:t>f (x) = ax</a:t>
            </a:r>
            <a:r>
              <a:rPr lang="en-US" i="1" baseline="30000" dirty="0" smtClean="0">
                <a:latin typeface="Cambria" pitchFamily="18" charset="0"/>
              </a:rPr>
              <a:t>2</a:t>
            </a:r>
            <a:r>
              <a:rPr lang="en-US" i="1" dirty="0" smtClean="0">
                <a:latin typeface="Cambria" pitchFamily="18" charset="0"/>
              </a:rPr>
              <a:t> + </a:t>
            </a:r>
            <a:r>
              <a:rPr lang="en-US" i="1" dirty="0" err="1" smtClean="0">
                <a:latin typeface="Cambria" pitchFamily="18" charset="0"/>
              </a:rPr>
              <a:t>bx</a:t>
            </a:r>
            <a:r>
              <a:rPr lang="en-US" i="1" dirty="0" smtClean="0">
                <a:latin typeface="Cambria" pitchFamily="18" charset="0"/>
              </a:rPr>
              <a:t> + c</a:t>
            </a:r>
          </a:p>
        </p:txBody>
      </p:sp>
      <p:pic>
        <p:nvPicPr>
          <p:cNvPr id="40962" name="Picture 2"/>
          <p:cNvPicPr>
            <a:picLocks noChangeAspect="1" noChangeArrowheads="1"/>
          </p:cNvPicPr>
          <p:nvPr/>
        </p:nvPicPr>
        <p:blipFill>
          <a:blip r:embed="rId2" cstate="print"/>
          <a:srcRect/>
          <a:stretch>
            <a:fillRect/>
          </a:stretch>
        </p:blipFill>
        <p:spPr bwMode="auto">
          <a:xfrm>
            <a:off x="1681399" y="2222204"/>
            <a:ext cx="5764856" cy="4189228"/>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77C9DDFD-1FD6-467A-B896-D67BA42A94B4}" type="slidenum">
              <a:rPr lang="en-US"/>
              <a:pPr>
                <a:defRPr/>
              </a:pPr>
              <a:t>4</a:t>
            </a:fld>
            <a:endParaRPr lang="en-US" dirty="0"/>
          </a:p>
        </p:txBody>
      </p:sp>
      <p:sp>
        <p:nvSpPr>
          <p:cNvPr id="8194" name="Rectangle 4"/>
          <p:cNvSpPr>
            <a:spLocks/>
          </p:cNvSpPr>
          <p:nvPr/>
        </p:nvSpPr>
        <p:spPr bwMode="auto">
          <a:xfrm>
            <a:off x="1206500" y="4689475"/>
            <a:ext cx="6845300" cy="1311275"/>
          </a:xfrm>
          <a:prstGeom prst="rect">
            <a:avLst/>
          </a:prstGeom>
          <a:noFill/>
          <a:ln w="9525">
            <a:noFill/>
            <a:miter lim="800000"/>
            <a:headEnd/>
            <a:tailEnd/>
          </a:ln>
        </p:spPr>
        <p:txBody>
          <a:bodyPr anchor="ctr"/>
          <a:lstStyle/>
          <a:p>
            <a:pPr algn="ctr">
              <a:defRPr/>
            </a:pPr>
            <a:r>
              <a:rPr lang="en-US" sz="4000" dirty="0">
                <a:latin typeface="+mj-lt"/>
                <a:cs typeface="Arial" pitchFamily="34" charset="0"/>
              </a:rPr>
              <a:t>Challenges of Running Parallel Minimax in the Cloud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p:cNvSpPr>
          <p:nvPr>
            <p:ph type="title"/>
          </p:nvPr>
        </p:nvSpPr>
        <p:spPr/>
        <p:txBody>
          <a:bodyPr/>
          <a:lstStyle/>
          <a:p>
            <a:r>
              <a:rPr lang="en-US" sz="2700" smtClean="0"/>
              <a:t>Review of a Traditional Minimax Decision Tree</a:t>
            </a:r>
          </a:p>
        </p:txBody>
      </p:sp>
      <p:sp>
        <p:nvSpPr>
          <p:cNvPr id="3078" name="Rectangle 3"/>
          <p:cNvSpPr>
            <a:spLocks/>
          </p:cNvSpPr>
          <p:nvPr/>
        </p:nvSpPr>
        <p:spPr bwMode="auto">
          <a:xfrm>
            <a:off x="266700" y="1192213"/>
            <a:ext cx="8432800" cy="5135562"/>
          </a:xfrm>
          <a:prstGeom prst="rect">
            <a:avLst/>
          </a:prstGeom>
          <a:noFill/>
          <a:ln w="9525">
            <a:noFill/>
            <a:miter lim="800000"/>
            <a:headEnd/>
            <a:tailEnd/>
          </a:ln>
        </p:spPr>
        <p:txBody>
          <a:bodyPr/>
          <a:lstStyle/>
          <a:p>
            <a:pPr marL="571500" indent="-571500" defTabSz="457200">
              <a:spcAft>
                <a:spcPct val="40000"/>
              </a:spcAft>
              <a:buFontTx/>
              <a:buChar char="•"/>
            </a:pPr>
            <a:endParaRPr lang="en-US" sz="2200" b="0">
              <a:latin typeface="Calibri" pitchFamily="34" charset="0"/>
            </a:endParaRPr>
          </a:p>
        </p:txBody>
      </p:sp>
      <p:sp>
        <p:nvSpPr>
          <p:cNvPr id="3079" name="Text Box 6"/>
          <p:cNvSpPr txBox="1">
            <a:spLocks noChangeArrowheads="1"/>
          </p:cNvSpPr>
          <p:nvPr/>
        </p:nvSpPr>
        <p:spPr bwMode="auto">
          <a:xfrm>
            <a:off x="165100" y="800100"/>
            <a:ext cx="8750300" cy="1954213"/>
          </a:xfrm>
          <a:prstGeom prst="rect">
            <a:avLst/>
          </a:prstGeom>
          <a:noFill/>
          <a:ln w="9525">
            <a:noFill/>
            <a:miter lim="800000"/>
            <a:headEnd/>
            <a:tailEnd/>
          </a:ln>
        </p:spPr>
        <p:txBody>
          <a:bodyPr>
            <a:spAutoFit/>
          </a:bodyPr>
          <a:lstStyle/>
          <a:p>
            <a:pPr marL="457200" indent="-457200">
              <a:lnSpc>
                <a:spcPct val="114000"/>
              </a:lnSpc>
              <a:buFont typeface="Arial" charset="0"/>
              <a:buChar char="•"/>
            </a:pPr>
            <a:r>
              <a:rPr lang="en-US" sz="2200">
                <a:latin typeface="Calibri" pitchFamily="34" charset="0"/>
              </a:rPr>
              <a:t>A Decision Tree is a type of </a:t>
            </a:r>
            <a:r>
              <a:rPr lang="en-US" sz="2200">
                <a:solidFill>
                  <a:srgbClr val="0066FF"/>
                </a:solidFill>
                <a:latin typeface="Calibri" pitchFamily="34" charset="0"/>
              </a:rPr>
              <a:t>rooted tree</a:t>
            </a:r>
            <a:r>
              <a:rPr lang="en-US" sz="2200">
                <a:latin typeface="Calibri" pitchFamily="34" charset="0"/>
              </a:rPr>
              <a:t>.</a:t>
            </a:r>
          </a:p>
          <a:p>
            <a:pPr marL="914400" lvl="1" indent="-457200">
              <a:lnSpc>
                <a:spcPct val="130000"/>
              </a:lnSpc>
              <a:buFont typeface="Arial" charset="0"/>
              <a:buChar char="•"/>
            </a:pPr>
            <a:r>
              <a:rPr lang="en-US" b="0">
                <a:latin typeface="Calibri" pitchFamily="34" charset="0"/>
              </a:rPr>
              <a:t>The root node represents the </a:t>
            </a:r>
            <a:r>
              <a:rPr lang="en-US">
                <a:solidFill>
                  <a:srgbClr val="008000"/>
                </a:solidFill>
                <a:latin typeface="Calibri" pitchFamily="34" charset="0"/>
              </a:rPr>
              <a:t>current state</a:t>
            </a:r>
            <a:r>
              <a:rPr lang="en-US" b="0">
                <a:latin typeface="Calibri" pitchFamily="34" charset="0"/>
              </a:rPr>
              <a:t>.</a:t>
            </a:r>
          </a:p>
          <a:p>
            <a:pPr marL="914400" lvl="1" indent="-457200">
              <a:lnSpc>
                <a:spcPct val="130000"/>
              </a:lnSpc>
              <a:buFont typeface="Arial" charset="0"/>
              <a:buChar char="•"/>
            </a:pPr>
            <a:r>
              <a:rPr lang="en-US" b="0">
                <a:latin typeface="Calibri" pitchFamily="34" charset="0"/>
              </a:rPr>
              <a:t>The current node can have a set of </a:t>
            </a:r>
            <a:r>
              <a:rPr lang="en-US">
                <a:solidFill>
                  <a:srgbClr val="008000"/>
                </a:solidFill>
                <a:latin typeface="Calibri" pitchFamily="34" charset="0"/>
              </a:rPr>
              <a:t>successor states</a:t>
            </a:r>
            <a:r>
              <a:rPr lang="en-US">
                <a:solidFill>
                  <a:srgbClr val="0066FF"/>
                </a:solidFill>
                <a:latin typeface="Calibri" pitchFamily="34" charset="0"/>
              </a:rPr>
              <a:t> </a:t>
            </a:r>
            <a:r>
              <a:rPr lang="en-US" b="0">
                <a:latin typeface="Calibri" pitchFamily="34" charset="0"/>
              </a:rPr>
              <a:t>(i.e. child nodes)</a:t>
            </a:r>
          </a:p>
          <a:p>
            <a:pPr marL="914400" lvl="1" indent="-457200">
              <a:lnSpc>
                <a:spcPct val="130000"/>
              </a:lnSpc>
              <a:buFont typeface="Arial" charset="0"/>
              <a:buChar char="•"/>
            </a:pPr>
            <a:r>
              <a:rPr lang="en-US" b="0">
                <a:latin typeface="Calibri" pitchFamily="34" charset="0"/>
              </a:rPr>
              <a:t>Successor states can have their own additional successor states.</a:t>
            </a:r>
          </a:p>
          <a:p>
            <a:pPr marL="914400" lvl="1" indent="-457200">
              <a:lnSpc>
                <a:spcPct val="130000"/>
              </a:lnSpc>
              <a:buFont typeface="Arial" charset="0"/>
              <a:buChar char="•"/>
            </a:pPr>
            <a:r>
              <a:rPr lang="en-US" b="0">
                <a:latin typeface="Calibri" pitchFamily="34" charset="0"/>
              </a:rPr>
              <a:t>Leaf nodes model </a:t>
            </a:r>
            <a:r>
              <a:rPr lang="en-US">
                <a:solidFill>
                  <a:srgbClr val="008000"/>
                </a:solidFill>
                <a:latin typeface="Calibri" pitchFamily="34" charset="0"/>
              </a:rPr>
              <a:t>terminal states </a:t>
            </a:r>
            <a:r>
              <a:rPr lang="en-US" b="0">
                <a:latin typeface="Calibri" pitchFamily="34" charset="0"/>
              </a:rPr>
              <a:t>and generally have an associated utility.</a:t>
            </a:r>
          </a:p>
        </p:txBody>
      </p:sp>
      <p:sp>
        <p:nvSpPr>
          <p:cNvPr id="3080" name="TextBox 5"/>
          <p:cNvSpPr txBox="1">
            <a:spLocks noChangeArrowheads="1"/>
          </p:cNvSpPr>
          <p:nvPr/>
        </p:nvSpPr>
        <p:spPr bwMode="auto">
          <a:xfrm>
            <a:off x="3228975" y="6373813"/>
            <a:ext cx="2686050" cy="369887"/>
          </a:xfrm>
          <a:prstGeom prst="rect">
            <a:avLst/>
          </a:prstGeom>
          <a:solidFill>
            <a:schemeClr val="bg1"/>
          </a:solidFill>
          <a:ln w="25400">
            <a:solidFill>
              <a:srgbClr val="0070C0"/>
            </a:solidFill>
            <a:miter lim="800000"/>
            <a:headEnd/>
            <a:tailEnd/>
          </a:ln>
        </p:spPr>
        <p:txBody>
          <a:bodyPr>
            <a:spAutoFit/>
          </a:bodyPr>
          <a:lstStyle/>
          <a:p>
            <a:pPr algn="ctr"/>
            <a:r>
              <a:rPr lang="en-US"/>
              <a:t>Model Decision Tree</a:t>
            </a:r>
          </a:p>
        </p:txBody>
      </p:sp>
      <p:sp>
        <p:nvSpPr>
          <p:cNvPr id="7" name="Slide Number Placeholder 6"/>
          <p:cNvSpPr>
            <a:spLocks noGrp="1"/>
          </p:cNvSpPr>
          <p:nvPr>
            <p:ph type="sldNum" sz="quarter" idx="11"/>
          </p:nvPr>
        </p:nvSpPr>
        <p:spPr/>
        <p:txBody>
          <a:bodyPr/>
          <a:lstStyle/>
          <a:p>
            <a:pPr>
              <a:defRPr/>
            </a:pPr>
            <a:fld id="{885A883E-8BF0-4CD9-8B30-F8C2C6446B64}" type="slidenum">
              <a:rPr lang="en-US" smtClean="0"/>
              <a:pPr>
                <a:defRPr/>
              </a:pPr>
              <a:t>5</a:t>
            </a:fld>
            <a:endParaRPr lang="en-US"/>
          </a:p>
        </p:txBody>
      </p:sp>
      <p:graphicFrame>
        <p:nvGraphicFramePr>
          <p:cNvPr id="3076" name="Object 4"/>
          <p:cNvGraphicFramePr>
            <a:graphicFrameLocks noChangeAspect="1"/>
          </p:cNvGraphicFramePr>
          <p:nvPr/>
        </p:nvGraphicFramePr>
        <p:xfrm>
          <a:off x="2493963" y="3171825"/>
          <a:ext cx="4156075" cy="3057525"/>
        </p:xfrm>
        <a:graphic>
          <a:graphicData uri="http://schemas.openxmlformats.org/presentationml/2006/ole">
            <p:oleObj spid="_x0000_s3076" name="Visio" r:id="rId4" imgW="4171885" imgH="3057602" progId="Visio.Drawing.11">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p:txBody>
          <a:bodyPr/>
          <a:lstStyle/>
          <a:p>
            <a:r>
              <a:rPr lang="en-US" sz="2800" smtClean="0"/>
              <a:t>Recursively Iterating through a Decision Tree</a:t>
            </a:r>
          </a:p>
        </p:txBody>
      </p:sp>
      <p:sp>
        <p:nvSpPr>
          <p:cNvPr id="15364" name="Rectangle 3"/>
          <p:cNvSpPr>
            <a:spLocks/>
          </p:cNvSpPr>
          <p:nvPr/>
        </p:nvSpPr>
        <p:spPr bwMode="auto">
          <a:xfrm>
            <a:off x="266700" y="1192213"/>
            <a:ext cx="8432800" cy="5135562"/>
          </a:xfrm>
          <a:prstGeom prst="rect">
            <a:avLst/>
          </a:prstGeom>
          <a:noFill/>
          <a:ln w="9525">
            <a:noFill/>
            <a:miter lim="800000"/>
            <a:headEnd/>
            <a:tailEnd/>
          </a:ln>
        </p:spPr>
        <p:txBody>
          <a:bodyPr/>
          <a:lstStyle/>
          <a:p>
            <a:pPr marL="571500" indent="-571500" defTabSz="457200">
              <a:spcAft>
                <a:spcPct val="40000"/>
              </a:spcAft>
              <a:buFontTx/>
              <a:buChar char="•"/>
            </a:pPr>
            <a:endParaRPr lang="en-US" sz="2200" b="0">
              <a:latin typeface="Calibri" pitchFamily="34" charset="0"/>
            </a:endParaRPr>
          </a:p>
        </p:txBody>
      </p:sp>
      <p:sp>
        <p:nvSpPr>
          <p:cNvPr id="38918" name="Text Box 6"/>
          <p:cNvSpPr txBox="1">
            <a:spLocks noChangeArrowheads="1"/>
          </p:cNvSpPr>
          <p:nvPr/>
        </p:nvSpPr>
        <p:spPr bwMode="auto">
          <a:xfrm>
            <a:off x="403225" y="1295400"/>
            <a:ext cx="4349750" cy="5354638"/>
          </a:xfrm>
          <a:prstGeom prst="rect">
            <a:avLst/>
          </a:prstGeom>
          <a:noFill/>
          <a:ln w="9525">
            <a:noFill/>
            <a:miter lim="800000"/>
            <a:headEnd/>
            <a:tailEnd/>
          </a:ln>
        </p:spPr>
        <p:txBody>
          <a:bodyPr>
            <a:spAutoFit/>
          </a:bodyPr>
          <a:lstStyle/>
          <a:p>
            <a:pPr marL="57150">
              <a:lnSpc>
                <a:spcPct val="114000"/>
              </a:lnSpc>
              <a:defRPr/>
            </a:pPr>
            <a:r>
              <a:rPr lang="en-US" sz="2000" b="0" dirty="0">
                <a:latin typeface="Calibri" pitchFamily="34" charset="0"/>
              </a:rPr>
              <a:t>Tree search algorithms like Minimax traditionally traverse through the tree recursively.</a:t>
            </a:r>
          </a:p>
          <a:p>
            <a:pPr marL="57150">
              <a:lnSpc>
                <a:spcPct val="114000"/>
              </a:lnSpc>
              <a:defRPr/>
            </a:pPr>
            <a:endParaRPr lang="en-US" sz="2000" b="0" dirty="0">
              <a:latin typeface="Calibri" pitchFamily="34" charset="0"/>
            </a:endParaRPr>
          </a:p>
          <a:p>
            <a:pPr marL="57150">
              <a:lnSpc>
                <a:spcPct val="114000"/>
              </a:lnSpc>
              <a:defRPr/>
            </a:pPr>
            <a:r>
              <a:rPr lang="en-US" sz="2000" dirty="0">
                <a:solidFill>
                  <a:srgbClr val="008000"/>
                </a:solidFill>
                <a:latin typeface="Calibri" pitchFamily="34" charset="0"/>
              </a:rPr>
              <a:t>Advantages of Recursive Search:</a:t>
            </a:r>
          </a:p>
          <a:p>
            <a:pPr marL="457200" indent="-228600">
              <a:lnSpc>
                <a:spcPct val="114000"/>
              </a:lnSpc>
              <a:buFont typeface="Arial" pitchFamily="34" charset="0"/>
              <a:buChar char="•"/>
              <a:tabLst>
                <a:tab pos="457200" algn="l"/>
              </a:tabLst>
              <a:defRPr/>
            </a:pPr>
            <a:r>
              <a:rPr lang="en-US" sz="2000" b="0" dirty="0">
                <a:latin typeface="Calibri" pitchFamily="34" charset="0"/>
              </a:rPr>
              <a:t>Simple implementation paradigm</a:t>
            </a:r>
          </a:p>
          <a:p>
            <a:pPr marL="457200" indent="-228600">
              <a:lnSpc>
                <a:spcPct val="114000"/>
              </a:lnSpc>
              <a:buFont typeface="Arial" pitchFamily="34" charset="0"/>
              <a:buChar char="•"/>
              <a:tabLst>
                <a:tab pos="457200" algn="l"/>
              </a:tabLst>
              <a:defRPr/>
            </a:pPr>
            <a:r>
              <a:rPr lang="en-US" sz="2000" b="0" dirty="0">
                <a:latin typeface="Calibri" pitchFamily="34" charset="0"/>
              </a:rPr>
              <a:t>Minimal memory </a:t>
            </a:r>
            <a:r>
              <a:rPr lang="en-US" sz="2000" b="0" dirty="0" smtClean="0">
                <a:latin typeface="Calibri" pitchFamily="34" charset="0"/>
              </a:rPr>
              <a:t>footprint: </a:t>
            </a:r>
            <a:r>
              <a:rPr lang="en-US" sz="2000" i="1" dirty="0" smtClean="0">
                <a:latin typeface="Cambria" pitchFamily="18" charset="0"/>
              </a:rPr>
              <a:t>O(d)</a:t>
            </a:r>
            <a:endParaRPr lang="en-US" sz="2000" i="1" dirty="0">
              <a:latin typeface="Cambria" pitchFamily="18" charset="0"/>
            </a:endParaRPr>
          </a:p>
          <a:p>
            <a:pPr marL="457200" indent="-228600">
              <a:lnSpc>
                <a:spcPct val="114000"/>
              </a:lnSpc>
              <a:buFont typeface="Arial" pitchFamily="34" charset="0"/>
              <a:buChar char="•"/>
              <a:tabLst>
                <a:tab pos="457200" algn="l"/>
              </a:tabLst>
              <a:defRPr/>
            </a:pPr>
            <a:endParaRPr lang="en-US" sz="2000" b="0" dirty="0">
              <a:latin typeface="Calibri" pitchFamily="34" charset="0"/>
            </a:endParaRPr>
          </a:p>
          <a:p>
            <a:pPr marL="57150">
              <a:lnSpc>
                <a:spcPct val="114000"/>
              </a:lnSpc>
              <a:defRPr/>
            </a:pPr>
            <a:r>
              <a:rPr lang="en-US" sz="2000" dirty="0">
                <a:solidFill>
                  <a:srgbClr val="C00000"/>
                </a:solidFill>
                <a:latin typeface="Calibri" pitchFamily="34" charset="0"/>
              </a:rPr>
              <a:t>Disadvantages of Recursive Search:</a:t>
            </a:r>
          </a:p>
          <a:p>
            <a:pPr marL="457200" indent="-228600">
              <a:lnSpc>
                <a:spcPct val="114000"/>
              </a:lnSpc>
              <a:buFont typeface="Arial" pitchFamily="34" charset="0"/>
              <a:buChar char="•"/>
              <a:tabLst>
                <a:tab pos="457200" algn="l"/>
              </a:tabLst>
              <a:defRPr/>
            </a:pPr>
            <a:r>
              <a:rPr lang="en-US" sz="2000" b="0" dirty="0">
                <a:latin typeface="Calibri" pitchFamily="34" charset="0"/>
              </a:rPr>
              <a:t>Limited opportunity for increased throughput via parallelism</a:t>
            </a:r>
          </a:p>
          <a:p>
            <a:pPr marL="457200" indent="-228600">
              <a:lnSpc>
                <a:spcPct val="114000"/>
              </a:lnSpc>
              <a:buFont typeface="Arial" pitchFamily="34" charset="0"/>
              <a:buChar char="•"/>
              <a:tabLst>
                <a:tab pos="457200" algn="l"/>
              </a:tabLst>
              <a:defRPr/>
            </a:pPr>
            <a:r>
              <a:rPr lang="en-US" sz="2000" b="0" dirty="0">
                <a:latin typeface="Calibri" pitchFamily="34" charset="0"/>
              </a:rPr>
              <a:t>No scalability</a:t>
            </a:r>
          </a:p>
          <a:p>
            <a:pPr marL="457200" indent="-228600">
              <a:lnSpc>
                <a:spcPct val="114000"/>
              </a:lnSpc>
              <a:buFont typeface="Arial" pitchFamily="34" charset="0"/>
              <a:buChar char="•"/>
              <a:tabLst>
                <a:tab pos="457200" algn="l"/>
              </a:tabLst>
              <a:defRPr/>
            </a:pPr>
            <a:endParaRPr lang="en-US" sz="2000" b="0" dirty="0">
              <a:latin typeface="Calibri" pitchFamily="34" charset="0"/>
            </a:endParaRPr>
          </a:p>
          <a:p>
            <a:pPr marL="57150">
              <a:lnSpc>
                <a:spcPct val="114000"/>
              </a:lnSpc>
              <a:defRPr/>
            </a:pPr>
            <a:endParaRPr lang="en-US" sz="2000" b="0" dirty="0">
              <a:latin typeface="Calibri" pitchFamily="34" charset="0"/>
            </a:endParaRPr>
          </a:p>
          <a:p>
            <a:pPr marL="57150">
              <a:lnSpc>
                <a:spcPct val="114000"/>
              </a:lnSpc>
              <a:defRPr/>
            </a:pPr>
            <a:endParaRPr lang="en-US" sz="2000" b="0" dirty="0">
              <a:latin typeface="Calibri" pitchFamily="34" charset="0"/>
            </a:endParaRPr>
          </a:p>
        </p:txBody>
      </p:sp>
      <p:sp>
        <p:nvSpPr>
          <p:cNvPr id="15366" name="TextBox 5"/>
          <p:cNvSpPr txBox="1">
            <a:spLocks noChangeArrowheads="1"/>
          </p:cNvSpPr>
          <p:nvPr/>
        </p:nvSpPr>
        <p:spPr bwMode="auto">
          <a:xfrm>
            <a:off x="4878388" y="5411788"/>
            <a:ext cx="3990975" cy="369887"/>
          </a:xfrm>
          <a:prstGeom prst="rect">
            <a:avLst/>
          </a:prstGeom>
          <a:solidFill>
            <a:schemeClr val="bg1"/>
          </a:solidFill>
          <a:ln w="25400">
            <a:solidFill>
              <a:srgbClr val="0070C0"/>
            </a:solidFill>
            <a:miter lim="800000"/>
            <a:headEnd/>
            <a:tailEnd/>
          </a:ln>
        </p:spPr>
        <p:txBody>
          <a:bodyPr>
            <a:spAutoFit/>
          </a:bodyPr>
          <a:lstStyle/>
          <a:p>
            <a:pPr algn="ctr"/>
            <a:r>
              <a:rPr lang="en-US"/>
              <a:t>Iterating through a Decision Tree</a:t>
            </a:r>
          </a:p>
        </p:txBody>
      </p:sp>
      <p:sp>
        <p:nvSpPr>
          <p:cNvPr id="8" name="Slide Number Placeholder 7"/>
          <p:cNvSpPr>
            <a:spLocks noGrp="1"/>
          </p:cNvSpPr>
          <p:nvPr>
            <p:ph type="sldNum" sz="quarter" idx="11"/>
          </p:nvPr>
        </p:nvSpPr>
        <p:spPr/>
        <p:txBody>
          <a:bodyPr/>
          <a:lstStyle/>
          <a:p>
            <a:pPr>
              <a:defRPr/>
            </a:pPr>
            <a:fld id="{51324A0D-7461-49B4-9A2C-478FCCAC2007}" type="slidenum">
              <a:rPr lang="en-US" smtClean="0"/>
              <a:pPr>
                <a:defRPr/>
              </a:pPr>
              <a:t>6</a:t>
            </a:fld>
            <a:endParaRPr lang="en-US"/>
          </a:p>
        </p:txBody>
      </p:sp>
      <p:graphicFrame>
        <p:nvGraphicFramePr>
          <p:cNvPr id="15362" name="Object 2"/>
          <p:cNvGraphicFramePr>
            <a:graphicFrameLocks noChangeAspect="1"/>
          </p:cNvGraphicFramePr>
          <p:nvPr/>
        </p:nvGraphicFramePr>
        <p:xfrm>
          <a:off x="4870450" y="1673225"/>
          <a:ext cx="4006850" cy="3371850"/>
        </p:xfrm>
        <a:graphic>
          <a:graphicData uri="http://schemas.openxmlformats.org/presentationml/2006/ole">
            <p:oleObj spid="_x0000_s15362" name="Visio" r:id="rId4" imgW="3419544" imgH="2876537" progId="Visio.Drawing.11">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sz="2800" dirty="0" smtClean="0"/>
              <a:t>Parallelizing Minimax and Recursive Search: </a:t>
            </a:r>
            <a:br>
              <a:rPr lang="en-US" sz="2800" dirty="0" smtClean="0"/>
            </a:br>
            <a:r>
              <a:rPr lang="en-US" sz="2800" dirty="0" smtClean="0">
                <a:solidFill>
                  <a:srgbClr val="0066FF"/>
                </a:solidFill>
              </a:rPr>
              <a:t>A New Solution</a:t>
            </a:r>
            <a:endParaRPr lang="en-US" sz="2800" dirty="0"/>
          </a:p>
        </p:txBody>
      </p:sp>
      <p:sp>
        <p:nvSpPr>
          <p:cNvPr id="4" name="Slide Number Placeholder 3"/>
          <p:cNvSpPr>
            <a:spLocks noGrp="1"/>
          </p:cNvSpPr>
          <p:nvPr>
            <p:ph type="sldNum" sz="quarter" idx="11"/>
          </p:nvPr>
        </p:nvSpPr>
        <p:spPr/>
        <p:txBody>
          <a:bodyPr/>
          <a:lstStyle/>
          <a:p>
            <a:pPr>
              <a:defRPr/>
            </a:pPr>
            <a:fld id="{3B401A80-3F4F-4954-BFEB-FD0AC6A489FF}" type="slidenum">
              <a:rPr lang="en-US" smtClean="0"/>
              <a:pPr>
                <a:defRPr/>
              </a:pPr>
              <a:t>7</a:t>
            </a:fld>
            <a:endParaRPr lang="en-US"/>
          </a:p>
        </p:txBody>
      </p:sp>
      <p:sp>
        <p:nvSpPr>
          <p:cNvPr id="7" name="Rectangle 3"/>
          <p:cNvSpPr txBox="1">
            <a:spLocks/>
          </p:cNvSpPr>
          <p:nvPr/>
        </p:nvSpPr>
        <p:spPr bwMode="auto">
          <a:xfrm>
            <a:off x="438150" y="1084263"/>
            <a:ext cx="8372475" cy="1211262"/>
          </a:xfrm>
          <a:prstGeom prst="rect">
            <a:avLst/>
          </a:prstGeom>
          <a:noFill/>
          <a:ln w="9525">
            <a:noFill/>
            <a:miter lim="800000"/>
            <a:headEnd/>
            <a:tailEnd/>
          </a:ln>
        </p:spPr>
        <p:txBody>
          <a:bodyPr/>
          <a:lstStyle/>
          <a:p>
            <a:pPr defTabSz="457200" eaLnBrk="0" hangingPunct="0">
              <a:spcBef>
                <a:spcPct val="20000"/>
              </a:spcBef>
              <a:buFont typeface="Arial" charset="0"/>
              <a:buNone/>
              <a:defRPr/>
            </a:pPr>
            <a:r>
              <a:rPr lang="en-US" sz="2400" kern="0" dirty="0">
                <a:solidFill>
                  <a:srgbClr val="008000"/>
                </a:solidFill>
                <a:latin typeface="+mj-lt"/>
                <a:cs typeface="+mn-cs"/>
              </a:rPr>
              <a:t>Observation: </a:t>
            </a:r>
            <a:r>
              <a:rPr lang="en-US" sz="2400" b="0" dirty="0">
                <a:latin typeface="+mj-lt"/>
              </a:rPr>
              <a:t>By mirroring the decision tree along the leaf nodes, the Minimax tree becomes a directed acyclic graph (DAG).  This eliminates the algorithm’s dependence on recursion.  </a:t>
            </a:r>
          </a:p>
        </p:txBody>
      </p:sp>
      <p:sp>
        <p:nvSpPr>
          <p:cNvPr id="8" name="Rectangle 3"/>
          <p:cNvSpPr txBox="1">
            <a:spLocks/>
          </p:cNvSpPr>
          <p:nvPr/>
        </p:nvSpPr>
        <p:spPr bwMode="auto">
          <a:xfrm>
            <a:off x="485775" y="2770188"/>
            <a:ext cx="8372475" cy="830262"/>
          </a:xfrm>
          <a:prstGeom prst="rect">
            <a:avLst/>
          </a:prstGeom>
          <a:noFill/>
          <a:ln w="9525">
            <a:noFill/>
            <a:miter lim="800000"/>
            <a:headEnd/>
            <a:tailEnd/>
          </a:ln>
        </p:spPr>
        <p:txBody>
          <a:bodyPr/>
          <a:lstStyle/>
          <a:p>
            <a:pPr defTabSz="457200" eaLnBrk="0" hangingPunct="0">
              <a:spcBef>
                <a:spcPct val="20000"/>
              </a:spcBef>
              <a:buFont typeface="Arial" charset="0"/>
              <a:buNone/>
              <a:defRPr/>
            </a:pPr>
            <a:r>
              <a:rPr lang="en-US" sz="2400" kern="0" dirty="0">
                <a:solidFill>
                  <a:srgbClr val="0066FF"/>
                </a:solidFill>
                <a:latin typeface="+mj-lt"/>
                <a:cs typeface="+mn-cs"/>
              </a:rPr>
              <a:t>Solution: </a:t>
            </a:r>
            <a:r>
              <a:rPr lang="en-US" sz="2400" b="0" dirty="0">
                <a:latin typeface="+mj-lt"/>
              </a:rPr>
              <a:t>Modify the Minimax algorithm to behave as a workflow with nested </a:t>
            </a:r>
            <a:r>
              <a:rPr lang="en-US" sz="2400" b="0" i="1" dirty="0">
                <a:latin typeface="+mj-lt"/>
              </a:rPr>
              <a:t>AND</a:t>
            </a:r>
            <a:r>
              <a:rPr lang="en-US" sz="2400" b="0" dirty="0">
                <a:latin typeface="+mj-lt"/>
              </a:rPr>
              <a:t> Splits and </a:t>
            </a:r>
            <a:r>
              <a:rPr lang="en-US" sz="2400" b="0" i="1" dirty="0">
                <a:latin typeface="+mj-lt"/>
              </a:rPr>
              <a:t>Synchronization</a:t>
            </a:r>
            <a:r>
              <a:rPr lang="en-US" sz="2400" b="0" dirty="0">
                <a:latin typeface="+mj-lt"/>
              </a:rPr>
              <a:t> Joins.</a:t>
            </a:r>
          </a:p>
        </p:txBody>
      </p:sp>
      <p:grpSp>
        <p:nvGrpSpPr>
          <p:cNvPr id="17" name="Group 16"/>
          <p:cNvGrpSpPr>
            <a:grpSpLocks/>
          </p:cNvGrpSpPr>
          <p:nvPr/>
        </p:nvGrpSpPr>
        <p:grpSpPr bwMode="auto">
          <a:xfrm>
            <a:off x="571500" y="3824288"/>
            <a:ext cx="3505200" cy="2281237"/>
            <a:chOff x="571500" y="4462463"/>
            <a:chExt cx="3505200" cy="2281237"/>
          </a:xfrm>
        </p:grpSpPr>
        <p:pic>
          <p:nvPicPr>
            <p:cNvPr id="22537" name="Picture 4"/>
            <p:cNvPicPr>
              <a:picLocks noChangeAspect="1" noChangeArrowheads="1"/>
            </p:cNvPicPr>
            <p:nvPr/>
          </p:nvPicPr>
          <p:blipFill>
            <a:blip r:embed="rId3" cstate="print"/>
            <a:srcRect/>
            <a:stretch>
              <a:fillRect/>
            </a:stretch>
          </p:blipFill>
          <p:spPr bwMode="auto">
            <a:xfrm>
              <a:off x="571500" y="4462463"/>
              <a:ext cx="3505200" cy="1800225"/>
            </a:xfrm>
            <a:prstGeom prst="rect">
              <a:avLst/>
            </a:prstGeom>
            <a:noFill/>
            <a:ln w="25400">
              <a:solidFill>
                <a:srgbClr val="0070C0"/>
              </a:solidFill>
              <a:miter lim="800000"/>
              <a:headEnd/>
              <a:tailEnd/>
            </a:ln>
          </p:spPr>
        </p:pic>
        <p:sp>
          <p:nvSpPr>
            <p:cNvPr id="22538" name="TextBox 11"/>
            <p:cNvSpPr txBox="1">
              <a:spLocks noChangeArrowheads="1"/>
            </p:cNvSpPr>
            <p:nvPr/>
          </p:nvSpPr>
          <p:spPr bwMode="auto">
            <a:xfrm>
              <a:off x="1419224" y="6374368"/>
              <a:ext cx="1809752" cy="369332"/>
            </a:xfrm>
            <a:prstGeom prst="rect">
              <a:avLst/>
            </a:prstGeom>
            <a:solidFill>
              <a:schemeClr val="bg1"/>
            </a:solidFill>
            <a:ln w="25400">
              <a:solidFill>
                <a:srgbClr val="0070C0"/>
              </a:solidFill>
              <a:miter lim="800000"/>
              <a:headEnd/>
              <a:tailEnd/>
            </a:ln>
          </p:spPr>
          <p:txBody>
            <a:bodyPr>
              <a:spAutoFit/>
            </a:bodyPr>
            <a:lstStyle/>
            <a:p>
              <a:pPr algn="ctr"/>
              <a:r>
                <a:rPr lang="en-US"/>
                <a:t>AND Split</a:t>
              </a:r>
            </a:p>
          </p:txBody>
        </p:sp>
      </p:grpSp>
      <p:grpSp>
        <p:nvGrpSpPr>
          <p:cNvPr id="14" name="Group 13"/>
          <p:cNvGrpSpPr>
            <a:grpSpLocks/>
          </p:cNvGrpSpPr>
          <p:nvPr/>
        </p:nvGrpSpPr>
        <p:grpSpPr bwMode="auto">
          <a:xfrm>
            <a:off x="5067300" y="3824288"/>
            <a:ext cx="3505200" cy="2281237"/>
            <a:chOff x="5067300" y="4033823"/>
            <a:chExt cx="3505200" cy="2281237"/>
          </a:xfrm>
        </p:grpSpPr>
        <p:pic>
          <p:nvPicPr>
            <p:cNvPr id="22535" name="Picture 3"/>
            <p:cNvPicPr>
              <a:picLocks noChangeAspect="1" noChangeArrowheads="1"/>
            </p:cNvPicPr>
            <p:nvPr/>
          </p:nvPicPr>
          <p:blipFill>
            <a:blip r:embed="rId4" cstate="print"/>
            <a:srcRect/>
            <a:stretch>
              <a:fillRect/>
            </a:stretch>
          </p:blipFill>
          <p:spPr bwMode="auto">
            <a:xfrm>
              <a:off x="5067300" y="4033823"/>
              <a:ext cx="3505200" cy="1800225"/>
            </a:xfrm>
            <a:prstGeom prst="rect">
              <a:avLst/>
            </a:prstGeom>
            <a:noFill/>
            <a:ln w="25400">
              <a:solidFill>
                <a:srgbClr val="0070C0"/>
              </a:solidFill>
              <a:miter lim="800000"/>
              <a:headEnd/>
              <a:tailEnd/>
            </a:ln>
          </p:spPr>
        </p:pic>
        <p:sp>
          <p:nvSpPr>
            <p:cNvPr id="22536" name="TextBox 12"/>
            <p:cNvSpPr txBox="1">
              <a:spLocks noChangeArrowheads="1"/>
            </p:cNvSpPr>
            <p:nvPr/>
          </p:nvSpPr>
          <p:spPr bwMode="auto">
            <a:xfrm>
              <a:off x="5476875" y="5945728"/>
              <a:ext cx="2686050" cy="369332"/>
            </a:xfrm>
            <a:prstGeom prst="rect">
              <a:avLst/>
            </a:prstGeom>
            <a:solidFill>
              <a:schemeClr val="bg1"/>
            </a:solidFill>
            <a:ln w="25400">
              <a:solidFill>
                <a:srgbClr val="0070C0"/>
              </a:solidFill>
              <a:miter lim="800000"/>
              <a:headEnd/>
              <a:tailEnd/>
            </a:ln>
          </p:spPr>
          <p:txBody>
            <a:bodyPr>
              <a:spAutoFit/>
            </a:bodyPr>
            <a:lstStyle/>
            <a:p>
              <a:pPr algn="ctr"/>
              <a:r>
                <a:rPr lang="en-US"/>
                <a:t>Synchronization Join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par>
                          <p:cTn id="10" fill="hold">
                            <p:stCondLst>
                              <p:cond delay="1000"/>
                            </p:stCondLst>
                            <p:childTnLst>
                              <p:par>
                                <p:cTn id="11" presetID="55" presetClass="entr" presetSubtype="0"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1000" fill="hold"/>
                                        <p:tgtEl>
                                          <p:spTgt spid="17"/>
                                        </p:tgtEl>
                                        <p:attrNameLst>
                                          <p:attrName>ppt_w</p:attrName>
                                        </p:attrNameLst>
                                      </p:cBhvr>
                                      <p:tavLst>
                                        <p:tav tm="0">
                                          <p:val>
                                            <p:strVal val="#ppt_w*0.70"/>
                                          </p:val>
                                        </p:tav>
                                        <p:tav tm="100000">
                                          <p:val>
                                            <p:strVal val="#ppt_w"/>
                                          </p:val>
                                        </p:tav>
                                      </p:tavLst>
                                    </p:anim>
                                    <p:anim calcmode="lin" valueType="num">
                                      <p:cBhvr>
                                        <p:cTn id="14" dur="1000" fill="hold"/>
                                        <p:tgtEl>
                                          <p:spTgt spid="17"/>
                                        </p:tgtEl>
                                        <p:attrNameLst>
                                          <p:attrName>ppt_h</p:attrName>
                                        </p:attrNameLst>
                                      </p:cBhvr>
                                      <p:tavLst>
                                        <p:tav tm="0">
                                          <p:val>
                                            <p:strVal val="#ppt_h"/>
                                          </p:val>
                                        </p:tav>
                                        <p:tav tm="100000">
                                          <p:val>
                                            <p:strVal val="#ppt_h"/>
                                          </p:val>
                                        </p:tav>
                                      </p:tavLst>
                                    </p:anim>
                                    <p:animEffect transition="in" filter="fade">
                                      <p:cBhvr>
                                        <p:cTn id="15" dur="1000"/>
                                        <p:tgtEl>
                                          <p:spTgt spid="17"/>
                                        </p:tgtEl>
                                      </p:cBhvr>
                                    </p:animEffect>
                                  </p:childTnLst>
                                </p:cTn>
                              </p:par>
                              <p:par>
                                <p:cTn id="16" presetID="55"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1000" fill="hold"/>
                                        <p:tgtEl>
                                          <p:spTgt spid="14"/>
                                        </p:tgtEl>
                                        <p:attrNameLst>
                                          <p:attrName>ppt_w</p:attrName>
                                        </p:attrNameLst>
                                      </p:cBhvr>
                                      <p:tavLst>
                                        <p:tav tm="0">
                                          <p:val>
                                            <p:strVal val="#ppt_w*0.70"/>
                                          </p:val>
                                        </p:tav>
                                        <p:tav tm="100000">
                                          <p:val>
                                            <p:strVal val="#ppt_w"/>
                                          </p:val>
                                        </p:tav>
                                      </p:tavLst>
                                    </p:anim>
                                    <p:anim calcmode="lin" valueType="num">
                                      <p:cBhvr>
                                        <p:cTn id="19" dur="1000" fill="hold"/>
                                        <p:tgtEl>
                                          <p:spTgt spid="14"/>
                                        </p:tgtEl>
                                        <p:attrNameLst>
                                          <p:attrName>ppt_h</p:attrName>
                                        </p:attrNameLst>
                                      </p:cBhvr>
                                      <p:tavLst>
                                        <p:tav tm="0">
                                          <p:val>
                                            <p:strVal val="#ppt_h"/>
                                          </p:val>
                                        </p:tav>
                                        <p:tav tm="100000">
                                          <p:val>
                                            <p:strVal val="#ppt_h"/>
                                          </p:val>
                                        </p:tav>
                                      </p:tavLst>
                                    </p:anim>
                                    <p:animEffect transition="in" filter="fade">
                                      <p:cBhvr>
                                        <p:cTn id="2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Title 1"/>
          <p:cNvSpPr>
            <a:spLocks noGrp="1"/>
          </p:cNvSpPr>
          <p:nvPr>
            <p:ph type="title"/>
          </p:nvPr>
        </p:nvSpPr>
        <p:spPr/>
        <p:txBody>
          <a:bodyPr/>
          <a:lstStyle/>
          <a:p>
            <a:r>
              <a:rPr lang="en-US" sz="2200" smtClean="0">
                <a:solidFill>
                  <a:srgbClr val="0066FF"/>
                </a:solidFill>
              </a:rPr>
              <a:t>Solution: </a:t>
            </a:r>
            <a:r>
              <a:rPr lang="en-US" sz="2200" smtClean="0"/>
              <a:t>Workflow-Based Directed Acyclic Graph (DAG)</a:t>
            </a:r>
          </a:p>
        </p:txBody>
      </p:sp>
      <p:sp>
        <p:nvSpPr>
          <p:cNvPr id="16392" name="TextBox 6"/>
          <p:cNvSpPr txBox="1">
            <a:spLocks noChangeArrowheads="1"/>
          </p:cNvSpPr>
          <p:nvPr/>
        </p:nvSpPr>
        <p:spPr bwMode="auto">
          <a:xfrm>
            <a:off x="747713" y="1457325"/>
            <a:ext cx="3095625" cy="369888"/>
          </a:xfrm>
          <a:prstGeom prst="rect">
            <a:avLst/>
          </a:prstGeom>
          <a:solidFill>
            <a:schemeClr val="bg1"/>
          </a:solidFill>
          <a:ln w="25400">
            <a:solidFill>
              <a:srgbClr val="0070C0"/>
            </a:solidFill>
            <a:miter lim="800000"/>
            <a:headEnd/>
            <a:tailEnd/>
          </a:ln>
        </p:spPr>
        <p:txBody>
          <a:bodyPr>
            <a:spAutoFit/>
          </a:bodyPr>
          <a:lstStyle/>
          <a:p>
            <a:pPr algn="ctr"/>
            <a:r>
              <a:rPr lang="en-US"/>
              <a:t>Recursive Decision Tree</a:t>
            </a:r>
          </a:p>
        </p:txBody>
      </p:sp>
      <p:sp>
        <p:nvSpPr>
          <p:cNvPr id="4" name="Slide Number Placeholder 3"/>
          <p:cNvSpPr>
            <a:spLocks noGrp="1"/>
          </p:cNvSpPr>
          <p:nvPr>
            <p:ph type="sldNum" sz="quarter" idx="11"/>
          </p:nvPr>
        </p:nvSpPr>
        <p:spPr/>
        <p:txBody>
          <a:bodyPr/>
          <a:lstStyle/>
          <a:p>
            <a:pPr>
              <a:defRPr/>
            </a:pPr>
            <a:fld id="{A3B3C079-E11A-4F7F-8A39-798917B7BBEF}" type="slidenum">
              <a:rPr lang="en-US" smtClean="0"/>
              <a:pPr>
                <a:defRPr/>
              </a:pPr>
              <a:t>8</a:t>
            </a:fld>
            <a:endParaRPr lang="en-US"/>
          </a:p>
        </p:txBody>
      </p:sp>
      <p:graphicFrame>
        <p:nvGraphicFramePr>
          <p:cNvPr id="16387" name="Object 3"/>
          <p:cNvGraphicFramePr>
            <a:graphicFrameLocks noChangeAspect="1"/>
          </p:cNvGraphicFramePr>
          <p:nvPr/>
        </p:nvGraphicFramePr>
        <p:xfrm>
          <a:off x="323850" y="2143125"/>
          <a:ext cx="3943350" cy="3357563"/>
        </p:xfrm>
        <a:graphic>
          <a:graphicData uri="http://schemas.openxmlformats.org/presentationml/2006/ole">
            <p:oleObj spid="_x0000_s16387" name="Visio" r:id="rId4" imgW="3419544" imgH="2905035" progId="Visio.Drawing.15">
              <p:embed/>
            </p:oleObj>
          </a:graphicData>
        </a:graphic>
      </p:graphicFrame>
      <p:grpSp>
        <p:nvGrpSpPr>
          <p:cNvPr id="15" name="Group 14"/>
          <p:cNvGrpSpPr>
            <a:grpSpLocks/>
          </p:cNvGrpSpPr>
          <p:nvPr/>
        </p:nvGrpSpPr>
        <p:grpSpPr bwMode="auto">
          <a:xfrm>
            <a:off x="4565650" y="855663"/>
            <a:ext cx="3727450" cy="5811837"/>
            <a:chOff x="4565650" y="855583"/>
            <a:chExt cx="3726704" cy="5811917"/>
          </a:xfrm>
        </p:grpSpPr>
        <p:grpSp>
          <p:nvGrpSpPr>
            <p:cNvPr id="16395" name="Group 13"/>
            <p:cNvGrpSpPr>
              <a:grpSpLocks/>
            </p:cNvGrpSpPr>
            <p:nvPr/>
          </p:nvGrpSpPr>
          <p:grpSpPr bwMode="auto">
            <a:xfrm>
              <a:off x="5521796" y="855583"/>
              <a:ext cx="2770558" cy="5688372"/>
              <a:chOff x="5521796" y="855583"/>
              <a:chExt cx="2770558" cy="5688372"/>
            </a:xfrm>
          </p:grpSpPr>
          <p:sp>
            <p:nvSpPr>
              <p:cNvPr id="16396" name="TextBox 7"/>
              <p:cNvSpPr txBox="1">
                <a:spLocks noChangeArrowheads="1"/>
              </p:cNvSpPr>
              <p:nvPr/>
            </p:nvSpPr>
            <p:spPr bwMode="auto">
              <a:xfrm>
                <a:off x="5521796" y="855583"/>
                <a:ext cx="2770558" cy="369332"/>
              </a:xfrm>
              <a:prstGeom prst="rect">
                <a:avLst/>
              </a:prstGeom>
              <a:solidFill>
                <a:schemeClr val="bg1"/>
              </a:solidFill>
              <a:ln w="25400">
                <a:solidFill>
                  <a:srgbClr val="0070C0"/>
                </a:solidFill>
                <a:miter lim="800000"/>
                <a:headEnd/>
                <a:tailEnd/>
              </a:ln>
            </p:spPr>
            <p:txBody>
              <a:bodyPr>
                <a:spAutoFit/>
              </a:bodyPr>
              <a:lstStyle/>
              <a:p>
                <a:pPr algn="ctr"/>
                <a:r>
                  <a:rPr lang="en-US"/>
                  <a:t>Workflow-Based DAG</a:t>
                </a:r>
              </a:p>
            </p:txBody>
          </p:sp>
          <p:pic>
            <p:nvPicPr>
              <p:cNvPr id="16397" name="Picture 2"/>
              <p:cNvPicPr>
                <a:picLocks noChangeAspect="1" noChangeArrowheads="1"/>
              </p:cNvPicPr>
              <p:nvPr/>
            </p:nvPicPr>
            <p:blipFill>
              <a:blip r:embed="rId5" cstate="print"/>
              <a:srcRect/>
              <a:stretch>
                <a:fillRect/>
              </a:stretch>
            </p:blipFill>
            <p:spPr bwMode="auto">
              <a:xfrm>
                <a:off x="5533083" y="1371880"/>
                <a:ext cx="2752725" cy="5172075"/>
              </a:xfrm>
              <a:prstGeom prst="rect">
                <a:avLst/>
              </a:prstGeom>
              <a:noFill/>
              <a:ln w="25400">
                <a:solidFill>
                  <a:srgbClr val="0070C0"/>
                </a:solidFill>
                <a:miter lim="800000"/>
                <a:headEnd/>
                <a:tailEnd/>
              </a:ln>
            </p:spPr>
          </p:pic>
        </p:grpSp>
        <p:graphicFrame>
          <p:nvGraphicFramePr>
            <p:cNvPr id="16390" name="Object 6"/>
            <p:cNvGraphicFramePr>
              <a:graphicFrameLocks noChangeAspect="1"/>
            </p:cNvGraphicFramePr>
            <p:nvPr/>
          </p:nvGraphicFramePr>
          <p:xfrm>
            <a:off x="4565650" y="5448300"/>
            <a:ext cx="2076450" cy="1219200"/>
          </p:xfrm>
          <a:graphic>
            <a:graphicData uri="http://schemas.openxmlformats.org/presentationml/2006/ole">
              <p:oleObj spid="_x0000_s16390" name="Visio" r:id="rId6" imgW="2076573" imgH="1219149" progId="Visio.Drawing.15">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strVal val="#ppt_w*0.70"/>
                                          </p:val>
                                        </p:tav>
                                        <p:tav tm="100000">
                                          <p:val>
                                            <p:strVal val="#ppt_w"/>
                                          </p:val>
                                        </p:tav>
                                      </p:tavLst>
                                    </p:anim>
                                    <p:anim calcmode="lin" valueType="num">
                                      <p:cBhvr>
                                        <p:cTn id="8" dur="1000" fill="hold"/>
                                        <p:tgtEl>
                                          <p:spTgt spid="15"/>
                                        </p:tgtEl>
                                        <p:attrNameLst>
                                          <p:attrName>ppt_h</p:attrName>
                                        </p:attrNameLst>
                                      </p:cBhvr>
                                      <p:tavLst>
                                        <p:tav tm="0">
                                          <p:val>
                                            <p:strVal val="#ppt_h"/>
                                          </p:val>
                                        </p:tav>
                                        <p:tav tm="100000">
                                          <p:val>
                                            <p:strVal val="#ppt_h"/>
                                          </p:val>
                                        </p:tav>
                                      </p:tavLst>
                                    </p:anim>
                                    <p:animEffect transition="in" filter="fade">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D577531-8EF7-4C0A-84C5-D3F363E6E967}" type="slidenum">
              <a:rPr lang="en-US"/>
              <a:pPr>
                <a:defRPr/>
              </a:pPr>
              <a:t>9</a:t>
            </a:fld>
            <a:endParaRPr lang="en-US" dirty="0"/>
          </a:p>
        </p:txBody>
      </p:sp>
      <p:sp>
        <p:nvSpPr>
          <p:cNvPr id="8194" name="Rectangle 4"/>
          <p:cNvSpPr>
            <a:spLocks/>
          </p:cNvSpPr>
          <p:nvPr/>
        </p:nvSpPr>
        <p:spPr bwMode="auto">
          <a:xfrm>
            <a:off x="1206500" y="4689475"/>
            <a:ext cx="6845300" cy="1311275"/>
          </a:xfrm>
          <a:prstGeom prst="rect">
            <a:avLst/>
          </a:prstGeom>
          <a:noFill/>
          <a:ln w="9525">
            <a:noFill/>
            <a:miter lim="800000"/>
            <a:headEnd/>
            <a:tailEnd/>
          </a:ln>
        </p:spPr>
        <p:txBody>
          <a:bodyPr anchor="ctr"/>
          <a:lstStyle/>
          <a:p>
            <a:pPr algn="ctr">
              <a:defRPr/>
            </a:pPr>
            <a:r>
              <a:rPr lang="en-US" sz="4000" dirty="0">
                <a:latin typeface="+mj-lt"/>
                <a:cs typeface="Arial" pitchFamily="34" charset="0"/>
              </a:rPr>
              <a:t>System Architecture and Implementation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jsu_powerpoint template 1">
  <a:themeElements>
    <a:clrScheme name="sjsu_powerpoint template 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sjsu_powerpoint template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sjsu_powerpoint template 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SJSU Zayd Template</Template>
  <TotalTime>6491</TotalTime>
  <Words>1742</Words>
  <Application>Microsoft Office PowerPoint</Application>
  <PresentationFormat>On-screen Show (4:3)</PresentationFormat>
  <Paragraphs>332</Paragraphs>
  <Slides>30</Slides>
  <Notes>22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sjsu_powerpoint template 1</vt:lpstr>
      <vt:lpstr>Visio</vt:lpstr>
      <vt:lpstr>Slide 1</vt:lpstr>
      <vt:lpstr>Minimax Algorithm Overview</vt:lpstr>
      <vt:lpstr>Project Goals and Challenges</vt:lpstr>
      <vt:lpstr>Slide 4</vt:lpstr>
      <vt:lpstr>Review of a Traditional Minimax Decision Tree</vt:lpstr>
      <vt:lpstr>Recursively Iterating through a Decision Tree</vt:lpstr>
      <vt:lpstr>Parallelizing Minimax and Recursive Search:  A New Solution</vt:lpstr>
      <vt:lpstr>Solution: Workflow-Based Directed Acyclic Graph (DAG)</vt:lpstr>
      <vt:lpstr>Slide 9</vt:lpstr>
      <vt:lpstr>Cloud-Based Minimax System Architecture</vt:lpstr>
      <vt:lpstr>Chess Legal Moves and “Check” Functionality </vt:lpstr>
      <vt:lpstr>Client Application</vt:lpstr>
      <vt:lpstr>Stateless Server Application</vt:lpstr>
      <vt:lpstr>Implementing the Parallel Minimax Algorithm</vt:lpstr>
      <vt:lpstr>Server-Side Caching</vt:lpstr>
      <vt:lpstr>Alpha-beta Pruning</vt:lpstr>
      <vt:lpstr>RESTful Communication Interface</vt:lpstr>
      <vt:lpstr>Slide 18</vt:lpstr>
      <vt:lpstr>Slide 19</vt:lpstr>
      <vt:lpstr>Chess Pieces in the Console Application</vt:lpstr>
      <vt:lpstr>Simplified Game Board for the Demo</vt:lpstr>
      <vt:lpstr>Demo Board as Displayed in the Console</vt:lpstr>
      <vt:lpstr>Making a Move in the Game</vt:lpstr>
      <vt:lpstr>Slide 24</vt:lpstr>
      <vt:lpstr>Slide 25</vt:lpstr>
      <vt:lpstr>Conclusions and Final Thoughts</vt:lpstr>
      <vt:lpstr>Slide 27</vt:lpstr>
      <vt:lpstr>Potential Future Improvements</vt:lpstr>
      <vt:lpstr>Google Pipeline API Example – Phase #1</vt:lpstr>
      <vt:lpstr>Google Pipeline API Example – Phase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zhammoud</dc:creator>
  <cp:lastModifiedBy>Zayd</cp:lastModifiedBy>
  <cp:revision>624</cp:revision>
  <dcterms:created xsi:type="dcterms:W3CDTF">2014-07-03T16:55:19Z</dcterms:created>
  <dcterms:modified xsi:type="dcterms:W3CDTF">2015-05-13T20:39:30Z</dcterms:modified>
</cp:coreProperties>
</file>