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7.xml" ContentType="application/vnd.openxmlformats-officedocument.drawingml.chart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60"/>
  </p:notesMasterIdLst>
  <p:sldIdLst>
    <p:sldId id="256" r:id="rId2"/>
    <p:sldId id="264" r:id="rId3"/>
    <p:sldId id="314" r:id="rId4"/>
    <p:sldId id="303" r:id="rId5"/>
    <p:sldId id="295" r:id="rId6"/>
    <p:sldId id="325" r:id="rId7"/>
    <p:sldId id="366" r:id="rId8"/>
    <p:sldId id="275" r:id="rId9"/>
    <p:sldId id="367" r:id="rId10"/>
    <p:sldId id="324" r:id="rId11"/>
    <p:sldId id="309" r:id="rId12"/>
    <p:sldId id="276" r:id="rId13"/>
    <p:sldId id="301" r:id="rId14"/>
    <p:sldId id="317" r:id="rId15"/>
    <p:sldId id="302" r:id="rId16"/>
    <p:sldId id="298" r:id="rId17"/>
    <p:sldId id="300" r:id="rId18"/>
    <p:sldId id="297" r:id="rId19"/>
    <p:sldId id="333" r:id="rId20"/>
    <p:sldId id="332" r:id="rId21"/>
    <p:sldId id="313" r:id="rId22"/>
    <p:sldId id="334" r:id="rId23"/>
    <p:sldId id="348" r:id="rId24"/>
    <p:sldId id="369" r:id="rId25"/>
    <p:sldId id="340" r:id="rId26"/>
    <p:sldId id="335" r:id="rId27"/>
    <p:sldId id="337" r:id="rId28"/>
    <p:sldId id="338" r:id="rId29"/>
    <p:sldId id="344" r:id="rId30"/>
    <p:sldId id="343" r:id="rId31"/>
    <p:sldId id="359" r:id="rId32"/>
    <p:sldId id="342" r:id="rId33"/>
    <p:sldId id="346" r:id="rId34"/>
    <p:sldId id="351" r:id="rId35"/>
    <p:sldId id="360" r:id="rId36"/>
    <p:sldId id="341" r:id="rId37"/>
    <p:sldId id="326" r:id="rId38"/>
    <p:sldId id="339" r:id="rId39"/>
    <p:sldId id="353" r:id="rId40"/>
    <p:sldId id="354" r:id="rId41"/>
    <p:sldId id="363" r:id="rId42"/>
    <p:sldId id="356" r:id="rId43"/>
    <p:sldId id="362" r:id="rId44"/>
    <p:sldId id="327" r:id="rId45"/>
    <p:sldId id="329" r:id="rId46"/>
    <p:sldId id="365" r:id="rId47"/>
    <p:sldId id="331" r:id="rId48"/>
    <p:sldId id="321" r:id="rId49"/>
    <p:sldId id="323" r:id="rId50"/>
    <p:sldId id="287" r:id="rId51"/>
    <p:sldId id="277" r:id="rId52"/>
    <p:sldId id="349" r:id="rId53"/>
    <p:sldId id="350" r:id="rId54"/>
    <p:sldId id="299" r:id="rId55"/>
    <p:sldId id="296" r:id="rId56"/>
    <p:sldId id="347" r:id="rId57"/>
    <p:sldId id="352" r:id="rId58"/>
    <p:sldId id="291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08000"/>
    <a:srgbClr val="0165BF"/>
    <a:srgbClr val="0000FF"/>
    <a:srgbClr val="0257BE"/>
    <a:srgbClr val="070BB9"/>
    <a:srgbClr val="0066FF"/>
    <a:srgbClr val="FF0000"/>
    <a:srgbClr val="000066"/>
    <a:srgbClr val="1C1C1C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0" autoAdjust="0"/>
    <p:restoredTop sz="91991" autoAdjust="0"/>
  </p:normalViewPr>
  <p:slideViewPr>
    <p:cSldViewPr snapToGrid="0">
      <p:cViewPr>
        <p:scale>
          <a:sx n="100" d="100"/>
          <a:sy n="100" d="100"/>
        </p:scale>
        <p:origin x="-2340" y="-16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ayd\Desktop\Courses\CS256_Project\Yummly%20Parser\KNN%20Algorithm%20Performance%20Comparis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ayd\Desktop\Courses\CS256_Project\Yummly%20Parser\KNN%20Algorithm%20Performance%20Comparis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ayd\Desktop\Courses\CS256_Project\Yummly%20Parser\KNN%20Algorithm%20Performance%20Comparis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ayd\Desktop\Courses\CS256_Project\Yummly%20Parser\KNN%20Algorithm%20Performance%20Comparis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ayd\Desktop\Courses\CS256_Project\Presentation\Presentation%20Graph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ayd\Desktop\Courses\CS256_Project\Presentation\Presentation%20Graph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ayd\Desktop\Courses\CS256_Project\Presentation\Presentation%20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latin typeface="+mn-lt"/>
              </a:defRPr>
            </a:pPr>
            <a:r>
              <a:rPr lang="en-US" dirty="0">
                <a:latin typeface="+mn-lt"/>
              </a:rPr>
              <a:t>Breakdown of Recipes by Cuisine Type</a:t>
            </a:r>
          </a:p>
        </c:rich>
      </c:tx>
      <c:layout>
        <c:manualLayout>
          <c:xMode val="edge"/>
          <c:yMode val="edge"/>
          <c:x val="0.227365469685233"/>
          <c:y val="1.6842101540632301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14766744736241"/>
          <c:y val="0.111276245183856"/>
          <c:w val="0.74142225394987105"/>
          <c:h val="0.61261420359404295"/>
        </c:manualLayout>
      </c:layout>
      <c:barChart>
        <c:barDir val="col"/>
        <c:grouping val="clustered"/>
        <c:varyColors val="0"/>
        <c:ser>
          <c:idx val="0"/>
          <c:order val="1"/>
          <c:invertIfNegative val="0"/>
          <c:cat>
            <c:strRef>
              <c:f>'Cuisine Type Breakdown'!$A$2:$A$21</c:f>
              <c:strCache>
                <c:ptCount val="20"/>
                <c:pt idx="0">
                  <c:v>Brazilian</c:v>
                </c:pt>
                <c:pt idx="1">
                  <c:v>British</c:v>
                </c:pt>
                <c:pt idx="2">
                  <c:v>Cajun/Creole</c:v>
                </c:pt>
                <c:pt idx="3">
                  <c:v>Chinese</c:v>
                </c:pt>
                <c:pt idx="4">
                  <c:v>Filipino</c:v>
                </c:pt>
                <c:pt idx="5">
                  <c:v>French</c:v>
                </c:pt>
                <c:pt idx="6">
                  <c:v>Greek</c:v>
                </c:pt>
                <c:pt idx="7">
                  <c:v>Indian</c:v>
                </c:pt>
                <c:pt idx="8">
                  <c:v>Irish</c:v>
                </c:pt>
                <c:pt idx="9">
                  <c:v>Italian</c:v>
                </c:pt>
                <c:pt idx="10">
                  <c:v>Jamaican</c:v>
                </c:pt>
                <c:pt idx="11">
                  <c:v>Japanese</c:v>
                </c:pt>
                <c:pt idx="12">
                  <c:v>Korean</c:v>
                </c:pt>
                <c:pt idx="13">
                  <c:v>Mexican</c:v>
                </c:pt>
                <c:pt idx="14">
                  <c:v>Moroccan</c:v>
                </c:pt>
                <c:pt idx="15">
                  <c:v>Russian</c:v>
                </c:pt>
                <c:pt idx="16">
                  <c:v>Southern US</c:v>
                </c:pt>
                <c:pt idx="17">
                  <c:v>Spanish</c:v>
                </c:pt>
                <c:pt idx="18">
                  <c:v>Thai</c:v>
                </c:pt>
                <c:pt idx="19">
                  <c:v>Vietnamese</c:v>
                </c:pt>
              </c:strCache>
            </c:strRef>
          </c:cat>
          <c:val>
            <c:numRef>
              <c:f>'Cuisine Type Breakdown'!$B$2:$B$21</c:f>
              <c:numCache>
                <c:formatCode>General</c:formatCode>
                <c:ptCount val="20"/>
                <c:pt idx="0">
                  <c:v>0.46700000000000003</c:v>
                </c:pt>
                <c:pt idx="1">
                  <c:v>0.80400000000000005</c:v>
                </c:pt>
                <c:pt idx="2">
                  <c:v>1.546</c:v>
                </c:pt>
                <c:pt idx="3">
                  <c:v>2.673</c:v>
                </c:pt>
                <c:pt idx="4">
                  <c:v>0.755</c:v>
                </c:pt>
                <c:pt idx="5">
                  <c:v>2.6459999999999999</c:v>
                </c:pt>
                <c:pt idx="6">
                  <c:v>1.175</c:v>
                </c:pt>
                <c:pt idx="7">
                  <c:v>3.0030000000000001</c:v>
                </c:pt>
                <c:pt idx="8">
                  <c:v>0.66700000000000004</c:v>
                </c:pt>
                <c:pt idx="9">
                  <c:v>7.8380000000000001</c:v>
                </c:pt>
                <c:pt idx="10">
                  <c:v>0.52600000000000002</c:v>
                </c:pt>
                <c:pt idx="11">
                  <c:v>1.423</c:v>
                </c:pt>
                <c:pt idx="12">
                  <c:v>0.83</c:v>
                </c:pt>
                <c:pt idx="13">
                  <c:v>6.4379999999999997</c:v>
                </c:pt>
                <c:pt idx="14">
                  <c:v>0.82099999999999995</c:v>
                </c:pt>
                <c:pt idx="15">
                  <c:v>0.48899999999999999</c:v>
                </c:pt>
                <c:pt idx="16">
                  <c:v>4.3199999999999976</c:v>
                </c:pt>
                <c:pt idx="17">
                  <c:v>0.98899999999999999</c:v>
                </c:pt>
                <c:pt idx="18">
                  <c:v>1.5389999999999999</c:v>
                </c:pt>
                <c:pt idx="19">
                  <c:v>0.82499999999999996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0323968"/>
        <c:axId val="170325504"/>
      </c:barChart>
      <c:barChart>
        <c:barDir val="col"/>
        <c:grouping val="clustered"/>
        <c:varyColors val="0"/>
        <c:ser>
          <c:idx val="1"/>
          <c:order val="0"/>
          <c:invertIfNegative val="0"/>
          <c:val>
            <c:numRef>
              <c:f>'Cuisine Type Breakdown'!$C$2:$C$21</c:f>
              <c:numCache>
                <c:formatCode>0.0%</c:formatCode>
                <c:ptCount val="20"/>
                <c:pt idx="0">
                  <c:v>1.17413385628803E-2</c:v>
                </c:pt>
                <c:pt idx="1">
                  <c:v>2.02142102881279E-2</c:v>
                </c:pt>
                <c:pt idx="2">
                  <c:v>3.8869613315230998E-2</c:v>
                </c:pt>
                <c:pt idx="3">
                  <c:v>6.7204706592246199E-2</c:v>
                </c:pt>
                <c:pt idx="4">
                  <c:v>1.89822497108664E-2</c:v>
                </c:pt>
                <c:pt idx="5">
                  <c:v>6.6525871172122497E-2</c:v>
                </c:pt>
                <c:pt idx="6">
                  <c:v>2.9541911801679501E-2</c:v>
                </c:pt>
                <c:pt idx="7">
                  <c:v>7.5501583949313597E-2</c:v>
                </c:pt>
                <c:pt idx="8">
                  <c:v>1.67697490823151E-2</c:v>
                </c:pt>
                <c:pt idx="9">
                  <c:v>0.19706340825665</c:v>
                </c:pt>
                <c:pt idx="10">
                  <c:v>1.3224719666113501E-2</c:v>
                </c:pt>
                <c:pt idx="11">
                  <c:v>3.5777140845778599E-2</c:v>
                </c:pt>
                <c:pt idx="12">
                  <c:v>2.08679036556545E-2</c:v>
                </c:pt>
                <c:pt idx="13">
                  <c:v>0.16186453462060599</c:v>
                </c:pt>
                <c:pt idx="14">
                  <c:v>2.06416251822799E-2</c:v>
                </c:pt>
                <c:pt idx="15">
                  <c:v>1.2294463720018099E-2</c:v>
                </c:pt>
                <c:pt idx="16">
                  <c:v>0.108613667219792</c:v>
                </c:pt>
                <c:pt idx="17">
                  <c:v>2.4865490018605101E-2</c:v>
                </c:pt>
                <c:pt idx="18">
                  <c:v>3.8693618947050798E-2</c:v>
                </c:pt>
                <c:pt idx="19">
                  <c:v>2.0742193392668602E-2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0657280"/>
        <c:axId val="170327424"/>
      </c:barChart>
      <c:catAx>
        <c:axId val="1703239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 sz="1400">
                <a:latin typeface="+mn-lt"/>
              </a:defRPr>
            </a:pPr>
            <a:endParaRPr lang="en-US"/>
          </a:p>
        </c:txPr>
        <c:crossAx val="170325504"/>
        <c:crosses val="autoZero"/>
        <c:auto val="1"/>
        <c:lblAlgn val="ctr"/>
        <c:lblOffset val="100"/>
        <c:noMultiLvlLbl val="0"/>
      </c:catAx>
      <c:valAx>
        <c:axId val="170325504"/>
        <c:scaling>
          <c:orientation val="minMax"/>
          <c:max val="8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>
                    <a:latin typeface="+mn-lt"/>
                  </a:defRPr>
                </a:pPr>
                <a:r>
                  <a:rPr lang="en-US" sz="1400" dirty="0">
                    <a:latin typeface="+mn-lt"/>
                  </a:rPr>
                  <a:t>Number of Recipes (in Thousands)</a:t>
                </a:r>
              </a:p>
            </c:rich>
          </c:tx>
          <c:layout>
            <c:manualLayout>
              <c:xMode val="edge"/>
              <c:yMode val="edge"/>
              <c:x val="1.5045378376660401E-2"/>
              <c:y val="0.109074267921145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+mn-lt"/>
              </a:defRPr>
            </a:pPr>
            <a:endParaRPr lang="en-US"/>
          </a:p>
        </c:txPr>
        <c:crossAx val="170323968"/>
        <c:crosses val="autoZero"/>
        <c:crossBetween val="between"/>
      </c:valAx>
      <c:valAx>
        <c:axId val="170327424"/>
        <c:scaling>
          <c:orientation val="minMax"/>
          <c:max val="0.2"/>
          <c:min val="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1400">
                    <a:latin typeface="+mn-lt"/>
                  </a:defRPr>
                </a:pPr>
                <a:r>
                  <a:rPr lang="en-US" sz="1400" dirty="0">
                    <a:latin typeface="+mn-lt"/>
                  </a:rPr>
                  <a:t>Percentage of All Recipes</a:t>
                </a:r>
              </a:p>
            </c:rich>
          </c:tx>
          <c:layout>
            <c:manualLayout>
              <c:xMode val="edge"/>
              <c:yMode val="edge"/>
              <c:x val="0.95093323759158299"/>
              <c:y val="0.19660191814296599"/>
            </c:manualLayout>
          </c:layout>
          <c:overlay val="0"/>
        </c:title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+mn-lt"/>
              </a:defRPr>
            </a:pPr>
            <a:endParaRPr lang="en-US"/>
          </a:p>
        </c:txPr>
        <c:crossAx val="170657280"/>
        <c:crosses val="max"/>
        <c:crossBetween val="between"/>
        <c:majorUnit val="2.5000000000000001E-2"/>
      </c:valAx>
      <c:catAx>
        <c:axId val="170657280"/>
        <c:scaling>
          <c:orientation val="minMax"/>
        </c:scaling>
        <c:delete val="1"/>
        <c:axPos val="b"/>
        <c:majorTickMark val="out"/>
        <c:minorTickMark val="none"/>
        <c:tickLblPos val="nextTo"/>
        <c:crossAx val="170327424"/>
        <c:crosses val="autoZero"/>
        <c:auto val="1"/>
        <c:lblAlgn val="ctr"/>
        <c:lblOffset val="100"/>
        <c:noMultiLvlLbl val="0"/>
      </c:catAx>
      <c:spPr>
        <a:solidFill>
          <a:schemeClr val="bg1">
            <a:lumMod val="95000"/>
          </a:schemeClr>
        </a:solidFill>
      </c:spPr>
    </c:plotArea>
    <c:plotVisOnly val="1"/>
    <c:dispBlanksAs val="gap"/>
    <c:showDLblsOverMax val="0"/>
  </c:chart>
  <c:spPr>
    <a:ln w="19050">
      <a:solidFill>
        <a:schemeClr val="tx1"/>
      </a:solidFill>
    </a:ln>
  </c:spPr>
  <c:txPr>
    <a:bodyPr/>
    <a:lstStyle/>
    <a:p>
      <a:pPr>
        <a:defRPr>
          <a:latin typeface="Palatino Linotype" panose="0204050205050503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>
              <a:defRPr sz="1800"/>
            </a:pPr>
            <a:r>
              <a:rPr lang="en-US" sz="2000" b="1" i="0" baseline="0" dirty="0">
                <a:effectLst/>
              </a:rPr>
              <a:t>Average KNN Classification Accuracy of the Four Distance Metrics Across 33 Random Holdouts</a:t>
            </a:r>
            <a:endParaRPr lang="en-US" sz="1800" dirty="0">
              <a:effectLst/>
            </a:endParaRPr>
          </a:p>
        </c:rich>
      </c:tx>
      <c:layout>
        <c:manualLayout>
          <c:xMode val="edge"/>
          <c:yMode val="edge"/>
          <c:x val="0.16646637932549499"/>
          <c:y val="1.1526433494151301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06549637792414"/>
          <c:y val="0.142146534280986"/>
          <c:w val="0.87035263590157097"/>
          <c:h val="0.74438044722365804"/>
        </c:manualLayout>
      </c:layout>
      <c:scatterChart>
        <c:scatterStyle val="smoothMarker"/>
        <c:varyColors val="0"/>
        <c:ser>
          <c:idx val="2"/>
          <c:order val="0"/>
          <c:tx>
            <c:v>MVDM</c:v>
          </c:tx>
          <c:spPr>
            <a:ln>
              <a:solidFill>
                <a:srgbClr val="008000"/>
              </a:solidFill>
            </a:ln>
          </c:spPr>
          <c:marker>
            <c:symbol val="circle"/>
            <c:size val="7"/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</c:spPr>
          </c:marker>
          <c:xVal>
            <c:numRef>
              <c:f>'Multiple Iterations Comparison'!$H$5:$H$11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xVal>
          <c:yVal>
            <c:numRef>
              <c:f>'Multiple Iterations Comparison'!$M$5:$M$11</c:f>
              <c:numCache>
                <c:formatCode>0.00%</c:formatCode>
                <c:ptCount val="7"/>
                <c:pt idx="0">
                  <c:v>0.47277341947392698</c:v>
                </c:pt>
                <c:pt idx="1">
                  <c:v>0.50261498231041302</c:v>
                </c:pt>
                <c:pt idx="2">
                  <c:v>0.49246269804645398</c:v>
                </c:pt>
                <c:pt idx="3">
                  <c:v>0.467620366097523</c:v>
                </c:pt>
                <c:pt idx="4">
                  <c:v>0.48815566835871399</c:v>
                </c:pt>
                <c:pt idx="5">
                  <c:v>0.49100138440239899</c:v>
                </c:pt>
                <c:pt idx="6">
                  <c:v>0.47431164436240503</c:v>
                </c:pt>
              </c:numCache>
            </c:numRef>
          </c:yVal>
          <c:smooth val="1"/>
        </c:ser>
        <c:ser>
          <c:idx val="0"/>
          <c:order val="1"/>
          <c:tx>
            <c:v>Standard Overlap</c:v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7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'Multiple Iterations Comparison'!$H$5:$H$11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xVal>
          <c:yVal>
            <c:numRef>
              <c:f>'Multiple Iterations Comparison'!$I$5:$I$11</c:f>
              <c:numCache>
                <c:formatCode>0.00%</c:formatCode>
                <c:ptCount val="7"/>
                <c:pt idx="0">
                  <c:v>0.49928857098907797</c:v>
                </c:pt>
                <c:pt idx="1">
                  <c:v>0.47807789186278998</c:v>
                </c:pt>
                <c:pt idx="2">
                  <c:v>0.54834592754960698</c:v>
                </c:pt>
                <c:pt idx="3">
                  <c:v>0.586109348561759</c:v>
                </c:pt>
                <c:pt idx="4">
                  <c:v>0.60449834640824396</c:v>
                </c:pt>
                <c:pt idx="5">
                  <c:v>0.60910340716812805</c:v>
                </c:pt>
                <c:pt idx="6">
                  <c:v>0.607935317643439</c:v>
                </c:pt>
              </c:numCache>
            </c:numRef>
          </c:yVal>
          <c:smooth val="1"/>
        </c:ser>
        <c:ser>
          <c:idx val="3"/>
          <c:order val="2"/>
          <c:tx>
            <c:v>Jaccard</c:v>
          </c:tx>
          <c:spPr>
            <a:ln>
              <a:solidFill>
                <a:srgbClr val="7030A0"/>
              </a:solidFill>
            </a:ln>
          </c:spPr>
          <c:marker>
            <c:symbol val="triangle"/>
            <c:size val="7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xVal>
            <c:numRef>
              <c:f>'Multiple Iterations Comparison'!$H$5:$H$11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xVal>
          <c:yVal>
            <c:numRef>
              <c:f>'Multiple Iterations Comparison'!$N$5:$N$11</c:f>
              <c:numCache>
                <c:formatCode>0.00%</c:formatCode>
                <c:ptCount val="7"/>
                <c:pt idx="0">
                  <c:v>0.64024182759761905</c:v>
                </c:pt>
                <c:pt idx="1">
                  <c:v>0.61218087660173504</c:v>
                </c:pt>
                <c:pt idx="2">
                  <c:v>0.66630308623848</c:v>
                </c:pt>
                <c:pt idx="3">
                  <c:v>0.68256165718094597</c:v>
                </c:pt>
                <c:pt idx="4">
                  <c:v>0.68517197820381903</c:v>
                </c:pt>
                <c:pt idx="5">
                  <c:v>0.67379610596038797</c:v>
                </c:pt>
                <c:pt idx="6">
                  <c:v>0.65611584231796505</c:v>
                </c:pt>
              </c:numCache>
            </c:numRef>
          </c:yVal>
          <c:smooth val="1"/>
        </c:ser>
        <c:ser>
          <c:idx val="1"/>
          <c:order val="3"/>
          <c:tx>
            <c:v>Entropy Overlap</c:v>
          </c:tx>
          <c:spPr>
            <a:ln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'Multiple Iterations Comparison'!$H$5:$H$11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xVal>
          <c:yVal>
            <c:numRef>
              <c:f>'Multiple Iterations Comparison'!$K$5:$K$11</c:f>
              <c:numCache>
                <c:formatCode>0.00%</c:formatCode>
                <c:ptCount val="7"/>
                <c:pt idx="0">
                  <c:v>0.69549155899092396</c:v>
                </c:pt>
                <c:pt idx="1">
                  <c:v>0.68054433933240999</c:v>
                </c:pt>
                <c:pt idx="2">
                  <c:v>0.72020169973850201</c:v>
                </c:pt>
                <c:pt idx="3">
                  <c:v>0.73187538455622203</c:v>
                </c:pt>
                <c:pt idx="4">
                  <c:v>0.727176588217197</c:v>
                </c:pt>
                <c:pt idx="5">
                  <c:v>0.71240722581141303</c:v>
                </c:pt>
                <c:pt idx="6">
                  <c:v>0.69174694277803395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715776"/>
        <c:axId val="170533632"/>
      </c:scatterChart>
      <c:valAx>
        <c:axId val="170715776"/>
        <c:scaling>
          <c:orientation val="minMax"/>
          <c:max val="64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dirty="0"/>
                  <a:t>K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70533632"/>
        <c:crosses val="autoZero"/>
        <c:crossBetween val="midCat"/>
      </c:valAx>
      <c:valAx>
        <c:axId val="170533632"/>
        <c:scaling>
          <c:orientation val="minMax"/>
          <c:max val="0.75"/>
          <c:min val="0.4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/>
                  <a:t>Accuracy</a:t>
                </a:r>
              </a:p>
            </c:rich>
          </c:tx>
          <c:layout>
            <c:manualLayout>
              <c:xMode val="edge"/>
              <c:yMode val="edge"/>
              <c:x val="1.65869765618595E-3"/>
              <c:y val="0.44164857898591298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70715776"/>
        <c:crosses val="autoZero"/>
        <c:crossBetween val="midCat"/>
      </c:valAx>
      <c:spPr>
        <a:solidFill>
          <a:schemeClr val="bg1">
            <a:lumMod val="95000"/>
          </a:schemeClr>
        </a:solidFill>
      </c:spPr>
    </c:plotArea>
    <c:legend>
      <c:legendPos val="tr"/>
      <c:layout>
        <c:manualLayout>
          <c:xMode val="edge"/>
          <c:yMode val="edge"/>
          <c:x val="0.72758256342935201"/>
          <c:y val="0.483045552490588"/>
          <c:w val="0.247042607136232"/>
          <c:h val="0.19519213520631801"/>
        </c:manualLayout>
      </c:layout>
      <c:overlay val="0"/>
      <c:spPr>
        <a:solidFill>
          <a:schemeClr val="bg1"/>
        </a:solidFill>
        <a:ln>
          <a:solidFill>
            <a:schemeClr val="accent1"/>
          </a:solidFill>
        </a:ln>
      </c:spPr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ln w="25400">
      <a:solidFill>
        <a:srgbClr val="0165BF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>
              <a:defRPr sz="1800"/>
            </a:pPr>
            <a:r>
              <a:rPr lang="en-US" sz="2000" b="1" i="0" baseline="0" dirty="0">
                <a:effectLst/>
              </a:rPr>
              <a:t>Effect of "K" on Overlap Coefficient Classification Accuracy</a:t>
            </a:r>
            <a:endParaRPr lang="en-US" sz="1800" dirty="0">
              <a:effectLst/>
            </a:endParaRPr>
          </a:p>
        </c:rich>
      </c:tx>
      <c:layout>
        <c:manualLayout>
          <c:xMode val="edge"/>
          <c:yMode val="edge"/>
          <c:x val="0.16646637932549499"/>
          <c:y val="1.1526433494151301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06549637792414"/>
          <c:y val="0.124128807672359"/>
          <c:w val="0.87035263590157097"/>
          <c:h val="0.73199663715399099"/>
        </c:manualLayout>
      </c:layout>
      <c:scatterChart>
        <c:scatterStyle val="smoothMarker"/>
        <c:varyColors val="0"/>
        <c:ser>
          <c:idx val="0"/>
          <c:order val="0"/>
          <c:tx>
            <c:v>Standard Overlap</c:v>
          </c:tx>
          <c:spPr>
            <a:ln>
              <a:solidFill>
                <a:srgbClr val="0070C0"/>
              </a:solidFill>
            </a:ln>
          </c:spPr>
          <c:marker>
            <c:symbol val="diamond"/>
            <c:size val="7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</c:spPr>
          </c:marker>
          <c:xVal>
            <c:numRef>
              <c:f>'Multiple Iterations Comparison'!$H$5:$H$11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xVal>
          <c:yVal>
            <c:numRef>
              <c:f>'Multiple Iterations Comparison'!$I$5:$I$11</c:f>
              <c:numCache>
                <c:formatCode>0.00%</c:formatCode>
                <c:ptCount val="7"/>
                <c:pt idx="0">
                  <c:v>0.49928857098907797</c:v>
                </c:pt>
                <c:pt idx="1">
                  <c:v>0.47807789186278998</c:v>
                </c:pt>
                <c:pt idx="2">
                  <c:v>0.54834592754960698</c:v>
                </c:pt>
                <c:pt idx="3">
                  <c:v>0.586109348561759</c:v>
                </c:pt>
                <c:pt idx="4">
                  <c:v>0.60449834640824396</c:v>
                </c:pt>
                <c:pt idx="5">
                  <c:v>0.60910340716812805</c:v>
                </c:pt>
                <c:pt idx="6">
                  <c:v>0.607935317643439</c:v>
                </c:pt>
              </c:numCache>
            </c:numRef>
          </c:yVal>
          <c:smooth val="1"/>
        </c:ser>
        <c:ser>
          <c:idx val="3"/>
          <c:order val="1"/>
          <c:tx>
            <c:v>Jaccard</c:v>
          </c:tx>
          <c:spPr>
            <a:ln>
              <a:solidFill>
                <a:srgbClr val="7030A0"/>
              </a:solidFill>
            </a:ln>
          </c:spPr>
          <c:marker>
            <c:symbol val="triangle"/>
            <c:size val="7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xVal>
            <c:numRef>
              <c:f>'Multiple Iterations Comparison'!$H$5:$H$11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xVal>
          <c:yVal>
            <c:numRef>
              <c:f>'Multiple Iterations Comparison'!$N$5:$N$11</c:f>
              <c:numCache>
                <c:formatCode>0.00%</c:formatCode>
                <c:ptCount val="7"/>
                <c:pt idx="0">
                  <c:v>0.64024182759761905</c:v>
                </c:pt>
                <c:pt idx="1">
                  <c:v>0.61218087660173504</c:v>
                </c:pt>
                <c:pt idx="2">
                  <c:v>0.66630308623848</c:v>
                </c:pt>
                <c:pt idx="3">
                  <c:v>0.68256165718094597</c:v>
                </c:pt>
                <c:pt idx="4">
                  <c:v>0.68517197820381903</c:v>
                </c:pt>
                <c:pt idx="5">
                  <c:v>0.67379610596038797</c:v>
                </c:pt>
                <c:pt idx="6">
                  <c:v>0.65611584231796505</c:v>
                </c:pt>
              </c:numCache>
            </c:numRef>
          </c:yVal>
          <c:smooth val="1"/>
        </c:ser>
        <c:ser>
          <c:idx val="1"/>
          <c:order val="2"/>
          <c:tx>
            <c:v>Entropy Overlap</c:v>
          </c:tx>
          <c:spPr>
            <a:ln>
              <a:solidFill>
                <a:srgbClr val="C00000"/>
              </a:solidFill>
            </a:ln>
          </c:spPr>
          <c:marker>
            <c:symbol val="square"/>
            <c:size val="7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xVal>
            <c:numRef>
              <c:f>'Multiple Iterations Comparison'!$H$5:$H$11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xVal>
          <c:yVal>
            <c:numRef>
              <c:f>'Multiple Iterations Comparison'!$K$5:$K$11</c:f>
              <c:numCache>
                <c:formatCode>0.00%</c:formatCode>
                <c:ptCount val="7"/>
                <c:pt idx="0">
                  <c:v>0.69549155899092396</c:v>
                </c:pt>
                <c:pt idx="1">
                  <c:v>0.68054433933240999</c:v>
                </c:pt>
                <c:pt idx="2">
                  <c:v>0.72020169973850201</c:v>
                </c:pt>
                <c:pt idx="3">
                  <c:v>0.73187538455622203</c:v>
                </c:pt>
                <c:pt idx="4">
                  <c:v>0.727176588217197</c:v>
                </c:pt>
                <c:pt idx="5">
                  <c:v>0.71240722581141303</c:v>
                </c:pt>
                <c:pt idx="6">
                  <c:v>0.69174694277803395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576896"/>
        <c:axId val="170579456"/>
      </c:scatterChart>
      <c:valAx>
        <c:axId val="170576896"/>
        <c:scaling>
          <c:orientation val="minMax"/>
          <c:max val="64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dirty="0"/>
                  <a:t>K</a:t>
                </a:r>
              </a:p>
            </c:rich>
          </c:tx>
          <c:layout>
            <c:manualLayout>
              <c:xMode val="edge"/>
              <c:yMode val="edge"/>
              <c:x val="0.53075281583108602"/>
              <c:y val="0.9240719258373719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70579456"/>
        <c:crosses val="autoZero"/>
        <c:crossBetween val="midCat"/>
      </c:valAx>
      <c:valAx>
        <c:axId val="170579456"/>
        <c:scaling>
          <c:orientation val="minMax"/>
          <c:max val="0.75"/>
          <c:min val="0.4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/>
                  <a:t>Accuracy</a:t>
                </a:r>
              </a:p>
            </c:rich>
          </c:tx>
          <c:layout>
            <c:manualLayout>
              <c:xMode val="edge"/>
              <c:yMode val="edge"/>
              <c:x val="1.6586509148291699E-3"/>
              <c:y val="0.39604621423684599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70576896"/>
        <c:crosses val="autoZero"/>
        <c:crossBetween val="midCat"/>
      </c:valAx>
      <c:spPr>
        <a:solidFill>
          <a:schemeClr val="bg1">
            <a:lumMod val="95000"/>
          </a:schemeClr>
        </a:solidFill>
      </c:spPr>
    </c:plotArea>
    <c:legend>
      <c:legendPos val="tr"/>
      <c:layout>
        <c:manualLayout>
          <c:xMode val="edge"/>
          <c:yMode val="edge"/>
          <c:x val="0.71173123889079004"/>
          <c:y val="0.59645800009287997"/>
          <c:w val="0.24658609273117399"/>
          <c:h val="0.19523664992579801"/>
        </c:manualLayout>
      </c:layout>
      <c:overlay val="0"/>
      <c:spPr>
        <a:solidFill>
          <a:schemeClr val="bg1"/>
        </a:solidFill>
        <a:ln>
          <a:solidFill>
            <a:schemeClr val="accent1"/>
          </a:solidFill>
        </a:ln>
      </c:spPr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25400">
      <a:solidFill>
        <a:srgbClr val="0165BF"/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>
              <a:defRPr sz="1400"/>
            </a:pPr>
            <a:r>
              <a:rPr lang="en-US" sz="1600" b="1" i="0" baseline="0" dirty="0">
                <a:effectLst/>
              </a:rPr>
              <a:t>Effect of Distance Weighting on Overlap Coefficient Accuracy</a:t>
            </a:r>
            <a:endParaRPr lang="en-US" sz="1400" dirty="0">
              <a:effectLst/>
            </a:endParaRPr>
          </a:p>
        </c:rich>
      </c:tx>
      <c:layout>
        <c:manualLayout>
          <c:xMode val="edge"/>
          <c:yMode val="edge"/>
          <c:x val="0.19512727743871799"/>
          <c:y val="2.3522166498929999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20829734681692"/>
          <c:y val="0.124320454215935"/>
          <c:w val="0.85436923878329196"/>
          <c:h val="0.72321995724015298"/>
        </c:manualLayout>
      </c:layout>
      <c:scatterChart>
        <c:scatterStyle val="smoothMarker"/>
        <c:varyColors val="0"/>
        <c:ser>
          <c:idx val="0"/>
          <c:order val="0"/>
          <c:tx>
            <c:v>Voting - Standard Overlap</c:v>
          </c:tx>
          <c:xVal>
            <c:numRef>
              <c:f>'Multiple Iterations Comparison'!$H$5:$H$11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xVal>
          <c:yVal>
            <c:numRef>
              <c:f>'Multiple Iterations Comparison'!$I$5:$I$11</c:f>
              <c:numCache>
                <c:formatCode>0.00%</c:formatCode>
                <c:ptCount val="7"/>
                <c:pt idx="0">
                  <c:v>0.49928857098907797</c:v>
                </c:pt>
                <c:pt idx="1">
                  <c:v>0.47807789186278998</c:v>
                </c:pt>
                <c:pt idx="2">
                  <c:v>0.54834592754960698</c:v>
                </c:pt>
                <c:pt idx="3">
                  <c:v>0.586109348561759</c:v>
                </c:pt>
                <c:pt idx="4">
                  <c:v>0.60449834640824396</c:v>
                </c:pt>
                <c:pt idx="5">
                  <c:v>0.60910340716812805</c:v>
                </c:pt>
                <c:pt idx="6">
                  <c:v>0.607935317643439</c:v>
                </c:pt>
              </c:numCache>
            </c:numRef>
          </c:yVal>
          <c:smooth val="1"/>
        </c:ser>
        <c:ser>
          <c:idx val="1"/>
          <c:order val="1"/>
          <c:tx>
            <c:v>Voting - Entropy Overlap</c:v>
          </c:tx>
          <c:xVal>
            <c:numRef>
              <c:f>'Multiple Iterations Comparison'!$H$5:$H$11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xVal>
          <c:yVal>
            <c:numRef>
              <c:f>'Multiple Iterations Comparison'!$K$5:$K$11</c:f>
              <c:numCache>
                <c:formatCode>0.00%</c:formatCode>
                <c:ptCount val="7"/>
                <c:pt idx="0">
                  <c:v>0.69549155899092396</c:v>
                </c:pt>
                <c:pt idx="1">
                  <c:v>0.68054433933240999</c:v>
                </c:pt>
                <c:pt idx="2">
                  <c:v>0.72020169973850201</c:v>
                </c:pt>
                <c:pt idx="3">
                  <c:v>0.73187538455622203</c:v>
                </c:pt>
                <c:pt idx="4">
                  <c:v>0.727176588217197</c:v>
                </c:pt>
                <c:pt idx="5">
                  <c:v>0.71240722581141303</c:v>
                </c:pt>
                <c:pt idx="6">
                  <c:v>0.69174694277803395</c:v>
                </c:pt>
              </c:numCache>
            </c:numRef>
          </c:yVal>
          <c:smooth val="1"/>
        </c:ser>
        <c:ser>
          <c:idx val="2"/>
          <c:order val="2"/>
          <c:tx>
            <c:v>Weighted - Standard Overlap</c:v>
          </c:tx>
          <c:spPr>
            <a:ln>
              <a:solidFill>
                <a:srgbClr val="008000"/>
              </a:solidFill>
            </a:ln>
          </c:spPr>
          <c:marker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</c:spPr>
          </c:marker>
          <c:xVal>
            <c:numRef>
              <c:f>'Multiple Iterations Comparison'!$H$5:$H$11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xVal>
          <c:yVal>
            <c:numRef>
              <c:f>'Multiple Iterations Comparison'!$J$5:$J$11</c:f>
              <c:numCache>
                <c:formatCode>0.00%</c:formatCode>
                <c:ptCount val="7"/>
                <c:pt idx="0">
                  <c:v>0.49928857098907797</c:v>
                </c:pt>
                <c:pt idx="1">
                  <c:v>0.49589486232887198</c:v>
                </c:pt>
                <c:pt idx="2">
                  <c:v>0.54653610982925604</c:v>
                </c:pt>
                <c:pt idx="3">
                  <c:v>0.58053568681741197</c:v>
                </c:pt>
                <c:pt idx="4">
                  <c:v>0.59915541839716902</c:v>
                </c:pt>
                <c:pt idx="5">
                  <c:v>0.60750028841716597</c:v>
                </c:pt>
                <c:pt idx="6">
                  <c:v>0.60796415936009796</c:v>
                </c:pt>
              </c:numCache>
            </c:numRef>
          </c:yVal>
          <c:smooth val="1"/>
        </c:ser>
        <c:ser>
          <c:idx val="3"/>
          <c:order val="3"/>
          <c:tx>
            <c:v>Weighted - Entropy Overlap</c:v>
          </c:tx>
          <c:spPr>
            <a:ln>
              <a:solidFill>
                <a:srgbClr val="7030A0"/>
              </a:solidFill>
            </a:ln>
          </c:spPr>
          <c:marker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xVal>
            <c:numRef>
              <c:f>'Multiple Iterations Comparison'!$H$5:$H$11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xVal>
          <c:yVal>
            <c:numRef>
              <c:f>'Multiple Iterations Comparison'!$L$5:$L$11</c:f>
              <c:numCache>
                <c:formatCode>0.00%</c:formatCode>
                <c:ptCount val="7"/>
                <c:pt idx="0">
                  <c:v>0.69549155899092396</c:v>
                </c:pt>
                <c:pt idx="1">
                  <c:v>0.66117231964313194</c:v>
                </c:pt>
                <c:pt idx="2">
                  <c:v>0.71098677126595899</c:v>
                </c:pt>
                <c:pt idx="3">
                  <c:v>0.72155245346869701</c:v>
                </c:pt>
                <c:pt idx="4">
                  <c:v>0.71613261421319796</c:v>
                </c:pt>
                <c:pt idx="5">
                  <c:v>0.699570258421781</c:v>
                </c:pt>
                <c:pt idx="6">
                  <c:v>0.67596812028918596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801792"/>
        <c:axId val="170812544"/>
      </c:scatterChart>
      <c:valAx>
        <c:axId val="170801792"/>
        <c:scaling>
          <c:orientation val="minMax"/>
          <c:max val="64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/>
                  <a:t>K</a:t>
                </a:r>
              </a:p>
            </c:rich>
          </c:tx>
          <c:layout>
            <c:manualLayout>
              <c:xMode val="edge"/>
              <c:yMode val="edge"/>
              <c:x val="0.51779815885326697"/>
              <c:y val="0.9218147479440650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70812544"/>
        <c:crosses val="autoZero"/>
        <c:crossBetween val="midCat"/>
      </c:valAx>
      <c:valAx>
        <c:axId val="170812544"/>
        <c:scaling>
          <c:orientation val="minMax"/>
          <c:max val="0.75"/>
          <c:min val="0.4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/>
                  <a:t>Accuracy</a:t>
                </a:r>
              </a:p>
            </c:rich>
          </c:tx>
          <c:layout>
            <c:manualLayout>
              <c:xMode val="edge"/>
              <c:yMode val="edge"/>
              <c:x val="8.4024588625331506E-3"/>
              <c:y val="0.37867070430956401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70801792"/>
        <c:crosses val="autoZero"/>
        <c:crossBetween val="midCat"/>
      </c:valAx>
      <c:spPr>
        <a:solidFill>
          <a:schemeClr val="bg1">
            <a:lumMod val="95000"/>
          </a:schemeClr>
        </a:solidFill>
      </c:spPr>
    </c:plotArea>
    <c:legend>
      <c:legendPos val="tr"/>
      <c:layout>
        <c:manualLayout>
          <c:xMode val="edge"/>
          <c:yMode val="edge"/>
          <c:x val="0.64613972760076599"/>
          <c:y val="0.57969700676346103"/>
          <c:w val="0.32435137318705598"/>
          <c:h val="0.23788637876986099"/>
        </c:manualLayout>
      </c:layout>
      <c:overlay val="0"/>
      <c:spPr>
        <a:solidFill>
          <a:schemeClr val="bg1"/>
        </a:solidFill>
        <a:ln>
          <a:solidFill>
            <a:schemeClr val="accent1"/>
          </a:solidFill>
        </a:ln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ln w="25400">
      <a:solidFill>
        <a:srgbClr val="0165BF"/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400" dirty="0"/>
              <a:t>Effect of </a:t>
            </a:r>
            <a:r>
              <a:rPr lang="en-US" sz="2400" b="0" i="0" u="none" strike="noStrike" baseline="0" dirty="0" smtClean="0">
                <a:effectLst/>
              </a:rPr>
              <a:t>𝜶 </a:t>
            </a:r>
            <a:r>
              <a:rPr lang="en-US" sz="2400" b="1" i="0" u="none" strike="noStrike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2400" b="0" i="0" u="none" strike="noStrike" baseline="0" dirty="0" smtClean="0">
                <a:effectLst/>
              </a:rPr>
              <a:t> </a:t>
            </a:r>
            <a:r>
              <a:rPr lang="en-US" sz="2400" dirty="0" smtClean="0"/>
              <a:t>Naive</a:t>
            </a:r>
            <a:r>
              <a:rPr lang="en-US" sz="2400" baseline="0" dirty="0" smtClean="0"/>
              <a:t> Bayes’ </a:t>
            </a:r>
            <a:r>
              <a:rPr lang="en-US" sz="2400" baseline="0" dirty="0"/>
              <a:t>Classification Accuracy</a:t>
            </a:r>
            <a:endParaRPr lang="en-US" sz="2400" dirty="0"/>
          </a:p>
        </c:rich>
      </c:tx>
      <c:layout>
        <c:manualLayout>
          <c:xMode val="edge"/>
          <c:yMode val="edge"/>
          <c:x val="0.15435950714494001"/>
          <c:y val="2.225657094588669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5391149023039"/>
          <c:y val="0.13140022455186001"/>
          <c:w val="0.83034558180227502"/>
          <c:h val="0.7133684687284469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Sheet1!$B$19</c:f>
              <c:strCache>
                <c:ptCount val="1"/>
                <c:pt idx="0">
                  <c:v>Bernoulli</c:v>
                </c:pt>
              </c:strCache>
            </c:strRef>
          </c:tx>
          <c:xVal>
            <c:numRef>
              <c:f>Sheet1!$A$20:$A$26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0.32</c:v>
                </c:pt>
                <c:pt idx="6">
                  <c:v>0.64</c:v>
                </c:pt>
              </c:numCache>
            </c:numRef>
          </c:xVal>
          <c:yVal>
            <c:numRef>
              <c:f>Sheet1!$B$20:$B$26</c:f>
              <c:numCache>
                <c:formatCode>0.00%</c:formatCode>
                <c:ptCount val="7"/>
                <c:pt idx="0">
                  <c:v>0.7399</c:v>
                </c:pt>
                <c:pt idx="1">
                  <c:v>0.74319999999999997</c:v>
                </c:pt>
                <c:pt idx="2">
                  <c:v>0.74609999999999999</c:v>
                </c:pt>
                <c:pt idx="3">
                  <c:v>0.74709999999999999</c:v>
                </c:pt>
                <c:pt idx="4">
                  <c:v>0.74629999999999996</c:v>
                </c:pt>
                <c:pt idx="5">
                  <c:v>0.74539999999999995</c:v>
                </c:pt>
                <c:pt idx="6">
                  <c:v>0.72319999999999995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Sheet1!$C$19</c:f>
              <c:strCache>
                <c:ptCount val="1"/>
                <c:pt idx="0">
                  <c:v>Multinomial</c:v>
                </c:pt>
              </c:strCache>
            </c:strRef>
          </c:tx>
          <c:xVal>
            <c:numRef>
              <c:f>Sheet1!$A$20:$A$26</c:f>
              <c:numCache>
                <c:formatCode>General</c:formatCode>
                <c:ptCount val="7"/>
                <c:pt idx="0">
                  <c:v>0.01</c:v>
                </c:pt>
                <c:pt idx="1">
                  <c:v>0.02</c:v>
                </c:pt>
                <c:pt idx="2">
                  <c:v>0.04</c:v>
                </c:pt>
                <c:pt idx="3">
                  <c:v>0.08</c:v>
                </c:pt>
                <c:pt idx="4">
                  <c:v>0.16</c:v>
                </c:pt>
                <c:pt idx="5">
                  <c:v>0.32</c:v>
                </c:pt>
                <c:pt idx="6">
                  <c:v>0.64</c:v>
                </c:pt>
              </c:numCache>
            </c:numRef>
          </c:xVal>
          <c:yVal>
            <c:numRef>
              <c:f>Sheet1!$C$20:$C$26</c:f>
              <c:numCache>
                <c:formatCode>0.00%</c:formatCode>
                <c:ptCount val="7"/>
                <c:pt idx="0">
                  <c:v>0.74399999999999999</c:v>
                </c:pt>
                <c:pt idx="1">
                  <c:v>0.74690000000000001</c:v>
                </c:pt>
                <c:pt idx="2">
                  <c:v>0.74980000000000002</c:v>
                </c:pt>
                <c:pt idx="3">
                  <c:v>0.75160000000000005</c:v>
                </c:pt>
                <c:pt idx="4">
                  <c:v>0.75149999999999995</c:v>
                </c:pt>
                <c:pt idx="5">
                  <c:v>0.751</c:v>
                </c:pt>
                <c:pt idx="6">
                  <c:v>0.74199999999999999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857216"/>
        <c:axId val="170859136"/>
      </c:scatterChart>
      <c:valAx>
        <c:axId val="1708572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4400"/>
                </a:pPr>
                <a:r>
                  <a:rPr lang="en-US" sz="2000" b="0" i="0" u="none" strike="noStrike" baseline="0" dirty="0" smtClean="0">
                    <a:effectLst/>
                  </a:rPr>
                  <a:t>𝜶</a:t>
                </a:r>
                <a:endParaRPr lang="en-US" sz="4400" b="0" dirty="0"/>
              </a:p>
            </c:rich>
          </c:tx>
          <c:layout>
            <c:manualLayout>
              <c:xMode val="edge"/>
              <c:yMode val="edge"/>
              <c:x val="0.52424054632059902"/>
              <c:y val="0.9176629549015280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70859136"/>
        <c:crosses val="autoZero"/>
        <c:crossBetween val="midCat"/>
      </c:valAx>
      <c:valAx>
        <c:axId val="170859136"/>
        <c:scaling>
          <c:orientation val="minMax"/>
          <c:max val="0.755"/>
          <c:min val="0.72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/>
                  <a:t>Accuracy</a:t>
                </a:r>
              </a:p>
            </c:rich>
          </c:tx>
          <c:layout>
            <c:manualLayout>
              <c:xMode val="edge"/>
              <c:yMode val="edge"/>
              <c:x val="6.1705307669874601E-3"/>
              <c:y val="0.36825998790395298"/>
            </c:manualLayout>
          </c:layout>
          <c:overlay val="0"/>
        </c:title>
        <c:numFmt formatCode="0.0%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70857216"/>
        <c:crosses val="autoZero"/>
        <c:crossBetween val="midCat"/>
        <c:majorUnit val="5.0000000000000001E-3"/>
        <c:minorUnit val="5.0000000000000001E-3"/>
      </c:valAx>
      <c:spPr>
        <a:solidFill>
          <a:schemeClr val="bg1">
            <a:lumMod val="95000"/>
          </a:schemeClr>
        </a:solidFill>
      </c:spPr>
    </c:plotArea>
    <c:legend>
      <c:legendPos val="r"/>
      <c:layout>
        <c:manualLayout>
          <c:xMode val="edge"/>
          <c:yMode val="edge"/>
          <c:x val="0.77570975503062101"/>
          <c:y val="0.14646615112425901"/>
          <c:w val="0.184166788179255"/>
          <c:h val="0.10018027238304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25400">
      <a:solidFill>
        <a:srgbClr val="0257BE"/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2000" dirty="0" smtClean="0"/>
              <a:t>Distribution of Ingredients</a:t>
            </a:r>
            <a:r>
              <a:rPr lang="en-US" sz="2000" baseline="0" dirty="0" smtClean="0"/>
              <a:t> by </a:t>
            </a:r>
            <a:r>
              <a:rPr lang="en-US" sz="2000" baseline="0" dirty="0"/>
              <a:t>Number of Words</a:t>
            </a:r>
            <a:endParaRPr lang="en-US" sz="2000" dirty="0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141963195065967"/>
          <c:y val="0.11560634775150699"/>
          <c:w val="0.70912792741629305"/>
          <c:h val="0.73194148077072996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Sheet1!$C$2:$C$12</c:f>
              <c:numCache>
                <c:formatCode>General</c:formatCode>
                <c:ptCount val="11"/>
                <c:pt idx="0">
                  <c:v>1.175</c:v>
                </c:pt>
                <c:pt idx="1">
                  <c:v>3.161</c:v>
                </c:pt>
                <c:pt idx="2">
                  <c:v>1.542</c:v>
                </c:pt>
                <c:pt idx="3">
                  <c:v>0.51600000000000001</c:v>
                </c:pt>
                <c:pt idx="4">
                  <c:v>0.16900000000000001</c:v>
                </c:pt>
                <c:pt idx="5">
                  <c:v>8.8999999999999996E-2</c:v>
                </c:pt>
                <c:pt idx="6">
                  <c:v>3.5000000000000003E-2</c:v>
                </c:pt>
                <c:pt idx="7">
                  <c:v>1.2999999999999999E-2</c:v>
                </c:pt>
                <c:pt idx="8">
                  <c:v>0.01</c:v>
                </c:pt>
                <c:pt idx="9">
                  <c:v>2E-3</c:v>
                </c:pt>
                <c:pt idx="10">
                  <c:v>2E-3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0904192"/>
        <c:axId val="170914560"/>
      </c:barChart>
      <c:barChart>
        <c:barDir val="col"/>
        <c:grouping val="clustered"/>
        <c:varyColors val="0"/>
        <c:ser>
          <c:idx val="1"/>
          <c:order val="1"/>
          <c:spPr>
            <a:solidFill>
              <a:schemeClr val="accent1"/>
            </a:solidFill>
          </c:spPr>
          <c:invertIfNegative val="0"/>
          <c:val>
            <c:numRef>
              <c:f>Sheet1!$D$2:$D$12</c:f>
              <c:numCache>
                <c:formatCode>0.0%</c:formatCode>
                <c:ptCount val="11"/>
                <c:pt idx="0">
                  <c:v>0.17500744712541</c:v>
                </c:pt>
                <c:pt idx="1">
                  <c:v>0.47080726839440001</c:v>
                </c:pt>
                <c:pt idx="2">
                  <c:v>0.22966934763181401</c:v>
                </c:pt>
                <c:pt idx="3">
                  <c:v>7.6854334226988397E-2</c:v>
                </c:pt>
                <c:pt idx="4">
                  <c:v>2.5171283884420598E-2</c:v>
                </c:pt>
                <c:pt idx="5">
                  <c:v>1.32558832290736E-2</c:v>
                </c:pt>
                <c:pt idx="6">
                  <c:v>5.2129877867143296E-3</c:v>
                </c:pt>
                <c:pt idx="7">
                  <c:v>1.9362526064938899E-3</c:v>
                </c:pt>
                <c:pt idx="8">
                  <c:v>1.48942508191838E-3</c:v>
                </c:pt>
                <c:pt idx="9">
                  <c:v>2.97885016383676E-4</c:v>
                </c:pt>
                <c:pt idx="10">
                  <c:v>2.97885016383676E-4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2557056"/>
        <c:axId val="170916480"/>
      </c:barChart>
      <c:catAx>
        <c:axId val="170904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dirty="0"/>
                  <a:t>Number of Words</a:t>
                </a:r>
              </a:p>
            </c:rich>
          </c:tx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70914560"/>
        <c:crosses val="autoZero"/>
        <c:auto val="1"/>
        <c:lblAlgn val="ctr"/>
        <c:lblOffset val="100"/>
        <c:noMultiLvlLbl val="0"/>
      </c:catAx>
      <c:valAx>
        <c:axId val="17091456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/>
                  <a:t>Number of Ingredients (in Thousands)</a:t>
                </a:r>
              </a:p>
            </c:rich>
          </c:tx>
          <c:layout>
            <c:manualLayout>
              <c:xMode val="edge"/>
              <c:yMode val="edge"/>
              <c:x val="1.9711142977159299E-2"/>
              <c:y val="0.1209548837364730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70904192"/>
        <c:crosses val="autoZero"/>
        <c:crossBetween val="between"/>
      </c:valAx>
      <c:valAx>
        <c:axId val="170916480"/>
        <c:scaling>
          <c:orientation val="minMax"/>
        </c:scaling>
        <c:delete val="0"/>
        <c:axPos val="r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/>
                  <a:t>% of</a:t>
                </a:r>
                <a:r>
                  <a:rPr lang="en-US" sz="1800" baseline="0" dirty="0"/>
                  <a:t> All </a:t>
                </a:r>
                <a:r>
                  <a:rPr lang="en-US" sz="1800" baseline="0" dirty="0" smtClean="0"/>
                  <a:t>Ingredients</a:t>
                </a:r>
                <a:endParaRPr lang="en-US" sz="1800" dirty="0"/>
              </a:p>
            </c:rich>
          </c:tx>
          <c:layout>
            <c:manualLayout>
              <c:xMode val="edge"/>
              <c:yMode val="edge"/>
              <c:x val="0.94127695745634798"/>
              <c:y val="0.28930428057914598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72557056"/>
        <c:crosses val="max"/>
        <c:crossBetween val="between"/>
      </c:valAx>
      <c:catAx>
        <c:axId val="172557056"/>
        <c:scaling>
          <c:orientation val="minMax"/>
        </c:scaling>
        <c:delete val="1"/>
        <c:axPos val="b"/>
        <c:majorTickMark val="out"/>
        <c:minorTickMark val="none"/>
        <c:tickLblPos val="nextTo"/>
        <c:crossAx val="170916480"/>
        <c:crosses val="autoZero"/>
        <c:auto val="1"/>
        <c:lblAlgn val="ctr"/>
        <c:lblOffset val="100"/>
        <c:noMultiLvlLbl val="0"/>
      </c:catAx>
      <c:spPr>
        <a:solidFill>
          <a:schemeClr val="bg1">
            <a:lumMod val="95000"/>
          </a:schemeClr>
        </a:solidFill>
        <a:ln>
          <a:solidFill>
            <a:srgbClr val="008000"/>
          </a:solidFill>
        </a:ln>
      </c:spPr>
    </c:plotArea>
    <c:plotVisOnly val="1"/>
    <c:dispBlanksAs val="gap"/>
    <c:showDLblsOverMax val="0"/>
  </c:chart>
  <c:spPr>
    <a:ln w="25400">
      <a:solidFill>
        <a:srgbClr val="0165BF"/>
      </a:solidFill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sz="2000" dirty="0"/>
              <a:t>Distribution of Recipes by Ingredient Count</a:t>
            </a:r>
          </a:p>
        </c:rich>
      </c:tx>
      <c:layout>
        <c:manualLayout>
          <c:xMode val="edge"/>
          <c:yMode val="edge"/>
          <c:x val="0.25000780307866899"/>
          <c:y val="1.709402038091779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8840548867937"/>
          <c:y val="0.10275352172392301"/>
          <c:w val="0.75866687639368202"/>
          <c:h val="0.74229735558004395"/>
        </c:manualLayout>
      </c:layout>
      <c:barChart>
        <c:barDir val="col"/>
        <c:grouping val="clustered"/>
        <c:varyColors val="0"/>
        <c:ser>
          <c:idx val="1"/>
          <c:order val="0"/>
          <c:tx>
            <c:v>Recipes Per Ingredient Count</c:v>
          </c:tx>
          <c:invertIfNegative val="0"/>
          <c:cat>
            <c:numRef>
              <c:f>'Ingredient Count by Recipe'!$A$2:$A$66</c:f>
              <c:numCache>
                <c:formatCode>General</c:formatCode>
                <c:ptCount val="65"/>
                <c:pt idx="0">
                  <c:v>1</c:v>
                </c:pt>
                <c:pt idx="4">
                  <c:v>5</c:v>
                </c:pt>
                <c:pt idx="9">
                  <c:v>10</c:v>
                </c:pt>
                <c:pt idx="14">
                  <c:v>15</c:v>
                </c:pt>
                <c:pt idx="19">
                  <c:v>20</c:v>
                </c:pt>
                <c:pt idx="24">
                  <c:v>25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cat>
          <c:val>
            <c:numRef>
              <c:f>'Ingredient Count by Recipe'!$C$2:$C$31</c:f>
              <c:numCache>
                <c:formatCode>General</c:formatCode>
                <c:ptCount val="30"/>
                <c:pt idx="0">
                  <c:v>2.1999999999999999E-2</c:v>
                </c:pt>
                <c:pt idx="1">
                  <c:v>0.193</c:v>
                </c:pt>
                <c:pt idx="2">
                  <c:v>0.54900000000000004</c:v>
                </c:pt>
                <c:pt idx="3">
                  <c:v>1.1279999999999999</c:v>
                </c:pt>
                <c:pt idx="4">
                  <c:v>1.891</c:v>
                </c:pt>
                <c:pt idx="5">
                  <c:v>2.6629999999999998</c:v>
                </c:pt>
                <c:pt idx="6">
                  <c:v>3.3290000000000002</c:v>
                </c:pt>
                <c:pt idx="7">
                  <c:v>3.5550000000000002</c:v>
                </c:pt>
                <c:pt idx="8">
                  <c:v>3.7549999999999999</c:v>
                </c:pt>
                <c:pt idx="9">
                  <c:v>3.6789999999999998</c:v>
                </c:pt>
                <c:pt idx="10">
                  <c:v>3.512</c:v>
                </c:pt>
                <c:pt idx="11">
                  <c:v>3.1459999999999999</c:v>
                </c:pt>
                <c:pt idx="12">
                  <c:v>2.698</c:v>
                </c:pt>
                <c:pt idx="13">
                  <c:v>2.2509999999999999</c:v>
                </c:pt>
                <c:pt idx="14">
                  <c:v>1.8089999999999999</c:v>
                </c:pt>
                <c:pt idx="15">
                  <c:v>1.4379999999999991</c:v>
                </c:pt>
                <c:pt idx="16">
                  <c:v>1.1599999999999999</c:v>
                </c:pt>
                <c:pt idx="17">
                  <c:v>0.878</c:v>
                </c:pt>
                <c:pt idx="18">
                  <c:v>0.61</c:v>
                </c:pt>
                <c:pt idx="19">
                  <c:v>0.504</c:v>
                </c:pt>
                <c:pt idx="20">
                  <c:v>0.313</c:v>
                </c:pt>
                <c:pt idx="21">
                  <c:v>0.218</c:v>
                </c:pt>
                <c:pt idx="22">
                  <c:v>0.14099999999999999</c:v>
                </c:pt>
                <c:pt idx="23">
                  <c:v>9.0999999999999998E-2</c:v>
                </c:pt>
                <c:pt idx="24">
                  <c:v>7.1999999999999995E-2</c:v>
                </c:pt>
                <c:pt idx="25">
                  <c:v>4.5999999999999999E-2</c:v>
                </c:pt>
                <c:pt idx="26">
                  <c:v>0.02</c:v>
                </c:pt>
                <c:pt idx="27">
                  <c:v>2.7E-2</c:v>
                </c:pt>
                <c:pt idx="28">
                  <c:v>2.1000000000000001E-2</c:v>
                </c:pt>
                <c:pt idx="29">
                  <c:v>1.4999999999999999E-2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2584320"/>
        <c:axId val="172623360"/>
      </c:barChart>
      <c:barChart>
        <c:barDir val="col"/>
        <c:grouping val="clustered"/>
        <c:varyColors val="0"/>
        <c:ser>
          <c:idx val="0"/>
          <c:order val="1"/>
          <c:invertIfNegative val="0"/>
          <c:val>
            <c:numRef>
              <c:f>'Ingredient Count by Recipe'!$D$2:$D$31</c:f>
              <c:numCache>
                <c:formatCode>0.0%</c:formatCode>
                <c:ptCount val="30"/>
                <c:pt idx="0">
                  <c:v>5.5000000000000003E-7</c:v>
                </c:pt>
                <c:pt idx="1">
                  <c:v>4.8250000000000004E-6</c:v>
                </c:pt>
                <c:pt idx="2">
                  <c:v>1.3725E-5</c:v>
                </c:pt>
                <c:pt idx="3">
                  <c:v>2.8200000000000001E-5</c:v>
                </c:pt>
                <c:pt idx="4">
                  <c:v>4.7274999999999997E-5</c:v>
                </c:pt>
                <c:pt idx="5">
                  <c:v>6.6575000000000005E-5</c:v>
                </c:pt>
                <c:pt idx="6">
                  <c:v>8.3225000000000004E-5</c:v>
                </c:pt>
                <c:pt idx="7">
                  <c:v>8.8875000000000005E-5</c:v>
                </c:pt>
                <c:pt idx="8">
                  <c:v>9.3875000000000195E-5</c:v>
                </c:pt>
                <c:pt idx="9">
                  <c:v>9.1975000000000094E-5</c:v>
                </c:pt>
                <c:pt idx="10">
                  <c:v>8.7800000000000006E-5</c:v>
                </c:pt>
                <c:pt idx="11">
                  <c:v>7.8650000000000001E-5</c:v>
                </c:pt>
                <c:pt idx="12">
                  <c:v>6.745E-5</c:v>
                </c:pt>
                <c:pt idx="13">
                  <c:v>5.6274999999999999E-5</c:v>
                </c:pt>
                <c:pt idx="14">
                  <c:v>4.5225000000000002E-5</c:v>
                </c:pt>
                <c:pt idx="15">
                  <c:v>3.595E-5</c:v>
                </c:pt>
                <c:pt idx="16">
                  <c:v>2.9E-5</c:v>
                </c:pt>
                <c:pt idx="17">
                  <c:v>2.1950000000000002E-5</c:v>
                </c:pt>
                <c:pt idx="18">
                  <c:v>1.525E-5</c:v>
                </c:pt>
                <c:pt idx="19">
                  <c:v>1.26E-5</c:v>
                </c:pt>
                <c:pt idx="20">
                  <c:v>7.8250000000000005E-6</c:v>
                </c:pt>
                <c:pt idx="21">
                  <c:v>5.4500000000000003E-6</c:v>
                </c:pt>
                <c:pt idx="22">
                  <c:v>3.5250000000000001E-6</c:v>
                </c:pt>
                <c:pt idx="23">
                  <c:v>2.2749999999999998E-6</c:v>
                </c:pt>
                <c:pt idx="24">
                  <c:v>1.7999999999999999E-6</c:v>
                </c:pt>
                <c:pt idx="25">
                  <c:v>1.15E-6</c:v>
                </c:pt>
                <c:pt idx="26">
                  <c:v>4.9999999999999998E-7</c:v>
                </c:pt>
                <c:pt idx="27">
                  <c:v>6.75E-7</c:v>
                </c:pt>
                <c:pt idx="28">
                  <c:v>5.2499999999999995E-7</c:v>
                </c:pt>
                <c:pt idx="29">
                  <c:v>3.7500000000000001E-7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2627456"/>
        <c:axId val="172625280"/>
      </c:barChart>
      <c:catAx>
        <c:axId val="172584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dirty="0"/>
                  <a:t>Number</a:t>
                </a:r>
                <a:r>
                  <a:rPr lang="en-US" sz="1800" baseline="0" dirty="0"/>
                  <a:t> of Ingredients</a:t>
                </a:r>
                <a:endParaRPr lang="en-US" sz="1800" dirty="0"/>
              </a:p>
            </c:rich>
          </c:tx>
          <c:layout>
            <c:manualLayout>
              <c:xMode val="edge"/>
              <c:yMode val="edge"/>
              <c:x val="0.39956981288032301"/>
              <c:y val="0.9223104654822890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72623360"/>
        <c:crosses val="autoZero"/>
        <c:auto val="1"/>
        <c:lblAlgn val="ctr"/>
        <c:lblOffset val="100"/>
        <c:noMultiLvlLbl val="0"/>
      </c:catAx>
      <c:valAx>
        <c:axId val="172623360"/>
        <c:scaling>
          <c:orientation val="minMax"/>
          <c:max val="4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dirty="0"/>
                  <a:t>Number of Recipes  (in Thousands)</a:t>
                </a:r>
              </a:p>
            </c:rich>
          </c:tx>
          <c:layout>
            <c:manualLayout>
              <c:xMode val="edge"/>
              <c:yMode val="edge"/>
              <c:x val="9.4007050528789708E-3"/>
              <c:y val="0.14231473802596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72584320"/>
        <c:crosses val="autoZero"/>
        <c:crossBetween val="between"/>
        <c:majorUnit val="0.5"/>
      </c:valAx>
      <c:valAx>
        <c:axId val="172625280"/>
        <c:scaling>
          <c:orientation val="minMax"/>
          <c:max val="0.1"/>
          <c:min val="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/>
                  <a:t>% of All Ingredients</a:t>
                </a:r>
              </a:p>
            </c:rich>
          </c:tx>
          <c:layout/>
          <c:overlay val="0"/>
        </c:title>
        <c:numFmt formatCode="0.00%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72627456"/>
        <c:crosses val="max"/>
        <c:crossBetween val="between"/>
        <c:majorUnit val="1.2500000000000001E-2"/>
      </c:valAx>
      <c:catAx>
        <c:axId val="172627456"/>
        <c:scaling>
          <c:orientation val="minMax"/>
        </c:scaling>
        <c:delete val="1"/>
        <c:axPos val="b"/>
        <c:majorTickMark val="out"/>
        <c:minorTickMark val="none"/>
        <c:tickLblPos val="nextTo"/>
        <c:crossAx val="172625280"/>
        <c:crosses val="autoZero"/>
        <c:auto val="1"/>
        <c:lblAlgn val="ctr"/>
        <c:lblOffset val="100"/>
        <c:noMultiLvlLbl val="0"/>
      </c:catAx>
      <c:spPr>
        <a:solidFill>
          <a:schemeClr val="bg1">
            <a:lumMod val="95000"/>
          </a:schemeClr>
        </a:solidFill>
      </c:spPr>
    </c:plotArea>
    <c:plotVisOnly val="1"/>
    <c:dispBlanksAs val="gap"/>
    <c:showDLblsOverMax val="0"/>
  </c:chart>
  <c:spPr>
    <a:ln w="25400">
      <a:solidFill>
        <a:srgbClr val="0257BE"/>
      </a:solidFill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1B03344A-3D4A-4325-A042-FF792B10BF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63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Specifically mention that we came up with it and could</a:t>
            </a:r>
            <a:r>
              <a:rPr lang="en-US" baseline="0" dirty="0" smtClean="0"/>
              <a:t> not find it </a:t>
            </a:r>
            <a:r>
              <a:rPr lang="en-US" dirty="0" smtClean="0"/>
              <a:t>anywhere else in the literature.</a:t>
            </a:r>
          </a:p>
          <a:p>
            <a:r>
              <a:rPr lang="en-US" dirty="0" smtClean="0"/>
              <a:t>High</a:t>
            </a:r>
            <a:r>
              <a:rPr lang="en-US" baseline="0" dirty="0" smtClean="0"/>
              <a:t> Level explanation only.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both stochastic</a:t>
            </a:r>
            <a:r>
              <a:rPr lang="en-US" baseline="0" dirty="0" smtClean="0"/>
              <a:t> and “batch” gradient descent, a set of parameters (e.g. linear weights) are iteratively updated.</a:t>
            </a:r>
          </a:p>
          <a:p>
            <a:r>
              <a:rPr lang="en-US" baseline="0" dirty="0" smtClean="0"/>
              <a:t>In “batch” gradient descent (GD), the parameters are updated once after iterating through all training set samples.</a:t>
            </a:r>
          </a:p>
          <a:p>
            <a:r>
              <a:rPr lang="en-US" baseline="0" dirty="0" smtClean="0"/>
              <a:t>In stochastic gradient descent (SGD), the parameters are updated after each training set sample.  SGD may converge faster than GD, but may not be as well optimized as GD.</a:t>
            </a:r>
          </a:p>
          <a:p>
            <a:r>
              <a:rPr lang="en-US" baseline="0" dirty="0" smtClean="0"/>
              <a:t>SGD relies on some of the techniques of Stochastic Optimization and the incremental updates are based off the next selected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3344A-3D4A-4325-A042-FF792B10BFC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95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3344A-3D4A-4325-A042-FF792B10BFC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82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here this will become important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3344A-3D4A-4325-A042-FF792B10BFC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97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All Italian Benchmark – 19.7%</a:t>
            </a:r>
          </a:p>
          <a:p>
            <a:r>
              <a:rPr lang="en-US" dirty="0" smtClean="0"/>
              <a:t>20 Different Cuisine</a:t>
            </a:r>
            <a:r>
              <a:rPr lang="en-US" baseline="0" dirty="0" smtClean="0"/>
              <a:t> Types (See the bottom axis)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a quick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03344A-3D4A-4325-A042-FF792B10BFC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97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aseline="0" dirty="0" smtClean="0"/>
              <a:t>We have four KNN distance metrics but we will only discuss two in these slides.</a:t>
            </a: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3556"/>
            <a:ext cx="9144000" cy="6929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5290041-EBD5-4ECF-93E2-DB158FD201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 noChangeAspect="1"/>
          </p:cNvSpPr>
          <p:nvPr>
            <p:ph type="sldNum" sz="quarter" idx="11"/>
          </p:nvPr>
        </p:nvSpPr>
        <p:spPr>
          <a:xfrm>
            <a:off x="8021638" y="6356350"/>
            <a:ext cx="969962" cy="363538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2DEB2-1A28-4E3D-BE80-C7859824F6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BB81E-61B5-4AAE-89F5-D3603146BF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910C7-EABF-4B50-9B4C-228D467444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7" cstate="print"/>
          <a:srcRect b="37083"/>
          <a:stretch>
            <a:fillRect/>
          </a:stretch>
        </p:blipFill>
        <p:spPr bwMode="auto">
          <a:xfrm>
            <a:off x="19050" y="0"/>
            <a:ext cx="91249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364FBC57-E742-42BB-A7F9-E63BB001BC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5" r:id="rId3"/>
    <p:sldLayoutId id="2147483654" r:id="rId4"/>
    <p:sldLayoutId id="2147483653" r:id="rId5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jaccard_index" TargetMode="Externa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ummly.com/how-it-work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/whats-cooking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sgd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29.stanford.edu/notes/cs229-notes1.pdf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ikit-learn.org/stable/modules/naive_bayes.html" TargetMode="Externa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naive_bayes.multinomialnb.html" TargetMode="Externa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whats-cook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/ir-book/html/htmledition/stemming-and-lemmatization-1.html" TargetMode="External"/><Relationship Id="rId2" Type="http://schemas.openxmlformats.org/officeDocument/2006/relationships/hyperlink" Target="http://nlp.stanford.edu/ir-book/html/htmledition/tokenization-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lp.stanford.edu/ir-book/html/htmledition/tf-idf-weighting-1.html" TargetMode="External"/><Relationship Id="rId4" Type="http://schemas.openxmlformats.org/officeDocument/2006/relationships/hyperlink" Target="http://nlp.stanford.edu/ir-book/html/htmledition/dropping-common-terms-stop-words-1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ensemble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whats-cooking/leaderboard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api/nltk.stem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/software/tagger.s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aydH/CS256_Project.git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whats-cooking" TargetMode="External"/><Relationship Id="rId7" Type="http://schemas.openxmlformats.org/officeDocument/2006/relationships/hyperlink" Target="http://scikit-learn.org/stable/modules/sgd.html" TargetMode="External"/><Relationship Id="rId2" Type="http://schemas.openxmlformats.org/officeDocument/2006/relationships/hyperlink" Target="http://www.yummly.com/how-it-work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ikit-learn.org/stable/modules/naive_bayes.html" TargetMode="External"/><Relationship Id="rId5" Type="http://schemas.openxmlformats.org/officeDocument/2006/relationships/hyperlink" Target="http://www.nltk.org/api/nltk.stem.html" TargetMode="External"/><Relationship Id="rId4" Type="http://schemas.openxmlformats.org/officeDocument/2006/relationships/hyperlink" Target="http://jmlr.csail.mit.edu/papers/v12/pedregosa11a.html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naive_bayes.multinomialnb.html" TargetMode="External"/><Relationship Id="rId7" Type="http://schemas.openxmlformats.org/officeDocument/2006/relationships/hyperlink" Target="http://nlp.stanford.edu/ir-book/html/htmledition/stemming-and-lemmatization-1.html" TargetMode="External"/><Relationship Id="rId2" Type="http://schemas.openxmlformats.org/officeDocument/2006/relationships/hyperlink" Target="http://scikit-learn.org/stable/modules/ensem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lp.stanford.edu/ir-book/html/htmledition/dropping-common-terms-stop-words-1.html" TargetMode="External"/><Relationship Id="rId5" Type="http://schemas.openxmlformats.org/officeDocument/2006/relationships/hyperlink" Target="https://www.kaggle.com/c/whats-cooking/leaderboard" TargetMode="External"/><Relationship Id="rId4" Type="http://schemas.openxmlformats.org/officeDocument/2006/relationships/hyperlink" Target="https://en.wikipedia.org/wiki/jaccard_index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/ir-book/html/htmledition/tf-idf-weighting-1.html" TargetMode="External"/><Relationship Id="rId2" Type="http://schemas.openxmlformats.org/officeDocument/2006/relationships/hyperlink" Target="http://nlp.stanford.edu/ir-book/html/htmledition/tokenization-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29.stanford.edu/notes/cs229-notes1.pdf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whats-cook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B8F84-187E-4FA8-973B-1FD40194808B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736599" y="443229"/>
            <a:ext cx="7826375" cy="164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 smtClean="0">
                <a:solidFill>
                  <a:srgbClr val="0257BE"/>
                </a:solidFill>
                <a:latin typeface="Palatino Linotype" pitchFamily="18" charset="0"/>
                <a:cs typeface="Times New Roman" pitchFamily="18" charset="0"/>
              </a:rPr>
              <a:t>What’s Cooking? </a:t>
            </a:r>
            <a:r>
              <a:rPr lang="en-US" sz="3600" dirty="0" smtClean="0">
                <a:latin typeface="Palatino Linotype" pitchFamily="18" charset="0"/>
                <a:cs typeface="Times New Roman" pitchFamily="18" charset="0"/>
              </a:rPr>
              <a:t>– A Recipe Cuisine-Type Classification Problem</a:t>
            </a:r>
            <a:endParaRPr lang="en-US" sz="3600" dirty="0">
              <a:latin typeface="Palatino Linotype" pitchFamily="18" charset="0"/>
              <a:cs typeface="Times New Roman" pitchFamily="18" charset="0"/>
            </a:endParaRPr>
          </a:p>
        </p:txBody>
      </p:sp>
      <p:sp>
        <p:nvSpPr>
          <p:cNvPr id="8195" name="Rectangle 5"/>
          <p:cNvSpPr>
            <a:spLocks/>
          </p:cNvSpPr>
          <p:nvPr/>
        </p:nvSpPr>
        <p:spPr bwMode="auto">
          <a:xfrm>
            <a:off x="2317750" y="5448300"/>
            <a:ext cx="4510088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sz="2400" dirty="0" smtClean="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Huaxin Pang</a:t>
            </a:r>
            <a:endParaRPr lang="en-US" sz="2400" dirty="0">
              <a:solidFill>
                <a:srgbClr val="1C1C1C"/>
              </a:solidFill>
              <a:latin typeface="Georgia" pitchFamily="18" charset="0"/>
              <a:cs typeface="Times New Roman" pitchFamily="18" charset="0"/>
            </a:endParaRP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sz="2400" dirty="0" smtClean="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Zayd </a:t>
            </a:r>
            <a:r>
              <a:rPr lang="en-US" sz="2400" dirty="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Hammoudeh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“Ingredient Set” Data Representation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dirty="0" smtClean="0"/>
              <a:t>Each recipe has only one attribute.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endParaRPr lang="en-US" sz="1400" b="1" dirty="0">
              <a:solidFill>
                <a:srgbClr val="008000"/>
              </a:solidFill>
            </a:endParaRP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b="1" dirty="0" smtClean="0">
                <a:solidFill>
                  <a:srgbClr val="008000"/>
                </a:solidFill>
              </a:rPr>
              <a:t>Attribute Structure: </a:t>
            </a:r>
            <a:r>
              <a:rPr lang="en-US" i="1" dirty="0" smtClean="0"/>
              <a:t>Unordered</a:t>
            </a:r>
            <a:r>
              <a:rPr lang="en-US" dirty="0" smtClean="0"/>
              <a:t> set of the recipe’s ingredients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en-US" b="1" dirty="0" smtClean="0"/>
              <a:t>Example: </a:t>
            </a:r>
            <a:r>
              <a:rPr lang="en-US" dirty="0" smtClean="0"/>
              <a:t>If a recipe contains “flour”, “salt”, “unsalted butter”, “milk”, “baking powder”, and “sugar”, </a:t>
            </a:r>
            <a:r>
              <a:rPr lang="en-US" dirty="0"/>
              <a:t>i</a:t>
            </a:r>
            <a:r>
              <a:rPr lang="en-US" dirty="0" smtClean="0"/>
              <a:t>ts attribute would be: </a:t>
            </a:r>
          </a:p>
          <a:p>
            <a:pPr marL="0" lvl="1" indent="0">
              <a:lnSpc>
                <a:spcPct val="120000"/>
              </a:lnSpc>
              <a:spcBef>
                <a:spcPts val="800"/>
              </a:spcBef>
              <a:buNone/>
            </a:pPr>
            <a:endParaRPr lang="en-US" sz="1400" b="1" dirty="0">
              <a:solidFill>
                <a:srgbClr val="008000"/>
              </a:solidFill>
              <a:ea typeface="+mn-ea"/>
              <a:cs typeface="+mn-cs"/>
            </a:endParaRPr>
          </a:p>
          <a:p>
            <a:pPr marL="0" lvl="1" indent="0" algn="ctr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dirty="0" smtClean="0"/>
              <a:t>{salt, flour, baking powder, sugar, milk, unsalted butter}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endParaRPr lang="en-US" sz="1400" b="1" dirty="0">
              <a:solidFill>
                <a:srgbClr val="008000"/>
              </a:solidFill>
            </a:endParaRP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b="1" dirty="0" smtClean="0">
                <a:solidFill>
                  <a:srgbClr val="008000"/>
                </a:solidFill>
              </a:rPr>
              <a:t>Preprocessor Requirements: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Since this approach is focused on exact matches of </a:t>
            </a:r>
            <a:r>
              <a:rPr lang="en-US" i="1" dirty="0" smtClean="0"/>
              <a:t>all of the ingredient text</a:t>
            </a:r>
            <a:r>
              <a:rPr lang="en-US" dirty="0" smtClean="0"/>
              <a:t>, the entire ingredient text needs to be cleaned.</a:t>
            </a:r>
          </a:p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endParaRPr lang="en-US" sz="1300" b="1" dirty="0">
              <a:solidFill>
                <a:srgbClr val="008000"/>
              </a:solidFill>
            </a:endParaRP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en-US" dirty="0" smtClean="0"/>
              <a:t>Given the attribute’s relatively unordered structure, this approach is </a:t>
            </a:r>
            <a:r>
              <a:rPr lang="en-US" b="1" dirty="0">
                <a:solidFill>
                  <a:srgbClr val="008000"/>
                </a:solidFill>
              </a:rPr>
              <a:t>best suited for K-Nearest Neighbors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22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Ingredient Name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49" y="989013"/>
            <a:ext cx="8486775" cy="528796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200" dirty="0" smtClean="0"/>
              <a:t>The dataset’s recipe ingredient lists were human generated, which leads to variation in the ingredient names.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i="1" dirty="0" smtClean="0"/>
              <a:t>Example: </a:t>
            </a:r>
            <a:r>
              <a:rPr lang="en-US" sz="2000" dirty="0" smtClean="0"/>
              <a:t>“Garlic” and “cilantro” are represented by five different names based on the ingredient’s preparation and freshness.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200" b="1" dirty="0" smtClean="0"/>
              <a:t>Synonym Recognition </a:t>
            </a:r>
            <a:r>
              <a:rPr lang="en-US" sz="2200" dirty="0" smtClean="0"/>
              <a:t>– Field in natural language processing (NLP) where synonyms are recognized and normalized</a:t>
            </a:r>
            <a:r>
              <a:rPr lang="en-US" sz="2000" dirty="0" smtClean="0"/>
              <a:t> </a:t>
            </a:r>
            <a:r>
              <a:rPr lang="en-US" sz="2000" dirty="0"/>
              <a:t>[1]</a:t>
            </a:r>
            <a:r>
              <a:rPr lang="en-US" sz="2200" dirty="0" smtClean="0"/>
              <a:t>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dirty="0" smtClean="0">
                <a:solidFill>
                  <a:srgbClr val="008000"/>
                </a:solidFill>
              </a:rPr>
              <a:t>Simple Solution: </a:t>
            </a:r>
            <a:r>
              <a:rPr lang="en-US" sz="2000" dirty="0" smtClean="0"/>
              <a:t>Remove words from ingredient descriptions that are a </a:t>
            </a:r>
            <a:r>
              <a:rPr lang="en-US" sz="2000" i="1" dirty="0" smtClean="0"/>
              <a:t>distinction without a difference</a:t>
            </a:r>
            <a:r>
              <a:rPr lang="en-US" sz="2000" dirty="0" smtClean="0"/>
              <a:t>. 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i="1" dirty="0" smtClean="0"/>
              <a:t>Example: </a:t>
            </a:r>
            <a:r>
              <a:rPr lang="en-US" sz="1800" dirty="0" smtClean="0"/>
              <a:t>Size (“small”, “medium”, “large”) and preparation (“chopped”, “sliced”) descriptors.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dirty="0" smtClean="0">
                <a:solidFill>
                  <a:srgbClr val="C00000"/>
                </a:solidFill>
              </a:rPr>
              <a:t>Possible Danger: </a:t>
            </a:r>
            <a:r>
              <a:rPr lang="en-US" sz="2000" dirty="0" smtClean="0"/>
              <a:t>Words in natural language are ambiguous.  Hence, blindly removing a without context can remove key, differentiating descriptors.  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i="1" dirty="0" smtClean="0"/>
              <a:t>Example:</a:t>
            </a:r>
            <a:r>
              <a:rPr lang="en-US" sz="1800" dirty="0" smtClean="0"/>
              <a:t> If the word “hot” were filtered, “hot water” would become “water”, but “hot sauce” becomes just “sauce”, which is too vague.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634629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[1] S</a:t>
            </a: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. J. Russell and P. Norvig, </a:t>
            </a:r>
            <a:r>
              <a:rPr lang="en-US" sz="1200" b="0" i="1" dirty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Artificial intelligence: a modern approach</a:t>
            </a: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, 3rd ed. </a:t>
            </a:r>
            <a:r>
              <a:rPr lang="en-US" sz="1200" b="0" dirty="0" smtClean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Chapter 23. Upper </a:t>
            </a: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Saddle River, NJ: Prentice Hall, 2010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6946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Modified Value Difference Metric (MVDM)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98120" y="971232"/>
                <a:ext cx="8656319" cy="5411788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 smtClean="0"/>
                  <a:t>The Value Difference Metric (VDM) is used quantify the difference between two nominal attribute values. [1]</a:t>
                </a:r>
              </a:p>
              <a:p>
                <a:endParaRPr lang="en-US" sz="1400" dirty="0" smtClean="0"/>
              </a:p>
              <a:p>
                <a:endParaRPr lang="en-US" sz="600" dirty="0" smtClean="0"/>
              </a:p>
              <a:p>
                <a:endParaRPr lang="en-US" sz="600" dirty="0"/>
              </a:p>
              <a:p>
                <a:endParaRPr lang="en-US" sz="600" dirty="0" smtClean="0"/>
              </a:p>
              <a:p>
                <a:endParaRPr lang="en-US" sz="600" dirty="0" smtClean="0"/>
              </a:p>
              <a:p>
                <a:endParaRPr lang="en-US" sz="600" dirty="0" smtClean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sz="1400" i="1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  <a:r>
                  <a:rPr lang="en-US" sz="1400" dirty="0" smtClean="0"/>
                  <a:t>ingredient</a:t>
                </a:r>
                <a:endParaRPr lang="en-US" sz="140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 smtClean="0"/>
                  <a:t> - Number of recipes that contain ingredient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𝑇</m:t>
                    </m:r>
                  </m:oMath>
                </a14:m>
                <a:r>
                  <a:rPr lang="en-US" sz="1400" dirty="0"/>
                  <a:t> - Number of possible class values (i.e. cuisine types</a:t>
                </a:r>
                <a:r>
                  <a:rPr lang="en-US" sz="1400" dirty="0" smtClean="0"/>
                  <a:t>)</a:t>
                </a:r>
                <a:endParaRPr lang="en-US" sz="1400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400" dirty="0" smtClean="0"/>
                  <a:t> - Number of recipes of cuisine type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400" dirty="0" smtClean="0"/>
                  <a:t> that contain ingredient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b="0" dirty="0" smtClean="0"/>
              </a:p>
              <a:p>
                <a:pPr lvl="1"/>
                <a:endParaRPr lang="en-US" sz="800" dirty="0"/>
              </a:p>
              <a:p>
                <a:r>
                  <a:rPr lang="en-US" sz="1400" dirty="0" smtClean="0"/>
                  <a:t>Our modified version of VDM quantifies the distance between two recipes as:</a:t>
                </a:r>
                <a:endParaRPr lang="en-US" sz="1400" dirty="0"/>
              </a:p>
              <a:p>
                <a:endParaRPr lang="en-US" sz="1400" dirty="0" smtClean="0"/>
              </a:p>
              <a:p>
                <a:endParaRPr lang="en-US" sz="600" dirty="0" smtClean="0"/>
              </a:p>
              <a:p>
                <a:endParaRPr lang="en-US" sz="600" dirty="0"/>
              </a:p>
              <a:p>
                <a:endParaRPr lang="en-US" sz="600" dirty="0" smtClean="0"/>
              </a:p>
              <a:p>
                <a:endParaRPr lang="en-US" sz="600" dirty="0"/>
              </a:p>
              <a:p>
                <a:pPr marL="0" indent="0">
                  <a:buNone/>
                </a:pPr>
                <a:endParaRPr lang="en-US" sz="600" dirty="0" smtClean="0"/>
              </a:p>
              <a:p>
                <a:endParaRPr lang="en-US" sz="1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400" dirty="0" smtClean="0"/>
                  <a:t> recipe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/>
                  <a:t> - Number of ingredients in recipe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4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400" dirty="0" smtClean="0"/>
                  <a:t> ingredient in recipe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400" dirty="0" smtClean="0"/>
              </a:p>
              <a:p>
                <a:endParaRPr lang="en-US" sz="600" dirty="0" smtClean="0"/>
              </a:p>
              <a:p>
                <a:r>
                  <a:rPr lang="en-US" sz="1400" b="1" dirty="0" smtClean="0">
                    <a:solidFill>
                      <a:srgbClr val="008000"/>
                    </a:solidFill>
                  </a:rPr>
                  <a:t>Intuitive Foundation of MVDM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 </a:t>
                </a:r>
                <a:r>
                  <a:rPr lang="en-US" sz="1400" dirty="0" smtClean="0"/>
                  <a:t>– </a:t>
                </a:r>
                <a:r>
                  <a:rPr lang="en-US" sz="1400" dirty="0"/>
                  <a:t>T</a:t>
                </a:r>
                <a:r>
                  <a:rPr lang="en-US" sz="1400" dirty="0" smtClean="0"/>
                  <a:t>wo </a:t>
                </a:r>
                <a:r>
                  <a:rPr lang="en-US" sz="1400" dirty="0"/>
                  <a:t>ingredients </a:t>
                </a:r>
                <a:r>
                  <a:rPr lang="en-US" sz="1400" dirty="0" smtClean="0"/>
                  <a:t>that generally appear in </a:t>
                </a:r>
                <a:r>
                  <a:rPr lang="en-US" sz="1400" dirty="0"/>
                  <a:t>the same cuisine type </a:t>
                </a:r>
                <a:r>
                  <a:rPr lang="en-US" sz="1400" dirty="0" smtClean="0"/>
                  <a:t>will have a low VDM distance, while ingredients that are never in the same cuisine type will have a high VDM distance.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" y="971232"/>
                <a:ext cx="8656319" cy="5411788"/>
              </a:xfrm>
              <a:blipFill rotWithShape="1">
                <a:blip r:embed="rId3"/>
                <a:stretch>
                  <a:fillRect l="-141" t="-113" r="-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4AE6C0-A486-4CF2-A846-286A7FEE022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6240" y="6567234"/>
            <a:ext cx="8267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[1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] </a:t>
            </a:r>
            <a:r>
              <a:rPr lang="en-US" sz="900" b="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 Improved 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Heterogeneous Distance Functions Journal of Artificial Intelligence Research, Vol. 6 (January 1997), pp. 1-34 by Randall Wilson, Tony R. Martinez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78084" y="3972122"/>
                <a:ext cx="3935949" cy="722505"/>
              </a:xfrm>
              <a:prstGeom prst="rect">
                <a:avLst/>
              </a:prstGeom>
              <a:ln w="38100">
                <a:solidFill>
                  <a:srgbClr val="008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𝑀𝑉𝐷𝑀</m:t>
                      </m:r>
                      <m:d>
                        <m:dPr>
                          <m:ctrlPr>
                            <a:rPr lang="en-US" sz="1400" b="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b="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b="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>
                              <a:latin typeface="Cambria Math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400" b="0" i="1">
                          <a:latin typeface="Cambria Math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sz="1400" b="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1400" b="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400" b="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 b="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𝑉𝐷𝑀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(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2,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084" y="3972122"/>
                <a:ext cx="3935949" cy="7225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rgbClr val="008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269394" y="1396952"/>
                <a:ext cx="2724592" cy="702500"/>
              </a:xfrm>
              <a:prstGeom prst="rect">
                <a:avLst/>
              </a:prstGeom>
              <a:ln w="25400">
                <a:solidFill>
                  <a:srgbClr val="070BB9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𝑉𝐷𝑀</m:t>
                      </m:r>
                      <m:d>
                        <m:dPr>
                          <m:ctrlPr>
                            <a:rPr lang="en-US" sz="1400" b="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400" b="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400" b="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1400" b="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>
                              <a:latin typeface="Cambria Math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b="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>
                                          <a:latin typeface="Cambria Math"/>
                                        </a:rPr>
                                        <m:t>1,</m:t>
                                      </m:r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400" b="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b="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>
                                          <a:latin typeface="Cambria Math"/>
                                        </a:rPr>
                                        <m:t>2,</m:t>
                                      </m:r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94" y="1396952"/>
                <a:ext cx="2724592" cy="7025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solidFill>
                  <a:srgbClr val="070BB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Szymkiewicz-Simpson Overlap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Useful for nominal attributes [1].  It is defined as: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sz="1300" dirty="0" smtClean="0"/>
              </a:p>
              <a:p>
                <a:pPr>
                  <a:lnSpc>
                    <a:spcPct val="120000"/>
                  </a:lnSpc>
                </a:pPr>
                <a:endParaRPr lang="en-US" sz="1300" dirty="0" smtClean="0"/>
              </a:p>
              <a:p>
                <a:pPr>
                  <a:lnSpc>
                    <a:spcPct val="120000"/>
                  </a:lnSpc>
                </a:pPr>
                <a:endParaRPr lang="en-US" sz="13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300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recipe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|</m:t>
                    </m:r>
                  </m:oMath>
                </a14:m>
                <a:r>
                  <a:rPr lang="en-US" dirty="0" smtClean="0"/>
                  <a:t> - Cardinality of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(i.e. number of ingredients)</a:t>
                </a:r>
              </a:p>
              <a:p>
                <a:pPr>
                  <a:lnSpc>
                    <a:spcPct val="120000"/>
                  </a:lnSpc>
                </a:pPr>
                <a:endParaRPr lang="en-US" sz="13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b="1" dirty="0" smtClean="0">
                    <a:solidFill>
                      <a:srgbClr val="008000"/>
                    </a:solidFill>
                  </a:rPr>
                  <a:t>Intuitive Basis for </a:t>
                </a:r>
                <a:r>
                  <a:rPr lang="en-US" b="1" dirty="0">
                    <a:solidFill>
                      <a:srgbClr val="008000"/>
                    </a:solidFill>
                  </a:rPr>
                  <a:t>Symkiewicz-Simpson “Standard” Overlap </a:t>
                </a:r>
                <a:r>
                  <a:rPr lang="en-US" b="1" dirty="0" smtClean="0">
                    <a:solidFill>
                      <a:srgbClr val="008000"/>
                    </a:solidFill>
                  </a:rPr>
                  <a:t>Coefficient:</a:t>
                </a:r>
                <a:r>
                  <a:rPr lang="en-US" dirty="0" smtClean="0"/>
                  <a:t> </a:t>
                </a:r>
                <a:r>
                  <a:rPr lang="en-US" dirty="0"/>
                  <a:t>Two recipes are </a:t>
                </a:r>
                <a:r>
                  <a:rPr lang="en-US" dirty="0" smtClean="0"/>
                  <a:t>more similar if </a:t>
                </a:r>
                <a:r>
                  <a:rPr lang="en-US" dirty="0"/>
                  <a:t>they have more exact ingredient matches</a:t>
                </a:r>
                <a:r>
                  <a:rPr lang="en-US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sz="1300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 smtClean="0">
                    <a:solidFill>
                      <a:srgbClr val="C00000"/>
                    </a:solidFill>
                  </a:rPr>
                  <a:t>Deficiency of the “Standard” Overlap Coefficient:</a:t>
                </a:r>
                <a:endParaRPr lang="en-US" dirty="0"/>
              </a:p>
              <a:p>
                <a:pPr lvl="1">
                  <a:lnSpc>
                    <a:spcPct val="120000"/>
                  </a:lnSpc>
                </a:pPr>
                <a:r>
                  <a:rPr lang="en-US" dirty="0" smtClean="0"/>
                  <a:t>By using “min” in the denominator, the metric may bias towards recipes with a very large or very small number of ingredients.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 smtClean="0"/>
                  <a:t>All ingredients in the set are given the same weight.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356" b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4AE6C0-A486-4CF2-A846-286A7FEE022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" y="6232743"/>
            <a:ext cx="87325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[1] Baev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, P. (1995). BIODIV: Program for calculating biological diversity parameters, similarity, niche overlap, and cluster analysis : Version 5.1(2nd ed.). Sofia: Pensoft</a:t>
            </a:r>
            <a:r>
              <a:rPr lang="en-US" sz="900" b="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.</a:t>
            </a:r>
          </a:p>
          <a:p>
            <a:endParaRPr lang="en-US" sz="900" b="0" dirty="0">
              <a:solidFill>
                <a:schemeClr val="bg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sz="9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[2] “Overlap Coefficient,” Wikipedia. [Online]. Available at: https://en.wikipedia.org/wiki/overlap_coefficient. [Accessed: Nov-2015].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71614" y="1486279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latin typeface="Palatino Linotype" panose="02040502050505030304" pitchFamily="18" charset="0"/>
              </a:rPr>
              <a:t>[2]</a:t>
            </a:r>
            <a:endParaRPr lang="en-US" sz="1200" b="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34254" y="1698579"/>
                <a:ext cx="4080143" cy="6751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8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𝑂𝑣𝑒𝑟𝑙𝑎𝑝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254" y="1698579"/>
                <a:ext cx="4080143" cy="67518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rgbClr val="008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706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Jaccard Overlap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Modified version of the standard overlap coefficient:</a:t>
                </a:r>
              </a:p>
              <a:p>
                <a:pPr>
                  <a:lnSpc>
                    <a:spcPct val="120000"/>
                  </a:lnSpc>
                </a:pPr>
                <a:endParaRPr lang="en-US" sz="1000" dirty="0" smtClean="0"/>
              </a:p>
              <a:p>
                <a:pPr>
                  <a:lnSpc>
                    <a:spcPct val="120000"/>
                  </a:lnSpc>
                </a:pPr>
                <a:endParaRPr lang="en-US" sz="1000" dirty="0" smtClean="0"/>
              </a:p>
              <a:p>
                <a:pPr>
                  <a:lnSpc>
                    <a:spcPct val="120000"/>
                  </a:lnSpc>
                </a:pPr>
                <a:endParaRPr lang="en-US" sz="1000" dirty="0" smtClean="0"/>
              </a:p>
              <a:p>
                <a:pPr>
                  <a:lnSpc>
                    <a:spcPct val="120000"/>
                  </a:lnSpc>
                </a:pPr>
                <a:endParaRPr lang="en-US" sz="1000" dirty="0"/>
              </a:p>
              <a:p>
                <a:pPr>
                  <a:lnSpc>
                    <a:spcPct val="120000"/>
                  </a:lnSpc>
                </a:pPr>
                <a:endParaRPr lang="en-US" sz="10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000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recipe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|</m:t>
                    </m:r>
                  </m:oMath>
                </a14:m>
                <a:r>
                  <a:rPr lang="en-US" dirty="0" smtClean="0"/>
                  <a:t> - Cardinality of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(i.e. number of ingredients)</a:t>
                </a:r>
              </a:p>
              <a:p>
                <a:pPr>
                  <a:lnSpc>
                    <a:spcPct val="120000"/>
                  </a:lnSpc>
                </a:pPr>
                <a:endParaRPr lang="en-US" sz="13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200" b="1" dirty="0" smtClean="0">
                    <a:solidFill>
                      <a:srgbClr val="008000"/>
                    </a:solidFill>
                  </a:rPr>
                  <a:t>Benefit of Jaccard Coefficient:</a:t>
                </a:r>
                <a:r>
                  <a:rPr lang="en-US" sz="2200" dirty="0" smtClean="0"/>
                  <a:t> It accounts for the size of both ingredient sets. </a:t>
                </a:r>
                <a:r>
                  <a:rPr lang="en-US" sz="2200" b="1" dirty="0" smtClean="0"/>
                  <a:t>Example: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/>
                      </a:rPr>
                      <m:t>𝒂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is more similar to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dirty="0" smtClean="0"/>
                  <a:t> than it is to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>
                            <a:latin typeface="Cambria Math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dirty="0"/>
                  <a:t>.  </a:t>
                </a:r>
                <a:endParaRPr lang="en-US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en-US" dirty="0" smtClean="0"/>
                  <a:t>This </a:t>
                </a:r>
                <a:r>
                  <a:rPr lang="en-US" dirty="0"/>
                  <a:t>difference is not </a:t>
                </a:r>
                <a:r>
                  <a:rPr lang="en-US" dirty="0" smtClean="0"/>
                  <a:t>quantified by </a:t>
                </a:r>
                <a:r>
                  <a:rPr lang="en-US" dirty="0"/>
                  <a:t>the standard overlap coefficient.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4AE6C0-A486-4CF2-A846-286A7FEE0222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46401" y="1716512"/>
                <a:ext cx="3241963" cy="67448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8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𝐽𝑎𝑐𝑐𝑎𝑟𝑑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>
                              <a:latin typeface="Cambria Math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1" y="1716512"/>
                <a:ext cx="3241963" cy="6744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rgbClr val="008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212850" y="6521862"/>
            <a:ext cx="63690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[1] “Jaccard 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index,” Wikipedia. [Online]. Available at: 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hlinkClick r:id="rId5"/>
              </a:rPr>
              <a:t>https://en.wikipedia.org/wiki/jaccard_index</a:t>
            </a:r>
            <a:r>
              <a:rPr lang="en-US" sz="9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. [Accessed: Nov-2015].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2041" y="1513899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latin typeface="Palatino Linotype" panose="02040502050505030304" pitchFamily="18" charset="0"/>
              </a:rPr>
              <a:t>[1]</a:t>
            </a:r>
            <a:endParaRPr lang="en-US" sz="1200" b="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205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Entropy-Weighted Overlap Coefficient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2552" y="962026"/>
            <a:ext cx="8821783" cy="570547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 smtClean="0"/>
              <a:t>A </a:t>
            </a:r>
            <a:r>
              <a:rPr lang="en-US" sz="1800" b="1" dirty="0" smtClean="0">
                <a:solidFill>
                  <a:srgbClr val="C00000"/>
                </a:solidFill>
              </a:rPr>
              <a:t>new</a:t>
            </a:r>
            <a:r>
              <a:rPr lang="en-US" sz="1800" dirty="0" smtClean="0"/>
              <a:t> metric we developed to address the deficiency that all ingredients in overlap coefficient are given the same weight.  </a:t>
            </a:r>
            <a:r>
              <a:rPr lang="en-US" sz="1800" b="1" dirty="0" smtClean="0">
                <a:solidFill>
                  <a:srgbClr val="008000"/>
                </a:solidFill>
              </a:rPr>
              <a:t>Solution: Weight by ingredient entropy.</a:t>
            </a:r>
            <a:endParaRPr lang="en-US" sz="1800" dirty="0" smtClean="0">
              <a:solidFill>
                <a:srgbClr val="008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500" dirty="0"/>
          </a:p>
          <a:p>
            <a:pPr marL="0" indent="0">
              <a:lnSpc>
                <a:spcPct val="120000"/>
              </a:lnSpc>
              <a:buNone/>
            </a:pPr>
            <a:endParaRPr lang="en-US" sz="5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5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500" dirty="0"/>
          </a:p>
          <a:p>
            <a:pPr marL="0" indent="0">
              <a:lnSpc>
                <a:spcPct val="120000"/>
              </a:lnSpc>
              <a:buNone/>
            </a:pPr>
            <a:endParaRPr lang="en-US" sz="5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500" dirty="0"/>
          </a:p>
          <a:p>
            <a:pPr marL="0" indent="0">
              <a:lnSpc>
                <a:spcPct val="120000"/>
              </a:lnSpc>
              <a:buNone/>
            </a:pPr>
            <a:endParaRPr lang="en-US" sz="5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500" dirty="0"/>
          </a:p>
          <a:p>
            <a:pPr marL="0" indent="0">
              <a:lnSpc>
                <a:spcPct val="120000"/>
              </a:lnSpc>
              <a:buNone/>
            </a:pPr>
            <a:endParaRPr lang="en-US" sz="5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500" dirty="0"/>
          </a:p>
          <a:p>
            <a:pPr marL="0" indent="0">
              <a:lnSpc>
                <a:spcPct val="120000"/>
              </a:lnSpc>
              <a:buNone/>
            </a:pPr>
            <a:endParaRPr lang="en-US" sz="5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500" dirty="0"/>
          </a:p>
          <a:p>
            <a:pPr marL="0" indent="0">
              <a:lnSpc>
                <a:spcPct val="120000"/>
              </a:lnSpc>
              <a:buNone/>
            </a:pPr>
            <a:endParaRPr lang="en-US" sz="5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500" dirty="0"/>
          </a:p>
          <a:p>
            <a:pPr marL="0" indent="0">
              <a:lnSpc>
                <a:spcPct val="120000"/>
              </a:lnSpc>
              <a:buNone/>
            </a:pPr>
            <a:endParaRPr lang="en-US" sz="5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500" dirty="0"/>
          </a:p>
          <a:p>
            <a:pPr marL="0" indent="0">
              <a:lnSpc>
                <a:spcPct val="120000"/>
              </a:lnSpc>
              <a:buNone/>
            </a:pPr>
            <a:endParaRPr lang="en-US" sz="5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500" dirty="0"/>
          </a:p>
          <a:p>
            <a:pPr marL="0" indent="0">
              <a:lnSpc>
                <a:spcPct val="120000"/>
              </a:lnSpc>
              <a:buNone/>
            </a:pPr>
            <a:endParaRPr lang="en-US" sz="5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500" dirty="0"/>
          </a:p>
          <a:p>
            <a:pPr marL="0" indent="0">
              <a:lnSpc>
                <a:spcPct val="120000"/>
              </a:lnSpc>
              <a:buNone/>
            </a:pPr>
            <a:endParaRPr lang="en-US" sz="5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500" dirty="0"/>
          </a:p>
          <a:p>
            <a:pPr marL="0" indent="0">
              <a:lnSpc>
                <a:spcPct val="120000"/>
              </a:lnSpc>
              <a:buNone/>
            </a:pPr>
            <a:endParaRPr lang="en-US" sz="5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500" dirty="0"/>
          </a:p>
          <a:p>
            <a:pPr marL="0" indent="0">
              <a:lnSpc>
                <a:spcPct val="120000"/>
              </a:lnSpc>
              <a:buNone/>
            </a:pPr>
            <a:endParaRPr lang="en-US" sz="5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500" dirty="0"/>
          </a:p>
          <a:p>
            <a:pPr marL="0" indent="0">
              <a:lnSpc>
                <a:spcPct val="120000"/>
              </a:lnSpc>
              <a:buNone/>
            </a:pPr>
            <a:endParaRPr lang="en-US" sz="5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500" dirty="0"/>
          </a:p>
          <a:p>
            <a:pPr marL="0" indent="0">
              <a:lnSpc>
                <a:spcPct val="120000"/>
              </a:lnSpc>
              <a:buNone/>
            </a:pPr>
            <a:endParaRPr lang="en-US" sz="5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500" dirty="0"/>
          </a:p>
          <a:p>
            <a:pPr marL="0" indent="0">
              <a:lnSpc>
                <a:spcPct val="120000"/>
              </a:lnSpc>
              <a:buNone/>
            </a:pPr>
            <a:endParaRPr lang="en-US" sz="5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500" dirty="0"/>
          </a:p>
          <a:p>
            <a:pPr marL="0" indent="0">
              <a:lnSpc>
                <a:spcPct val="120000"/>
              </a:lnSpc>
              <a:buNone/>
            </a:pPr>
            <a:endParaRPr lang="en-US" sz="500" dirty="0" smtClean="0"/>
          </a:p>
          <a:p>
            <a:pPr marL="0" indent="0">
              <a:lnSpc>
                <a:spcPct val="120000"/>
              </a:lnSpc>
              <a:buNone/>
            </a:pPr>
            <a:endParaRPr lang="en-US" sz="500" dirty="0"/>
          </a:p>
          <a:p>
            <a:pPr marL="0" indent="0">
              <a:lnSpc>
                <a:spcPct val="120000"/>
              </a:lnSpc>
              <a:buNone/>
            </a:pPr>
            <a:endParaRPr lang="en-US" sz="500" dirty="0" smtClean="0"/>
          </a:p>
          <a:p>
            <a:pPr lvl="1">
              <a:lnSpc>
                <a:spcPct val="120000"/>
              </a:lnSpc>
            </a:pPr>
            <a:r>
              <a:rPr lang="en-US" sz="1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1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US" sz="1400" dirty="0" smtClean="0"/>
              <a:t> : </a:t>
            </a:r>
            <a:r>
              <a:rPr lang="en-US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US" sz="14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1400" dirty="0" smtClean="0"/>
              <a:t> Recipe</a:t>
            </a:r>
          </a:p>
          <a:p>
            <a:pPr lvl="1">
              <a:lnSpc>
                <a:spcPct val="120000"/>
              </a:lnSpc>
            </a:pPr>
            <a:r>
              <a:rPr lang="en-US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6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US" sz="1400" dirty="0" smtClean="0"/>
              <a:t> </a:t>
            </a:r>
            <a:r>
              <a:rPr lang="en-US" sz="1400" dirty="0"/>
              <a:t>: Number of ingredients in </a:t>
            </a:r>
            <a:r>
              <a:rPr lang="en-US" sz="1400" dirty="0" smtClean="0"/>
              <a:t>the </a:t>
            </a:r>
            <a:r>
              <a:rPr lang="en-US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US" sz="14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1400" dirty="0" smtClean="0"/>
              <a:t> recipe.</a:t>
            </a:r>
          </a:p>
          <a:p>
            <a:pPr lvl="1">
              <a:lnSpc>
                <a:spcPct val="120000"/>
              </a:lnSpc>
            </a:pPr>
            <a:r>
              <a:rPr lang="en-US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6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j,k </a:t>
            </a:r>
            <a:r>
              <a:rPr lang="en-US" sz="14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dirty="0" smtClean="0"/>
              <a:t>: </a:t>
            </a:r>
            <a:r>
              <a:rPr lang="en-US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 </a:t>
            </a:r>
            <a:r>
              <a:rPr lang="en-US" sz="14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1400" dirty="0"/>
              <a:t> ingredient </a:t>
            </a:r>
            <a:r>
              <a:rPr lang="en-US" sz="1400" dirty="0" smtClean="0"/>
              <a:t>in recipe </a:t>
            </a:r>
            <a:r>
              <a:rPr lang="en-US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14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endParaRPr lang="en-US" sz="1400" dirty="0" smtClean="0"/>
          </a:p>
          <a:p>
            <a:pPr lvl="1">
              <a:lnSpc>
                <a:spcPct val="120000"/>
              </a:lnSpc>
            </a:pPr>
            <a:r>
              <a:rPr lang="en-US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Entropy</a:t>
            </a:r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 </a:t>
            </a:r>
            <a:r>
              <a:rPr lang="en-US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4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j,k </a:t>
            </a:r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sz="1400" dirty="0" smtClean="0"/>
              <a:t> </a:t>
            </a:r>
            <a:r>
              <a:rPr lang="en-US" sz="1400" dirty="0"/>
              <a:t>: </a:t>
            </a:r>
            <a:r>
              <a:rPr lang="en-US" sz="1400" dirty="0" smtClean="0"/>
              <a:t>Calculated entropy for ingredient </a:t>
            </a:r>
            <a:r>
              <a:rPr lang="en-US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4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j,k </a:t>
            </a:r>
            <a:endParaRPr lang="en-US" sz="1400" dirty="0" smtClean="0"/>
          </a:p>
          <a:p>
            <a:pPr lvl="1">
              <a:lnSpc>
                <a:spcPct val="120000"/>
              </a:lnSpc>
            </a:pPr>
            <a:r>
              <a:rPr lang="en-US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 </a:t>
            </a:r>
            <a:r>
              <a:rPr lang="en-US" sz="16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sz="1600" dirty="0"/>
              <a:t> : </a:t>
            </a:r>
            <a:r>
              <a:rPr lang="en-US" sz="1400" dirty="0" smtClean="0"/>
              <a:t>Utility/indicator function</a:t>
            </a:r>
            <a:r>
              <a:rPr lang="en-US" sz="1400" dirty="0"/>
              <a:t>.  Equal to 1 </a:t>
            </a:r>
            <a:r>
              <a:rPr lang="en-US" sz="1400" dirty="0" smtClean="0"/>
              <a:t>if </a:t>
            </a:r>
            <a:r>
              <a:rPr lang="en-US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sz="1400" dirty="0" smtClean="0"/>
              <a:t>is </a:t>
            </a:r>
            <a:r>
              <a:rPr lang="en-US" sz="1400" dirty="0"/>
              <a:t>true; </a:t>
            </a:r>
            <a:r>
              <a:rPr lang="en-US" sz="1400" dirty="0" smtClean="0"/>
              <a:t>otherwise, </a:t>
            </a:r>
            <a:r>
              <a:rPr lang="en-US" sz="1400" dirty="0"/>
              <a:t>it </a:t>
            </a:r>
            <a:r>
              <a:rPr lang="en-US" sz="1400" dirty="0" smtClean="0"/>
              <a:t>is equal to </a:t>
            </a:r>
            <a:r>
              <a:rPr lang="en-US" sz="1400" dirty="0"/>
              <a:t>0</a:t>
            </a:r>
            <a:r>
              <a:rPr lang="en-US" sz="1400" dirty="0" smtClean="0"/>
              <a:t>.</a:t>
            </a: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4AE6C0-A486-4CF2-A846-286A7FEE0222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23974" y="3022922"/>
                <a:ext cx="6486525" cy="76117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70BB9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smtClean="0">
                          <a:latin typeface="Cambria Math"/>
                        </a:rPr>
                        <m:t>𝑀𝑖𝑛</m:t>
                      </m:r>
                      <m:r>
                        <a:rPr lang="en-US" sz="1350" b="0" i="1" smtClean="0">
                          <a:latin typeface="Cambria Math"/>
                        </a:rPr>
                        <m:t>𝑅𝑒𝑐𝑖𝑝𝑒𝑆𝑐𝑜𝑟𝑒</m:t>
                      </m:r>
                      <m:r>
                        <a:rPr lang="en-US" sz="135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35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35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350" i="1">
                          <a:latin typeface="Cambria Math"/>
                        </a:rPr>
                        <m:t>)=</m:t>
                      </m:r>
                      <m:func>
                        <m:funcPr>
                          <m:ctrlPr>
                            <a:rPr lang="en-US" sz="135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35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35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35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135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  <m:e>
                                  <m:d>
                                    <m:dPr>
                                      <m:ctrlPr>
                                        <a:rPr lang="en-US" sz="135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35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35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350" i="1">
                                              <a:latin typeface="Cambria Math"/>
                                            </a:rPr>
                                            <m:t>1+</m:t>
                                          </m:r>
                                          <m:r>
                                            <a:rPr lang="en-US" sz="1350" i="1">
                                              <a:latin typeface="Cambria Math"/>
                                            </a:rPr>
                                            <m:t>𝐸𝑛𝑡𝑟𝑜𝑝𝑦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35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35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350" i="1">
                                                      <a:latin typeface="Cambria Math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350" i="1">
                                                      <a:latin typeface="Cambria Math"/>
                                                    </a:rPr>
                                                    <m:t>1,</m:t>
                                                  </m:r>
                                                  <m:r>
                                                    <a:rPr lang="en-US" sz="135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  <m:r>
                                <a:rPr lang="en-US" sz="1350" i="1">
                                  <a:latin typeface="Cambria Math"/>
                                </a:rPr>
                                <m:t>,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35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135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  <m:e>
                                  <m:d>
                                    <m:dPr>
                                      <m:ctrlPr>
                                        <a:rPr lang="en-US" sz="135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35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35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350" i="1">
                                              <a:latin typeface="Cambria Math"/>
                                            </a:rPr>
                                            <m:t>1+</m:t>
                                          </m:r>
                                          <m:r>
                                            <a:rPr lang="en-US" sz="1350" i="1">
                                              <a:latin typeface="Cambria Math"/>
                                            </a:rPr>
                                            <m:t>𝐸𝑛𝑡𝑟𝑜𝑝𝑦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35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35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350" i="1">
                                                      <a:latin typeface="Cambria Math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350" i="1">
                                                      <a:latin typeface="Cambria Math"/>
                                                    </a:rPr>
                                                    <m:t>2,</m:t>
                                                  </m:r>
                                                  <m:r>
                                                    <a:rPr lang="en-US" sz="135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74" y="3022922"/>
                <a:ext cx="6486525" cy="7611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rgbClr val="070BB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23975" y="1848883"/>
                <a:ext cx="6486524" cy="76117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70BB9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smtClean="0">
                          <a:latin typeface="Cambria Math"/>
                        </a:rPr>
                        <m:t>𝑊𝑒𝑖𝑔h𝑡𝑒𝑑𝑀𝑎𝑡𝑐h𝑆𝑐𝑜𝑟𝑒</m:t>
                      </m:r>
                      <m:d>
                        <m:dPr>
                          <m:ctrlPr>
                            <a:rPr lang="en-US" sz="135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35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35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350" i="1">
                              <a:latin typeface="Cambria Math"/>
                            </a:rPr>
                            <m:t>𝑟</m:t>
                          </m:r>
                          <m:r>
                            <a:rPr lang="en-US" sz="135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135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sz="135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35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n-US" sz="135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  <m:e>
                                  <m:d>
                                    <m:dPr>
                                      <m:ctrlPr>
                                        <a:rPr lang="en-US" sz="135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350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35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350" i="1">
                                              <a:latin typeface="Cambria Math"/>
                                            </a:rPr>
                                            <m:t>1+</m:t>
                                          </m:r>
                                          <m:r>
                                            <a:rPr lang="en-US" sz="1350" i="1">
                                              <a:latin typeface="Cambria Math"/>
                                            </a:rPr>
                                            <m:t>𝐸𝑛𝑡𝑟𝑜𝑝𝑦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35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35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350" i="1">
                                                      <a:latin typeface="Cambria Math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350" i="1">
                                                      <a:latin typeface="Cambria Math"/>
                                                    </a:rPr>
                                                    <m:t>1,</m:t>
                                                  </m:r>
                                                  <m:r>
                                                    <a:rPr lang="en-US" sz="1350" i="1">
                                                      <a:latin typeface="Cambria Math"/>
                                                    </a:rPr>
                                                    <m:t>𝑟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  <m:r>
                                        <a:rPr lang="en-US" sz="1350" i="1">
                                          <a:latin typeface="Cambria Math"/>
                                        </a:rPr>
                                        <m:t>⋅</m:t>
                                      </m:r>
                                      <m:r>
                                        <a:rPr lang="en-US" sz="1350" b="0" i="1" smtClean="0">
                                          <a:latin typeface="Cambria Math"/>
                                        </a:rPr>
                                        <m:t>𝑈</m:t>
                                      </m:r>
                                      <m:d>
                                        <m:dPr>
                                          <m:ctrlPr>
                                            <a:rPr lang="en-US" sz="135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35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350" i="1">
                                                  <a:latin typeface="Cambria Math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350" i="1">
                                                  <a:latin typeface="Cambria Math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en-US" sz="135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350" i="1">
                                              <a:latin typeface="Cambria Math"/>
                                            </a:rPr>
                                            <m:t>==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35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350" i="1">
                                                  <a:latin typeface="Cambria Math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350" i="1">
                                                  <a:latin typeface="Cambria Math"/>
                                                </a:rPr>
                                                <m:t>2,</m:t>
                                              </m:r>
                                              <m:r>
                                                <a:rPr lang="en-US" sz="1350" i="1">
                                                  <a:latin typeface="Cambria Math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sz="1350" i="1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75" y="1848883"/>
                <a:ext cx="6486524" cy="7611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solidFill>
                  <a:srgbClr val="070BB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35111" y="4179572"/>
                <a:ext cx="6064251" cy="611706"/>
              </a:xfrm>
              <a:prstGeom prst="rect">
                <a:avLst/>
              </a:prstGeom>
              <a:ln w="34925">
                <a:solidFill>
                  <a:srgbClr val="008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𝑾𝒆𝒊𝒈𝒉𝒕𝒆𝒅𝑶𝒗𝒆𝒓𝒍𝒂𝒑</m:t>
                      </m:r>
                      <m:d>
                        <m:d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𝑊𝑒𝑖𝑔h𝑡𝑒𝑑𝑀𝑎𝑡𝑐h𝑆𝑐𝑜𝑟𝑒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𝑀𝑖𝑛</m:t>
                          </m:r>
                          <m:r>
                            <a:rPr lang="en-US" sz="1600" b="0" i="1">
                              <a:latin typeface="Cambria Math"/>
                            </a:rPr>
                            <m:t>𝑅𝑒𝑐𝑖𝑝𝑒𝑆𝑐𝑜𝑟𝑒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111" y="4179572"/>
                <a:ext cx="6064251" cy="61170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4925">
                <a:solidFill>
                  <a:srgbClr val="008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523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Distance Metric Performance Evaluation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237192"/>
              </p:ext>
            </p:extLst>
          </p:nvPr>
        </p:nvGraphicFramePr>
        <p:xfrm>
          <a:off x="457200" y="989013"/>
          <a:ext cx="8229600" cy="5135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181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090511"/>
              </p:ext>
            </p:extLst>
          </p:nvPr>
        </p:nvGraphicFramePr>
        <p:xfrm>
          <a:off x="618836" y="2576945"/>
          <a:ext cx="8011933" cy="4177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Selecting the Value of “K”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1863"/>
            <a:ext cx="8229600" cy="162083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previous graph also allows us to compare the performance of different values of “K”.</a:t>
            </a:r>
          </a:p>
          <a:p>
            <a:endParaRPr lang="en-US" sz="800" dirty="0"/>
          </a:p>
          <a:p>
            <a:r>
              <a:rPr lang="en-US" sz="2000" dirty="0" smtClean="0"/>
              <a:t>For the weighted, inverse Jaccard, and standard overlap coefficients, the average accuracy was highest when </a:t>
            </a:r>
            <a:r>
              <a:rPr lang="en-US" sz="2000" b="1" dirty="0" smtClean="0"/>
              <a:t>K=8</a:t>
            </a:r>
            <a:r>
              <a:rPr lang="en-US" sz="2000" dirty="0"/>
              <a:t>,</a:t>
            </a:r>
            <a:r>
              <a:rPr lang="en-US" sz="2000" b="1" dirty="0" smtClean="0"/>
              <a:t> K=16</a:t>
            </a:r>
            <a:r>
              <a:rPr lang="en-US" sz="2000" dirty="0"/>
              <a:t>,</a:t>
            </a:r>
            <a:r>
              <a:rPr lang="en-US" sz="2000" dirty="0" smtClean="0"/>
              <a:t> and </a:t>
            </a:r>
            <a:r>
              <a:rPr lang="en-US" sz="2000" b="1" dirty="0" smtClean="0"/>
              <a:t>K=32</a:t>
            </a:r>
            <a:r>
              <a:rPr lang="en-US" sz="2000" dirty="0" smtClean="0"/>
              <a:t> respectively.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2181513" y="3143007"/>
            <a:ext cx="323850" cy="285750"/>
          </a:xfrm>
          <a:prstGeom prst="ellipse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054348" y="3618680"/>
            <a:ext cx="323850" cy="285750"/>
          </a:xfrm>
          <a:prstGeom prst="ellipse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795392" y="4380679"/>
            <a:ext cx="323850" cy="285750"/>
          </a:xfrm>
          <a:prstGeom prst="ellipse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922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Does using distance weighting improve our KNN performance?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40963"/>
            <a:ext cx="8229600" cy="1716087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</a:rPr>
              <a:t>No.</a:t>
            </a:r>
            <a:r>
              <a:rPr lang="en-US" sz="1800" dirty="0" smtClean="0">
                <a:solidFill>
                  <a:srgbClr val="C00000"/>
                </a:solidFill>
              </a:rPr>
              <a:t>  </a:t>
            </a:r>
            <a:r>
              <a:rPr lang="en-US" sz="1800" dirty="0" smtClean="0"/>
              <a:t>There is no statistically significant change in accuracy. </a:t>
            </a:r>
            <a:r>
              <a:rPr lang="en-US" sz="1800" i="1" dirty="0" smtClean="0"/>
              <a:t>It may even be worse.</a:t>
            </a:r>
            <a:endParaRPr lang="en-US" sz="1800" dirty="0"/>
          </a:p>
          <a:p>
            <a:endParaRPr lang="en-US" sz="500" dirty="0" smtClean="0"/>
          </a:p>
          <a:p>
            <a:r>
              <a:rPr lang="en-US" sz="1800" b="1" dirty="0" smtClean="0"/>
              <a:t>Reason: </a:t>
            </a:r>
            <a:r>
              <a:rPr lang="en-US" sz="1800" dirty="0" smtClean="0"/>
              <a:t>For our dataset, there was not a large difference in the distance for the top </a:t>
            </a:r>
            <a:r>
              <a:rPr lang="en-US" sz="1800" i="1" dirty="0" smtClean="0"/>
              <a:t>K</a:t>
            </a:r>
            <a:r>
              <a:rPr lang="en-US" sz="1800" dirty="0" smtClean="0"/>
              <a:t> neighbors negating the effect of this technique.  </a:t>
            </a:r>
          </a:p>
          <a:p>
            <a:endParaRPr lang="en-US" sz="500" dirty="0"/>
          </a:p>
          <a:p>
            <a:r>
              <a:rPr lang="en-US" sz="1800" b="1" dirty="0" smtClean="0">
                <a:solidFill>
                  <a:srgbClr val="008000"/>
                </a:solidFill>
              </a:rPr>
              <a:t>Solution: </a:t>
            </a:r>
            <a:r>
              <a:rPr lang="en-US" sz="1800" dirty="0" smtClean="0"/>
              <a:t>Do not use distance weighting per Occam’s Razor.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4AE6C0-A486-4CF2-A846-286A7FEE022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149128"/>
              </p:ext>
            </p:extLst>
          </p:nvPr>
        </p:nvGraphicFramePr>
        <p:xfrm>
          <a:off x="792481" y="2475140"/>
          <a:ext cx="7532914" cy="4234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6972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Approach #1 – Results and </a:t>
            </a:r>
            <a:br>
              <a:rPr lang="en-US" sz="2400" dirty="0" smtClean="0"/>
            </a:br>
            <a:r>
              <a:rPr lang="en-US" sz="2400" dirty="0" smtClean="0"/>
              <a:t>Advantages and Disadvantages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</a:rPr>
              <a:t>Advantages:</a:t>
            </a:r>
          </a:p>
          <a:p>
            <a:pPr lvl="1"/>
            <a:r>
              <a:rPr lang="en-US" b="1" dirty="0" smtClean="0"/>
              <a:t>Decent Accuracy: </a:t>
            </a:r>
            <a:r>
              <a:rPr lang="en-US" dirty="0" smtClean="0"/>
              <a:t>74%</a:t>
            </a:r>
          </a:p>
          <a:p>
            <a:pPr lvl="1"/>
            <a:r>
              <a:rPr lang="en-US" dirty="0" smtClean="0"/>
              <a:t>Well suited for K-Nearest Neighbors (KNN)</a:t>
            </a:r>
          </a:p>
          <a:p>
            <a:pPr lvl="1"/>
            <a:r>
              <a:rPr lang="en-US" dirty="0" smtClean="0"/>
              <a:t>Simple architecture design with extensibility through different distance metrics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C00000"/>
                </a:solidFill>
              </a:rPr>
              <a:t>Disadvantages:</a:t>
            </a:r>
          </a:p>
          <a:p>
            <a:pPr lvl="1"/>
            <a:r>
              <a:rPr lang="en-US" b="1" dirty="0" smtClean="0"/>
              <a:t>Poor Time Performance due to KNN: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dirty="0" smtClean="0"/>
              <a:t>(where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dirty="0" smtClean="0">
                <a:ea typeface="Cambria Math" panose="02040503050406030204" pitchFamily="18" charset="0"/>
              </a:rPr>
              <a:t>  </a:t>
            </a:r>
            <a:r>
              <a:rPr lang="en-US" dirty="0" smtClean="0"/>
              <a:t>is the number of training records)</a:t>
            </a:r>
          </a:p>
          <a:p>
            <a:pPr lvl="1"/>
            <a:r>
              <a:rPr lang="en-US" dirty="0" smtClean="0"/>
              <a:t>Limited overall flexibility (only supports KNN well)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0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Dataset and Project Overview</a:t>
            </a:r>
            <a:endParaRPr lang="en-US" dirty="0"/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186738" cy="499268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Yummly.com </a:t>
            </a:r>
            <a:r>
              <a:rPr lang="en-US" sz="2800" dirty="0" smtClean="0"/>
              <a:t>– A food and cooking centric social media platform. [1]  </a:t>
            </a:r>
          </a:p>
          <a:p>
            <a:endParaRPr lang="en-US" sz="2800" b="1" dirty="0"/>
          </a:p>
          <a:p>
            <a:r>
              <a:rPr lang="en-US" sz="2800" dirty="0" smtClean="0"/>
              <a:t>In September 2015, Yummly posted a dataset on Kaggle consisting of a set of recipes </a:t>
            </a:r>
            <a:r>
              <a:rPr lang="en-US" sz="2800" dirty="0"/>
              <a:t>and ingredients </a:t>
            </a:r>
            <a:r>
              <a:rPr lang="en-US" sz="2800" dirty="0" smtClean="0"/>
              <a:t>[2].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800" b="1" dirty="0" smtClean="0">
                <a:solidFill>
                  <a:srgbClr val="008000"/>
                </a:solidFill>
              </a:rPr>
              <a:t>Project Goal: </a:t>
            </a:r>
            <a:r>
              <a:rPr lang="en-US" sz="2800" dirty="0" smtClean="0"/>
              <a:t>Develop a classifier that can correctly categorize recipes into a single cuisine type (e.g. Indian, Chinese, etc.) using only a list of ingredients.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CE8203-E40A-46AD-9381-6C8CB0064A1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3429" y="6027003"/>
            <a:ext cx="7333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[1] 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“Introducing the Ultimate Cooking Tool,” Yummly. [Online]. Available at: </a:t>
            </a:r>
            <a:r>
              <a:rPr lang="en-US" sz="1000" b="0" u="sng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hlinkClick r:id="rId3"/>
              </a:rPr>
              <a:t>http://www.yummly.com/how-it-works/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. [Accessed: </a:t>
            </a:r>
            <a:r>
              <a:rPr lang="en-US" sz="1000" b="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Oct-2015].</a:t>
            </a:r>
          </a:p>
          <a:p>
            <a:endParaRPr lang="en-US" sz="1000" b="0" dirty="0" smtClean="0">
              <a:solidFill>
                <a:schemeClr val="bg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sz="1000" b="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[2] “What's 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Cooking?,”. [Online]. Available at: </a:t>
            </a:r>
            <a:r>
              <a:rPr lang="en-US" sz="1000" b="0" u="sng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hlinkClick r:id="rId4"/>
              </a:rPr>
              <a:t>https://www.kaggle.com/c/whats-cooking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. [Accessed: </a:t>
            </a:r>
            <a:r>
              <a:rPr lang="en-US" sz="1000" b="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Oct-2015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].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77531-8EF7-4C0A-84C5-D3F363E6E967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1206500" y="4689475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dirty="0" smtClean="0">
                <a:latin typeface="+mj-lt"/>
                <a:cs typeface="Arial" pitchFamily="34" charset="0"/>
              </a:rPr>
              <a:t>Approach #2 – “Vectorized”</a:t>
            </a:r>
          </a:p>
          <a:p>
            <a:pPr algn="ctr">
              <a:defRPr/>
            </a:pPr>
            <a:r>
              <a:rPr lang="en-US" sz="4000" dirty="0" smtClean="0">
                <a:latin typeface="+mj-lt"/>
                <a:cs typeface="Arial" pitchFamily="34" charset="0"/>
              </a:rPr>
              <a:t>Ingredient List</a:t>
            </a:r>
            <a:endParaRPr lang="en-US" sz="40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79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131616"/>
            <a:ext cx="6838950" cy="5508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/>
              <a:t>“Vectorized” Ingredients List</a:t>
            </a:r>
            <a:br>
              <a:rPr lang="en-US" sz="2600" dirty="0" smtClean="0"/>
            </a:br>
            <a:r>
              <a:rPr lang="en-US" sz="2600" dirty="0" smtClean="0"/>
              <a:t>Data Representation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5213"/>
            <a:ext cx="8229600" cy="5135562"/>
          </a:xfrm>
        </p:spPr>
        <p:txBody>
          <a:bodyPr>
            <a:normAutofit/>
          </a:bodyPr>
          <a:lstStyle/>
          <a:p>
            <a:r>
              <a:rPr lang="en-US" b="1" dirty="0" smtClean="0"/>
              <a:t>Dataset Record Format:</a:t>
            </a:r>
            <a:r>
              <a:rPr lang="en-US" dirty="0" smtClean="0"/>
              <a:t> A list of ingredients in a recipe.</a:t>
            </a:r>
          </a:p>
          <a:p>
            <a:pPr lvl="1"/>
            <a:r>
              <a:rPr lang="en-US" i="1" dirty="0" smtClean="0"/>
              <a:t>Total Number of Ingredients in the Entire Dataset: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</a:p>
          <a:p>
            <a:pPr lvl="1"/>
            <a:endParaRPr lang="en-US" b="1" dirty="0">
              <a:solidFill>
                <a:srgbClr val="008000"/>
              </a:solidFill>
            </a:endParaRPr>
          </a:p>
          <a:p>
            <a:r>
              <a:rPr lang="en-US" b="1" dirty="0" smtClean="0">
                <a:solidFill>
                  <a:srgbClr val="008000"/>
                </a:solidFill>
              </a:rPr>
              <a:t>“Vectorized” Ingredients List Representation</a:t>
            </a:r>
          </a:p>
          <a:p>
            <a:pPr lvl="1"/>
            <a:r>
              <a:rPr lang="en-US" dirty="0" smtClean="0"/>
              <a:t>Transform </a:t>
            </a:r>
            <a:r>
              <a:rPr lang="en-US" dirty="0"/>
              <a:t>the ingredients list into </a:t>
            </a:r>
            <a:r>
              <a:rPr lang="en-US" dirty="0" smtClean="0"/>
              <a:t>an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smtClean="0"/>
              <a:t>-dimensional vector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Each element in the vector is a binary attribute </a:t>
            </a:r>
            <a:r>
              <a:rPr lang="en-US" dirty="0"/>
              <a:t>representing whether a particular ingredient is present in the </a:t>
            </a:r>
            <a:r>
              <a:rPr lang="en-US" dirty="0" smtClean="0"/>
              <a:t>recipe.   </a:t>
            </a:r>
          </a:p>
          <a:p>
            <a:endParaRPr lang="en-US" dirty="0"/>
          </a:p>
          <a:p>
            <a:r>
              <a:rPr lang="en-US" dirty="0" smtClean="0"/>
              <a:t>This approach standardizes a record, which enables the use of most classification algorithms.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81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Algorithms Used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543964"/>
              </p:ext>
            </p:extLst>
          </p:nvPr>
        </p:nvGraphicFramePr>
        <p:xfrm>
          <a:off x="342900" y="1331913"/>
          <a:ext cx="8229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0525"/>
                <a:gridCol w="4029075"/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  <a:tabLst>
                          <a:tab pos="285750" algn="l"/>
                          <a:tab pos="457200" algn="l"/>
                        </a:tabLst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  <a:tabLst>
                          <a:tab pos="285750" algn="l"/>
                          <a:tab pos="457200" algn="l"/>
                        </a:tabLs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Stochastic Gradient Descent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  <a:tabLst>
                          <a:tab pos="285750" algn="l"/>
                          <a:tab pos="457200" algn="l"/>
                        </a:tabLst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  <a:tabLst>
                          <a:tab pos="285750" algn="l"/>
                          <a:tab pos="457200" algn="l"/>
                        </a:tabLs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K-Nearest Neighbors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  <a:tabLst>
                          <a:tab pos="285750" algn="l"/>
                          <a:tab pos="457200" algn="l"/>
                        </a:tabLst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  <a:tabLst>
                          <a:tab pos="285750" algn="l"/>
                          <a:tab pos="457200" algn="l"/>
                        </a:tabLs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Ensemble Methods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</a:pPr>
                      <a:r>
                        <a:rPr lang="en-US" sz="2400" b="0" i="1" dirty="0" smtClean="0">
                          <a:solidFill>
                            <a:schemeClr val="tx1"/>
                          </a:solidFill>
                        </a:rPr>
                        <a:t>Bagging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</a:pPr>
                      <a:r>
                        <a:rPr lang="en-US" sz="2400" b="0" i="1" dirty="0" smtClean="0">
                          <a:solidFill>
                            <a:schemeClr val="tx1"/>
                          </a:solidFill>
                        </a:rPr>
                        <a:t>Adaboost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</a:pPr>
                      <a:r>
                        <a:rPr lang="en-US" sz="2400" b="0" i="1" dirty="0" smtClean="0">
                          <a:solidFill>
                            <a:schemeClr val="tx1"/>
                          </a:solidFill>
                        </a:rPr>
                        <a:t>Random</a:t>
                      </a:r>
                      <a:r>
                        <a:rPr lang="en-US" sz="2400" b="0" i="1" baseline="0" dirty="0" smtClean="0">
                          <a:solidFill>
                            <a:schemeClr val="tx1"/>
                          </a:solidFill>
                        </a:rPr>
                        <a:t> Forest</a:t>
                      </a:r>
                      <a:endParaRPr lang="en-US" sz="2400" b="1" i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</a:pPr>
                      <a:endParaRPr lang="en-US" sz="2400" b="0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0">
                        <a:buFont typeface="Arial" panose="020B0604020202020204" pitchFamily="34" charset="0"/>
                        <a:buNone/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indent="-285750"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indent="-342900"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Naïve Bayes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</a:pPr>
                      <a:r>
                        <a:rPr lang="en-US" sz="2400" b="0" i="1" dirty="0" smtClean="0">
                          <a:solidFill>
                            <a:schemeClr val="tx1"/>
                          </a:solidFill>
                        </a:rPr>
                        <a:t>Multinomial Naïve Bayes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  <a:tabLst>
                          <a:tab pos="742950" algn="l"/>
                        </a:tabLst>
                      </a:pPr>
                      <a:r>
                        <a:rPr lang="en-US" sz="2400" b="0" i="1" dirty="0" smtClean="0">
                          <a:solidFill>
                            <a:schemeClr val="tx1"/>
                          </a:solidFill>
                        </a:rPr>
                        <a:t>Bernoulli</a:t>
                      </a:r>
                      <a:r>
                        <a:rPr lang="en-US" sz="2400" b="0" i="1" baseline="0" dirty="0" smtClean="0">
                          <a:solidFill>
                            <a:schemeClr val="tx1"/>
                          </a:solidFill>
                        </a:rPr>
                        <a:t> Naïve Bayes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24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lvl="0" indent="-342900"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Decision Tree</a:t>
                      </a:r>
                    </a:p>
                    <a:p>
                      <a:pPr marL="457200" lvl="1" indent="-400050">
                        <a:buFont typeface="Arial" panose="020B0604020202020204" pitchFamily="34" charset="0"/>
                        <a:buNone/>
                      </a:pPr>
                      <a:endParaRPr lang="en-US" sz="24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lvl="0" indent="-342900"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2400" b="1" smtClean="0">
                          <a:solidFill>
                            <a:schemeClr val="tx1"/>
                          </a:solidFill>
                        </a:rPr>
                        <a:t>Support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Vector Machine</a:t>
                      </a:r>
                    </a:p>
                    <a:p>
                      <a:pPr marL="457200" lvl="0" indent="-285750">
                        <a:buFont typeface="Arial" panose="020B0604020202020204" pitchFamily="34" charset="0"/>
                        <a:buChar char="•"/>
                      </a:pP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18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Approach #2 - Algorithm Results Comparison</a:t>
            </a:r>
            <a:endParaRPr lang="en-US" sz="2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448663"/>
              </p:ext>
            </p:extLst>
          </p:nvPr>
        </p:nvGraphicFramePr>
        <p:xfrm>
          <a:off x="447963" y="1140547"/>
          <a:ext cx="8229600" cy="459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60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Algorithm Name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Best Accuracy</a:t>
                      </a:r>
                      <a:endParaRPr lang="en-US" sz="2000" dirty="0"/>
                    </a:p>
                  </a:txBody>
                  <a:tcPr anchor="ctr"/>
                </a:tc>
              </a:tr>
              <a:tr h="460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Stochastic</a:t>
                      </a:r>
                      <a:r>
                        <a:rPr lang="en-US" sz="2000" baseline="0" dirty="0" smtClean="0"/>
                        <a:t> Gradient Descent (SGD)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76.83%</a:t>
                      </a:r>
                      <a:endParaRPr lang="en-US" sz="2000" dirty="0"/>
                    </a:p>
                  </a:txBody>
                  <a:tcPr anchor="ctr"/>
                </a:tc>
              </a:tr>
              <a:tr h="460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Bagging</a:t>
                      </a:r>
                      <a:r>
                        <a:rPr lang="en-US" sz="2000" baseline="0" dirty="0" smtClean="0"/>
                        <a:t> Classifier (Using SGD)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75.43%</a:t>
                      </a:r>
                      <a:endParaRPr lang="en-US" sz="2000" dirty="0"/>
                    </a:p>
                  </a:txBody>
                  <a:tcPr anchor="ctr"/>
                </a:tc>
              </a:tr>
              <a:tr h="460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Naïve</a:t>
                      </a:r>
                      <a:r>
                        <a:rPr lang="en-US" sz="2000" baseline="0" dirty="0" smtClean="0"/>
                        <a:t> Bayes (Multinomial)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75.16%</a:t>
                      </a:r>
                      <a:endParaRPr lang="en-US" sz="2000" dirty="0"/>
                    </a:p>
                  </a:txBody>
                  <a:tcPr anchor="ctr"/>
                </a:tc>
              </a:tr>
              <a:tr h="4606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Naïve</a:t>
                      </a:r>
                      <a:r>
                        <a:rPr lang="en-US" sz="2000" baseline="0" dirty="0" smtClean="0"/>
                        <a:t> Bayes (Bernoulli)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74.70%</a:t>
                      </a:r>
                      <a:endParaRPr lang="en-US" sz="2000" dirty="0"/>
                    </a:p>
                  </a:txBody>
                  <a:tcPr anchor="ctr"/>
                </a:tc>
              </a:tr>
              <a:tr h="460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Random</a:t>
                      </a:r>
                      <a:r>
                        <a:rPr lang="en-US" sz="2000" baseline="0" dirty="0" smtClean="0"/>
                        <a:t> Forests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71.62%</a:t>
                      </a:r>
                      <a:endParaRPr lang="en-US" sz="2000" dirty="0"/>
                    </a:p>
                  </a:txBody>
                  <a:tcPr anchor="ctr"/>
                </a:tc>
              </a:tr>
              <a:tr h="460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AdaBoost (Using</a:t>
                      </a:r>
                      <a:r>
                        <a:rPr lang="en-US" sz="2000" baseline="0" dirty="0" smtClean="0"/>
                        <a:t> Decision Tree)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68.30%</a:t>
                      </a:r>
                      <a:endParaRPr lang="en-US" sz="2000" dirty="0"/>
                    </a:p>
                  </a:txBody>
                  <a:tcPr anchor="ctr"/>
                </a:tc>
              </a:tr>
              <a:tr h="460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Decision</a:t>
                      </a:r>
                      <a:r>
                        <a:rPr lang="en-US" sz="2000" baseline="0" dirty="0" smtClean="0"/>
                        <a:t> Tree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60.96%</a:t>
                      </a:r>
                      <a:endParaRPr lang="en-US" sz="2000" dirty="0"/>
                    </a:p>
                  </a:txBody>
                  <a:tcPr anchor="ctr"/>
                </a:tc>
              </a:tr>
              <a:tr h="4543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K-Nearest Neighbor 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57.74%</a:t>
                      </a:r>
                      <a:endParaRPr lang="en-US" sz="2000" dirty="0"/>
                    </a:p>
                  </a:txBody>
                  <a:tcPr anchor="ctr"/>
                </a:tc>
              </a:tr>
              <a:tr h="4543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Adaboost Classifier (Using SGD)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47.96%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12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Approach #2 - Algorithm Results Comparison</a:t>
            </a:r>
            <a:endParaRPr lang="en-US" sz="2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145228"/>
              </p:ext>
            </p:extLst>
          </p:nvPr>
        </p:nvGraphicFramePr>
        <p:xfrm>
          <a:off x="447963" y="1140547"/>
          <a:ext cx="8229600" cy="459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60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Algorithm Name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Best Accuracy</a:t>
                      </a:r>
                      <a:endParaRPr lang="en-US" sz="2000" dirty="0"/>
                    </a:p>
                  </a:txBody>
                  <a:tcPr anchor="ctr"/>
                </a:tc>
              </a:tr>
              <a:tr h="46061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Stochastic</a:t>
                      </a:r>
                      <a:r>
                        <a:rPr lang="en-US" sz="2000" b="1" baseline="0" dirty="0" smtClean="0"/>
                        <a:t> Gradient Descent (SGD)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76.83%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460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Bagging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Classifier (Using SGD)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75.43%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6061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Naïve</a:t>
                      </a:r>
                      <a:r>
                        <a:rPr lang="en-US" sz="2000" b="1" baseline="0" dirty="0" smtClean="0"/>
                        <a:t> Bayes (Multinomial)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75.16%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4606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Naïve</a:t>
                      </a:r>
                      <a:r>
                        <a:rPr lang="en-US" sz="2000" b="1" baseline="0" dirty="0" smtClean="0"/>
                        <a:t> Bayes (Bernoulli)</a:t>
                      </a:r>
                      <a:endParaRPr lang="en-US" sz="2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74.70%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460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Random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Forests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71.62%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60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AdaBoost (Using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Decision Tree)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68.30%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6061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Decision</a:t>
                      </a:r>
                      <a:r>
                        <a:rPr lang="en-US" sz="20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Tree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60.96%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543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K-Nearest Neighbor 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57.74%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543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Adaboost Classifier (Using SGD)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47.96%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16149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+mn-lt"/>
                <a:cs typeface="+mn-cs"/>
              </a:rPr>
              <a:t>We will </a:t>
            </a:r>
            <a:r>
              <a:rPr lang="en-US" sz="2400" dirty="0" smtClean="0">
                <a:latin typeface="+mn-lt"/>
                <a:cs typeface="+mn-cs"/>
              </a:rPr>
              <a:t>discuss only the </a:t>
            </a:r>
            <a:r>
              <a:rPr lang="en-US" sz="2400" dirty="0">
                <a:latin typeface="+mn-lt"/>
                <a:cs typeface="+mn-cs"/>
              </a:rPr>
              <a:t>two </a:t>
            </a:r>
            <a:r>
              <a:rPr lang="en-US" sz="2400" dirty="0" smtClean="0">
                <a:latin typeface="+mn-lt"/>
                <a:cs typeface="+mn-cs"/>
              </a:rPr>
              <a:t>best performing algorithm types</a:t>
            </a:r>
            <a:endParaRPr lang="en-US" sz="24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787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Stochastic/Incremental Gradient Descent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Based off linear classifiers similar to Support Vector Machine.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Stochastic gradient descent finds the classifier’s linear weights.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 smtClean="0"/>
              <a:t>Multi-class Classification</a:t>
            </a:r>
            <a:r>
              <a:rPr lang="en-US" dirty="0" smtClean="0"/>
              <a:t>: Relies on a set of binary classifiers to distinguish different class values.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Each binary classifier uses a “One Versus All” (</a:t>
            </a:r>
            <a:r>
              <a:rPr lang="en-US" i="1" dirty="0" smtClean="0"/>
              <a:t>OVA</a:t>
            </a:r>
            <a:r>
              <a:rPr lang="en-US" dirty="0" smtClean="0"/>
              <a:t>) scheme where the classifier differentiates between one class and all other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 smtClean="0"/>
              <a:t> classes.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Results in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  </a:t>
            </a:r>
            <a:r>
              <a:rPr lang="en-US" dirty="0" smtClean="0"/>
              <a:t>unique classifiers.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Select the classifier result with the greatest “confidence score”/margin.</a:t>
            </a:r>
          </a:p>
          <a:p>
            <a:pPr marL="0" indent="0">
              <a:lnSpc>
                <a:spcPct val="110000"/>
              </a:lnSpc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Maximum Accuracy:</a:t>
            </a:r>
            <a:r>
              <a:rPr lang="en-US" b="1" dirty="0" smtClean="0"/>
              <a:t> 76.83%</a:t>
            </a:r>
            <a:endParaRPr lang="en-US" dirty="0" smtClean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68500" y="6046946"/>
            <a:ext cx="533400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0" hangingPunct="0">
              <a:spcBef>
                <a:spcPct val="20000"/>
              </a:spcBef>
            </a:pPr>
            <a:r>
              <a:rPr lang="en-US" sz="1000" b="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[1] “1.5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. Stochastic Gradient Descent,”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 scikit-learn 0.17 documentation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. [Online]. Available at: 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hlinkClick r:id="rId3"/>
              </a:rPr>
              <a:t>http://scikit-learn.org/stable/modules/sgd.html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. [Accessed: Nov-2015</a:t>
            </a:r>
            <a:r>
              <a:rPr lang="en-US" sz="1000" b="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].</a:t>
            </a:r>
          </a:p>
          <a:p>
            <a:pPr defTabSz="457200" eaLnBrk="0" hangingPunct="0">
              <a:spcBef>
                <a:spcPct val="20000"/>
              </a:spcBef>
            </a:pPr>
            <a:endParaRPr lang="en-US" sz="400" b="0" dirty="0" smtClean="0">
              <a:solidFill>
                <a:schemeClr val="bg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defTabSz="457200" eaLnBrk="0" hangingPunct="0">
              <a:spcBef>
                <a:spcPct val="20000"/>
              </a:spcBef>
            </a:pP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[2] A. Ng, “CS229 Lecture Notes #1,”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 CS229 Machine Learning. 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[Online]. Available at: 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hlinkClick r:id="rId4"/>
              </a:rPr>
              <a:t>http://cs229.stanford.edu/notes/cs229-notes1.pdf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. [Accessed: 2015].</a:t>
            </a:r>
          </a:p>
        </p:txBody>
      </p:sp>
    </p:spTree>
    <p:extLst>
      <p:ext uri="{BB962C8B-B14F-4D97-AF65-F5344CB8AC3E}">
        <p14:creationId xmlns:p14="http://schemas.microsoft.com/office/powerpoint/2010/main" val="267035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 Bayes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Attribute conditional probability function we used: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1000" dirty="0" smtClean="0"/>
          </a:p>
          <a:p>
            <a:pPr lvl="1"/>
            <a:r>
              <a:rPr lang="en-US" sz="1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1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i="1" baseline="-25000" dirty="0" smtClean="0">
                <a:latin typeface="Century" panose="02040604050505020304" pitchFamily="18" charset="0"/>
              </a:rPr>
              <a:t>  </a:t>
            </a:r>
            <a:r>
              <a:rPr lang="en-US" sz="1800" dirty="0" smtClean="0"/>
              <a:t>: Attribute value</a:t>
            </a:r>
            <a:endParaRPr lang="en-US" sz="1800" b="0" i="1" dirty="0" smtClean="0">
              <a:latin typeface="Cambria Math"/>
            </a:endParaRPr>
          </a:p>
          <a:p>
            <a:pPr lvl="1"/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sz="1800" dirty="0" smtClean="0"/>
              <a:t>: Class Value</a:t>
            </a:r>
          </a:p>
          <a:p>
            <a:pPr lvl="1"/>
            <a:r>
              <a:rPr lang="en-US" sz="1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 </a:t>
            </a:r>
            <a:r>
              <a:rPr lang="en-US" sz="1800" dirty="0" smtClean="0"/>
              <a:t> : </a:t>
            </a:r>
            <a:r>
              <a:rPr lang="en-US" sz="1800" dirty="0"/>
              <a:t>Number </a:t>
            </a:r>
            <a:r>
              <a:rPr lang="en-US" sz="1800" dirty="0" smtClean="0"/>
              <a:t>of records with class value </a:t>
            </a:r>
            <a:r>
              <a:rPr lang="en-US" sz="1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  <a:p>
            <a:pPr lvl="1"/>
            <a:r>
              <a:rPr lang="en-US" sz="1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800" i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A,C  </a:t>
            </a:r>
            <a:r>
              <a:rPr lang="en-US" sz="1800" dirty="0" smtClean="0"/>
              <a:t>: Number of records of class value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 smtClean="0"/>
              <a:t>  with attribute value </a:t>
            </a:r>
          </a:p>
          <a:p>
            <a:pPr lvl="1"/>
            <a:r>
              <a:rPr lang="en-US" sz="1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 </a:t>
            </a:r>
            <a:r>
              <a:rPr lang="en-US" sz="1800" dirty="0"/>
              <a:t>:</a:t>
            </a:r>
            <a:r>
              <a:rPr lang="en-US" sz="1800" dirty="0" smtClean="0"/>
              <a:t> Number of class values (e.g. 20)</a:t>
            </a:r>
          </a:p>
          <a:p>
            <a:pPr lvl="1"/>
            <a:r>
              <a:rPr lang="el-GR" sz="1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1800" dirty="0" smtClean="0"/>
              <a:t> : Smoothing factor (if </a:t>
            </a:r>
            <a:r>
              <a:rPr lang="el-GR" sz="1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1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1</a:t>
            </a:r>
            <a:r>
              <a:rPr lang="en-US" sz="1800" dirty="0" smtClean="0"/>
              <a:t>, then simply the Laplace metric)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Multinomial Naïve Bayes:</a:t>
            </a:r>
            <a:r>
              <a:rPr lang="en-US" dirty="0" smtClean="0"/>
              <a:t> Approach learned in class.</a:t>
            </a:r>
          </a:p>
          <a:p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b="1" dirty="0" smtClean="0"/>
              <a:t>Bernoulli </a:t>
            </a:r>
            <a:r>
              <a:rPr lang="en-US" b="1" dirty="0"/>
              <a:t>Naïve Bayes:</a:t>
            </a:r>
            <a:r>
              <a:rPr lang="en-US" dirty="0"/>
              <a:t> </a:t>
            </a:r>
            <a:r>
              <a:rPr lang="en-US" dirty="0" smtClean="0"/>
              <a:t>Requires all attributes be binary and penalizes for the non-occurrence of a given attribute value (e.g.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x’ </a:t>
            </a:r>
            <a:r>
              <a:rPr lang="en-US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30702" y="1604444"/>
                <a:ext cx="2752437" cy="734945"/>
              </a:xfrm>
              <a:prstGeom prst="rect">
                <a:avLst/>
              </a:prstGeom>
              <a:ln w="25400">
                <a:solidFill>
                  <a:srgbClr val="008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000" b="0" i="1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sz="20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2000" b="0" i="1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>
                              <a:latin typeface="Cambria Math"/>
                            </a:rPr>
                            <m:t>𝛼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2000" b="0" i="1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>
                              <a:latin typeface="Cambria Math"/>
                            </a:rPr>
                            <m:t>𝛼</m:t>
                          </m:r>
                          <m:r>
                            <a:rPr lang="en-US" sz="2000" b="0" i="1">
                              <a:latin typeface="Cambria Math"/>
                            </a:rPr>
                            <m:t>⋅</m:t>
                          </m:r>
                          <m:r>
                            <a:rPr lang="en-US" sz="2000" b="0" i="1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702" y="1604444"/>
                <a:ext cx="2752437" cy="7349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rgbClr val="008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71500" y="6369903"/>
            <a:ext cx="7867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[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1</a:t>
            </a:r>
            <a:r>
              <a:rPr lang="en-US" sz="1000" b="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] “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1.9. Naive Bayes,” 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scikit-learn 0.17 documentation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. [Online]. Available at: 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hlinkClick r:id="rId5"/>
              </a:rPr>
              <a:t>http://scikit-learn.org/stable/modules/naive_bayes.html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. [Accessed: Nov-2015].</a:t>
            </a:r>
          </a:p>
        </p:txBody>
      </p:sp>
      <p:sp>
        <p:nvSpPr>
          <p:cNvPr id="7" name="Rectangle 6"/>
          <p:cNvSpPr/>
          <p:nvPr/>
        </p:nvSpPr>
        <p:spPr>
          <a:xfrm>
            <a:off x="5945066" y="1395645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0" dirty="0" smtClean="0">
                <a:latin typeface="Palatino Linotype" panose="02040502050505030304" pitchFamily="18" charset="0"/>
              </a:rPr>
              <a:t>[1]</a:t>
            </a:r>
            <a:endParaRPr lang="en-US" sz="1000" b="0" dirty="0">
              <a:latin typeface="Palatino Linotype" panose="0204050205050503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72804" y="5467151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0" dirty="0" smtClean="0">
                <a:latin typeface="Palatino Linotype" panose="02040502050505030304" pitchFamily="18" charset="0"/>
              </a:rPr>
              <a:t>[1]</a:t>
            </a:r>
            <a:endParaRPr lang="en-US" sz="1000" b="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180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669515"/>
              </p:ext>
            </p:extLst>
          </p:nvPr>
        </p:nvGraphicFramePr>
        <p:xfrm>
          <a:off x="466436" y="651309"/>
          <a:ext cx="8229600" cy="5135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236" y="588097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Both approaches above used class prior probability [1] as that </a:t>
            </a:r>
          </a:p>
          <a:p>
            <a:pPr algn="ctr"/>
            <a:r>
              <a:rPr lang="en-US" sz="1600" b="0" dirty="0" smtClean="0"/>
              <a:t>provided better results for this dataset.</a:t>
            </a:r>
            <a:endParaRPr lang="en-US" sz="16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1314449" y="6457890"/>
            <a:ext cx="6286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[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1</a:t>
            </a:r>
            <a:r>
              <a:rPr lang="en-US" sz="1000" b="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] “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sklearn.naive_bayes.MultinomialNB,”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scikit-learn 0.17 documentation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. [Online]. Available at: 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hlinkClick r:id="rId3"/>
              </a:rPr>
              <a:t>http://scikit-learn.org/stable/modules/generated/sklearn.naive_bayes.multinomialnb.html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. [Accessed: Nov-2015]. </a:t>
            </a:r>
          </a:p>
        </p:txBody>
      </p:sp>
    </p:spTree>
    <p:extLst>
      <p:ext uri="{BB962C8B-B14F-4D97-AF65-F5344CB8AC3E}">
        <p14:creationId xmlns:p14="http://schemas.microsoft.com/office/powerpoint/2010/main" val="1127078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77531-8EF7-4C0A-84C5-D3F363E6E967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1206500" y="4689475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dirty="0" smtClean="0">
                <a:latin typeface="+mj-lt"/>
                <a:cs typeface="Arial" pitchFamily="34" charset="0"/>
              </a:rPr>
              <a:t>Approach #3 – Bag of Words</a:t>
            </a:r>
            <a:endParaRPr lang="en-US" sz="40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68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Ingredient Distribution by Word Count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904679"/>
              </p:ext>
            </p:extLst>
          </p:nvPr>
        </p:nvGraphicFramePr>
        <p:xfrm>
          <a:off x="457200" y="1150938"/>
          <a:ext cx="8229600" cy="5135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5383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 Record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2961"/>
            <a:ext cx="8229600" cy="5839096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tabLst>
                <a:tab pos="1376363" algn="l"/>
                <a:tab pos="2168525" algn="l"/>
                <a:tab pos="2855913" algn="l"/>
                <a:tab pos="3200400" algn="l"/>
              </a:tabLst>
            </a:pPr>
            <a:r>
              <a:rPr lang="en-US" sz="3800" b="1" dirty="0" smtClean="0"/>
              <a:t>Record Format: JSON.  </a:t>
            </a:r>
            <a:r>
              <a:rPr lang="en-US" sz="3800" dirty="0" smtClean="0"/>
              <a:t>The primary record contents are:</a:t>
            </a:r>
            <a:endParaRPr lang="en-US" sz="3800" b="1" dirty="0" smtClean="0"/>
          </a:p>
          <a:p>
            <a:pPr lvl="1">
              <a:lnSpc>
                <a:spcPct val="120000"/>
              </a:lnSpc>
              <a:tabLst>
                <a:tab pos="1376363" algn="l"/>
                <a:tab pos="2168525" algn="l"/>
                <a:tab pos="2855913" algn="l"/>
                <a:tab pos="3200400" algn="l"/>
              </a:tabLst>
            </a:pPr>
            <a:r>
              <a:rPr lang="en-US" sz="3400" dirty="0" smtClean="0"/>
              <a:t>Cuisine type </a:t>
            </a:r>
            <a:r>
              <a:rPr lang="en-US" sz="3400" b="1" dirty="0" smtClean="0">
                <a:solidFill>
                  <a:srgbClr val="008000"/>
                </a:solidFill>
              </a:rPr>
              <a:t>class label </a:t>
            </a:r>
          </a:p>
          <a:p>
            <a:pPr lvl="1">
              <a:lnSpc>
                <a:spcPct val="120000"/>
              </a:lnSpc>
              <a:tabLst>
                <a:tab pos="1376363" algn="l"/>
                <a:tab pos="2168525" algn="l"/>
                <a:tab pos="2855913" algn="l"/>
                <a:tab pos="3200400" algn="l"/>
              </a:tabLst>
            </a:pPr>
            <a:r>
              <a:rPr lang="en-US" sz="3400" b="1" dirty="0">
                <a:solidFill>
                  <a:srgbClr val="0257BE"/>
                </a:solidFill>
                <a:ea typeface="+mn-ea"/>
                <a:cs typeface="+mn-cs"/>
              </a:rPr>
              <a:t>List of </a:t>
            </a:r>
            <a:r>
              <a:rPr lang="en-US" sz="3400" b="1" dirty="0" smtClean="0">
                <a:solidFill>
                  <a:srgbClr val="0257BE"/>
                </a:solidFill>
                <a:ea typeface="+mn-ea"/>
                <a:cs typeface="+mn-cs"/>
              </a:rPr>
              <a:t>ingredients</a:t>
            </a:r>
          </a:p>
          <a:p>
            <a:pPr lvl="1">
              <a:lnSpc>
                <a:spcPct val="120000"/>
              </a:lnSpc>
              <a:tabLst>
                <a:tab pos="1376363" algn="l"/>
                <a:tab pos="2168525" algn="l"/>
                <a:tab pos="2855913" algn="l"/>
                <a:tab pos="3200400" algn="l"/>
              </a:tabLst>
            </a:pPr>
            <a:endParaRPr lang="en-US" sz="13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 smtClean="0"/>
              <a:t>				{</a:t>
            </a:r>
            <a:endParaRPr lang="en-US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		</a:t>
            </a:r>
            <a:r>
              <a:rPr lang="en-US" sz="3200" dirty="0" smtClean="0"/>
              <a:t>			"</a:t>
            </a:r>
            <a:r>
              <a:rPr lang="en-US" sz="3200" dirty="0"/>
              <a:t>id": 24717,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 		</a:t>
            </a:r>
            <a:r>
              <a:rPr lang="en-US" sz="3200" dirty="0" smtClean="0"/>
              <a:t>			"</a:t>
            </a:r>
            <a:r>
              <a:rPr lang="en-US" sz="3200" dirty="0"/>
              <a:t>cuisine": "</a:t>
            </a:r>
            <a:r>
              <a:rPr lang="en-US" sz="3200" b="1" dirty="0">
                <a:solidFill>
                  <a:srgbClr val="008000"/>
                </a:solidFill>
              </a:rPr>
              <a:t>indian</a:t>
            </a:r>
            <a:r>
              <a:rPr lang="en-US" sz="3200" dirty="0"/>
              <a:t>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		</a:t>
            </a:r>
            <a:r>
              <a:rPr lang="en-US" sz="3200" dirty="0" smtClean="0"/>
              <a:t>			"</a:t>
            </a:r>
            <a:r>
              <a:rPr lang="en-US" sz="3200" dirty="0"/>
              <a:t>ingredients": [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		</a:t>
            </a:r>
            <a:r>
              <a:rPr lang="en-US" sz="3200" dirty="0" smtClean="0"/>
              <a:t>			</a:t>
            </a:r>
            <a:r>
              <a:rPr lang="en-US" sz="3200" dirty="0"/>
              <a:t>	"</a:t>
            </a:r>
            <a:r>
              <a:rPr lang="en-US" sz="3200" b="1" dirty="0">
                <a:solidFill>
                  <a:srgbClr val="0257BE"/>
                </a:solidFill>
              </a:rPr>
              <a:t>tumeric</a:t>
            </a:r>
            <a:r>
              <a:rPr lang="en-US" sz="3200" dirty="0"/>
              <a:t>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		</a:t>
            </a:r>
            <a:r>
              <a:rPr lang="en-US" sz="3200" dirty="0" smtClean="0"/>
              <a:t>			</a:t>
            </a:r>
            <a:r>
              <a:rPr lang="en-US" sz="3200" dirty="0"/>
              <a:t>	"</a:t>
            </a:r>
            <a:r>
              <a:rPr lang="en-US" sz="3200" b="1" dirty="0">
                <a:solidFill>
                  <a:srgbClr val="0257BE"/>
                </a:solidFill>
              </a:rPr>
              <a:t>vegetable stock</a:t>
            </a:r>
            <a:r>
              <a:rPr lang="en-US" sz="3200" dirty="0"/>
              <a:t>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		</a:t>
            </a:r>
            <a:r>
              <a:rPr lang="en-US" sz="3200" dirty="0" smtClean="0"/>
              <a:t>			</a:t>
            </a:r>
            <a:r>
              <a:rPr lang="en-US" sz="3200" dirty="0"/>
              <a:t>	"</a:t>
            </a:r>
            <a:r>
              <a:rPr lang="en-US" sz="3200" b="1" dirty="0">
                <a:solidFill>
                  <a:srgbClr val="0257BE"/>
                </a:solidFill>
              </a:rPr>
              <a:t>tomatoes</a:t>
            </a:r>
            <a:r>
              <a:rPr lang="en-US" sz="3200" dirty="0"/>
              <a:t>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		</a:t>
            </a:r>
            <a:r>
              <a:rPr lang="en-US" sz="3200" dirty="0" smtClean="0"/>
              <a:t>			</a:t>
            </a:r>
            <a:r>
              <a:rPr lang="en-US" sz="3200" dirty="0"/>
              <a:t>	"</a:t>
            </a:r>
            <a:r>
              <a:rPr lang="en-US" sz="3200" b="1" dirty="0">
                <a:solidFill>
                  <a:srgbClr val="0257BE"/>
                </a:solidFill>
              </a:rPr>
              <a:t>garam masala</a:t>
            </a:r>
            <a:r>
              <a:rPr lang="en-US" sz="3200" dirty="0"/>
              <a:t>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		</a:t>
            </a:r>
            <a:r>
              <a:rPr lang="en-US" sz="3200" dirty="0" smtClean="0"/>
              <a:t>			</a:t>
            </a:r>
            <a:r>
              <a:rPr lang="en-US" sz="3200" dirty="0"/>
              <a:t>	"</a:t>
            </a:r>
            <a:r>
              <a:rPr lang="en-US" sz="3200" b="1" dirty="0">
                <a:solidFill>
                  <a:srgbClr val="0257BE"/>
                </a:solidFill>
              </a:rPr>
              <a:t>naan</a:t>
            </a:r>
            <a:r>
              <a:rPr lang="en-US" sz="3200" dirty="0"/>
              <a:t>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		</a:t>
            </a:r>
            <a:r>
              <a:rPr lang="en-US" sz="3200" dirty="0" smtClean="0"/>
              <a:t>			</a:t>
            </a:r>
            <a:r>
              <a:rPr lang="en-US" sz="3200" dirty="0"/>
              <a:t>	"</a:t>
            </a:r>
            <a:r>
              <a:rPr lang="en-US" sz="3200" b="1" dirty="0">
                <a:solidFill>
                  <a:srgbClr val="0257BE"/>
                </a:solidFill>
              </a:rPr>
              <a:t>red lentils</a:t>
            </a:r>
            <a:r>
              <a:rPr lang="en-US" sz="3200" dirty="0"/>
              <a:t>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		</a:t>
            </a:r>
            <a:r>
              <a:rPr lang="en-US" sz="3200" dirty="0" smtClean="0"/>
              <a:t>			</a:t>
            </a:r>
            <a:r>
              <a:rPr lang="en-US" sz="3200" dirty="0"/>
              <a:t>	"</a:t>
            </a:r>
            <a:r>
              <a:rPr lang="en-US" sz="3200" b="1" dirty="0">
                <a:solidFill>
                  <a:srgbClr val="0257BE"/>
                </a:solidFill>
              </a:rPr>
              <a:t>red chili peppers</a:t>
            </a:r>
            <a:r>
              <a:rPr lang="en-US" sz="3200" dirty="0"/>
              <a:t>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	</a:t>
            </a:r>
            <a:r>
              <a:rPr lang="en-US" sz="3200" dirty="0" smtClean="0"/>
              <a:t>			</a:t>
            </a:r>
            <a:r>
              <a:rPr lang="en-US" sz="3200" dirty="0"/>
              <a:t>		"</a:t>
            </a:r>
            <a:r>
              <a:rPr lang="en-US" sz="3200" b="1" dirty="0">
                <a:solidFill>
                  <a:srgbClr val="0257BE"/>
                </a:solidFill>
              </a:rPr>
              <a:t>onions</a:t>
            </a:r>
            <a:r>
              <a:rPr lang="en-US" sz="3200" dirty="0"/>
              <a:t>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	</a:t>
            </a:r>
            <a:r>
              <a:rPr lang="en-US" sz="3200" dirty="0" smtClean="0"/>
              <a:t>			</a:t>
            </a:r>
            <a:r>
              <a:rPr lang="en-US" sz="3200" dirty="0"/>
              <a:t>		"</a:t>
            </a:r>
            <a:r>
              <a:rPr lang="en-US" sz="3200" b="1" dirty="0">
                <a:solidFill>
                  <a:srgbClr val="0257BE"/>
                </a:solidFill>
              </a:rPr>
              <a:t>spinach</a:t>
            </a:r>
            <a:r>
              <a:rPr lang="en-US" sz="3200" dirty="0"/>
              <a:t>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	</a:t>
            </a:r>
            <a:r>
              <a:rPr lang="en-US" sz="3200" dirty="0" smtClean="0"/>
              <a:t>			</a:t>
            </a:r>
            <a:r>
              <a:rPr lang="en-US" sz="3200" dirty="0"/>
              <a:t>		"</a:t>
            </a:r>
            <a:r>
              <a:rPr lang="en-US" sz="3200" b="1" dirty="0">
                <a:solidFill>
                  <a:srgbClr val="0257BE"/>
                </a:solidFill>
              </a:rPr>
              <a:t>sweet potatoes</a:t>
            </a:r>
            <a:r>
              <a:rPr lang="en-US" sz="3200" dirty="0"/>
              <a:t>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 	</a:t>
            </a:r>
            <a:r>
              <a:rPr lang="en-US" sz="3200" dirty="0" smtClean="0"/>
              <a:t>			</a:t>
            </a:r>
            <a:r>
              <a:rPr lang="en-US" sz="3200" dirty="0"/>
              <a:t>	</a:t>
            </a:r>
            <a:r>
              <a:rPr lang="en-US" sz="3200" dirty="0" smtClean="0"/>
              <a:t>]</a:t>
            </a:r>
            <a:endParaRPr lang="en-US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	</a:t>
            </a:r>
            <a:r>
              <a:rPr lang="en-US" sz="3200" dirty="0" smtClean="0"/>
              <a:t>			}</a:t>
            </a:r>
            <a:endParaRPr lang="en-US" sz="3200" b="1" dirty="0" smtClean="0"/>
          </a:p>
          <a:p>
            <a:pPr marL="0" indent="0" algn="ctr">
              <a:lnSpc>
                <a:spcPct val="120000"/>
              </a:lnSpc>
              <a:buNone/>
              <a:tabLst>
                <a:tab pos="1376363" algn="l"/>
                <a:tab pos="2168525" algn="l"/>
                <a:tab pos="2855913" algn="l"/>
                <a:tab pos="3200400" algn="l"/>
              </a:tabLst>
            </a:pPr>
            <a:r>
              <a:rPr lang="en-US" sz="3400" b="1" dirty="0" smtClean="0"/>
              <a:t>Example Record for a Recipe of Cuisine Type “Indian”</a:t>
            </a:r>
            <a:r>
              <a:rPr lang="en-US" sz="3400" dirty="0" smtClean="0"/>
              <a:t> [1]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8699" y="6591925"/>
            <a:ext cx="73437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[1] 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“What's Cooking?,”. [Online]. Available at: </a:t>
            </a:r>
            <a:r>
              <a:rPr lang="en-US" sz="1100" b="0" u="sng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hlinkClick r:id="rId3"/>
              </a:rPr>
              <a:t>https://www.kaggle.com/c/whats-cooking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. [Accessed: Oct-2015].</a:t>
            </a:r>
          </a:p>
        </p:txBody>
      </p:sp>
    </p:spTree>
    <p:extLst>
      <p:ext uri="{BB962C8B-B14F-4D97-AF65-F5344CB8AC3E}">
        <p14:creationId xmlns:p14="http://schemas.microsoft.com/office/powerpoint/2010/main" val="854109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113144"/>
            <a:ext cx="6838950" cy="5508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Bag of Words</a:t>
            </a:r>
            <a:br>
              <a:rPr lang="en-US" sz="2800" dirty="0" smtClean="0"/>
            </a:br>
            <a:r>
              <a:rPr lang="en-US" sz="2800" dirty="0" smtClean="0"/>
              <a:t>Data Representation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5213"/>
            <a:ext cx="8229600" cy="5135562"/>
          </a:xfrm>
        </p:spPr>
        <p:txBody>
          <a:bodyPr>
            <a:normAutofit/>
          </a:bodyPr>
          <a:lstStyle/>
          <a:p>
            <a:r>
              <a:rPr lang="en-US" dirty="0" smtClean="0"/>
              <a:t>Over 80% of ingredients are longer than one word.</a:t>
            </a:r>
          </a:p>
          <a:p>
            <a:endParaRPr lang="en-US" dirty="0"/>
          </a:p>
          <a:p>
            <a:r>
              <a:rPr lang="en-US" dirty="0" smtClean="0"/>
              <a:t>Many words in the ingredient descriptions cause a “</a:t>
            </a:r>
            <a:r>
              <a:rPr lang="en-US" i="1" dirty="0" smtClean="0"/>
              <a:t>distinction without a difference</a:t>
            </a:r>
            <a:r>
              <a:rPr lang="en-US" dirty="0" smtClean="0"/>
              <a:t>”. </a:t>
            </a:r>
          </a:p>
          <a:p>
            <a:pPr lvl="1"/>
            <a:r>
              <a:rPr lang="en-US" b="1" dirty="0" smtClean="0"/>
              <a:t>Example: </a:t>
            </a:r>
            <a:r>
              <a:rPr lang="en-US" dirty="0" smtClean="0"/>
              <a:t>“</a:t>
            </a:r>
            <a:r>
              <a:rPr lang="en-US" i="1" dirty="0" smtClean="0"/>
              <a:t>Taco Bell Taco Seasoning</a:t>
            </a:r>
            <a:r>
              <a:rPr lang="en-US" dirty="0" smtClean="0"/>
              <a:t>” vs. “</a:t>
            </a:r>
            <a:r>
              <a:rPr lang="en-US" i="1" dirty="0" smtClean="0"/>
              <a:t>Taco Seasoning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Dividing ingredient lists into bags of words can help address that problem.  </a:t>
            </a:r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Taco Bell Taco Seasoning</a:t>
            </a:r>
            <a:r>
              <a:rPr lang="en-US" dirty="0" smtClean="0"/>
              <a:t>” </a:t>
            </a:r>
            <a:r>
              <a:rPr lang="en-US" dirty="0" smtClean="0">
                <a:sym typeface="Wingdings" panose="05000000000000000000" pitchFamily="2" charset="2"/>
              </a:rPr>
              <a:t> { “</a:t>
            </a:r>
            <a:r>
              <a:rPr lang="en-US" b="1" dirty="0" smtClean="0">
                <a:solidFill>
                  <a:srgbClr val="0165BF"/>
                </a:solidFill>
                <a:sym typeface="Wingdings" panose="05000000000000000000" pitchFamily="2" charset="2"/>
              </a:rPr>
              <a:t>Taco</a:t>
            </a:r>
            <a:r>
              <a:rPr lang="en-US" dirty="0" smtClean="0">
                <a:sym typeface="Wingdings" panose="05000000000000000000" pitchFamily="2" charset="2"/>
              </a:rPr>
              <a:t>”, “Bell” “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Seasoning</a:t>
            </a:r>
            <a:r>
              <a:rPr lang="en-US" dirty="0" smtClean="0">
                <a:sym typeface="Wingdings" panose="05000000000000000000" pitchFamily="2" charset="2"/>
              </a:rPr>
              <a:t>” }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Taco Seasoning</a:t>
            </a:r>
            <a:r>
              <a:rPr lang="en-US" dirty="0" smtClean="0"/>
              <a:t>” </a:t>
            </a:r>
            <a:r>
              <a:rPr lang="en-US" dirty="0" smtClean="0">
                <a:sym typeface="Wingdings" panose="05000000000000000000" pitchFamily="2" charset="2"/>
              </a:rPr>
              <a:t> { “</a:t>
            </a:r>
            <a:r>
              <a:rPr lang="en-US" b="1" dirty="0" smtClean="0">
                <a:solidFill>
                  <a:srgbClr val="0165BF"/>
                </a:solidFill>
                <a:sym typeface="Wingdings" panose="05000000000000000000" pitchFamily="2" charset="2"/>
              </a:rPr>
              <a:t>Taco</a:t>
            </a:r>
            <a:r>
              <a:rPr lang="en-US" dirty="0" smtClean="0">
                <a:sym typeface="Wingdings" panose="05000000000000000000" pitchFamily="2" charset="2"/>
              </a:rPr>
              <a:t>”, “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Seasoning</a:t>
            </a:r>
            <a:r>
              <a:rPr lang="en-US" dirty="0" smtClean="0">
                <a:sym typeface="Wingdings" panose="05000000000000000000" pitchFamily="2" charset="2"/>
              </a:rPr>
              <a:t>” }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Two out of three words match versus no match using the full ingredient string (i.e. approach #2).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57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Converting an Ingredient List to Text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1317" y="2159369"/>
            <a:ext cx="3166356" cy="31393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61963" algn="l"/>
              </a:tabLst>
            </a:pPr>
            <a:r>
              <a:rPr lang="en-US" altLang="zh-CN" b="0" dirty="0">
                <a:latin typeface="+mn-lt"/>
              </a:rPr>
              <a:t>"</a:t>
            </a:r>
            <a:r>
              <a:rPr lang="en-US" altLang="zh-CN" dirty="0">
                <a:solidFill>
                  <a:srgbClr val="00B050"/>
                </a:solidFill>
                <a:latin typeface="+mn-lt"/>
              </a:rPr>
              <a:t>ingredients</a:t>
            </a:r>
            <a:r>
              <a:rPr lang="en-US" altLang="zh-CN" b="0" dirty="0">
                <a:latin typeface="+mn-lt"/>
              </a:rPr>
              <a:t>": [</a:t>
            </a:r>
          </a:p>
          <a:p>
            <a:pPr>
              <a:tabLst>
                <a:tab pos="461963" algn="l"/>
              </a:tabLst>
            </a:pPr>
            <a:r>
              <a:rPr lang="en-US" altLang="zh-CN" b="0" dirty="0" smtClean="0">
                <a:latin typeface="+mn-lt"/>
              </a:rPr>
              <a:t>	"</a:t>
            </a:r>
            <a:r>
              <a:rPr lang="en-US" altLang="zh-CN" dirty="0">
                <a:solidFill>
                  <a:srgbClr val="0165BF"/>
                </a:solidFill>
                <a:latin typeface="+mn-lt"/>
              </a:rPr>
              <a:t>romaine lettuce</a:t>
            </a:r>
            <a:r>
              <a:rPr lang="en-US" altLang="zh-CN" b="0" dirty="0">
                <a:latin typeface="+mn-lt"/>
              </a:rPr>
              <a:t>",</a:t>
            </a:r>
          </a:p>
          <a:p>
            <a:pPr>
              <a:tabLst>
                <a:tab pos="461963" algn="l"/>
              </a:tabLst>
            </a:pPr>
            <a:r>
              <a:rPr lang="fi-FI" altLang="zh-CN" b="0" dirty="0" smtClean="0">
                <a:latin typeface="+mn-lt"/>
              </a:rPr>
              <a:t>	"</a:t>
            </a:r>
            <a:r>
              <a:rPr lang="fi-FI" altLang="zh-CN" dirty="0">
                <a:solidFill>
                  <a:srgbClr val="0165BF"/>
                </a:solidFill>
                <a:latin typeface="+mn-lt"/>
              </a:rPr>
              <a:t>black olives</a:t>
            </a:r>
            <a:r>
              <a:rPr lang="fi-FI" altLang="zh-CN" b="0" dirty="0">
                <a:latin typeface="+mn-lt"/>
              </a:rPr>
              <a:t>",</a:t>
            </a:r>
          </a:p>
          <a:p>
            <a:pPr>
              <a:tabLst>
                <a:tab pos="461963" algn="l"/>
              </a:tabLst>
            </a:pPr>
            <a:r>
              <a:rPr lang="fi-FI" altLang="zh-CN" b="0" dirty="0" smtClean="0">
                <a:latin typeface="+mn-lt"/>
              </a:rPr>
              <a:t>	"</a:t>
            </a:r>
            <a:r>
              <a:rPr lang="fi-FI" altLang="zh-CN" dirty="0">
                <a:solidFill>
                  <a:srgbClr val="0165BF"/>
                </a:solidFill>
                <a:latin typeface="+mn-lt"/>
              </a:rPr>
              <a:t>grape tomatoes</a:t>
            </a:r>
            <a:r>
              <a:rPr lang="fi-FI" altLang="zh-CN" b="0" dirty="0">
                <a:latin typeface="+mn-lt"/>
              </a:rPr>
              <a:t>",</a:t>
            </a:r>
          </a:p>
          <a:p>
            <a:pPr>
              <a:tabLst>
                <a:tab pos="461963" algn="l"/>
              </a:tabLst>
            </a:pPr>
            <a:r>
              <a:rPr lang="de-DE" altLang="zh-CN" b="0" dirty="0" smtClean="0">
                <a:latin typeface="+mn-lt"/>
              </a:rPr>
              <a:t>	"</a:t>
            </a:r>
            <a:r>
              <a:rPr lang="de-DE" altLang="zh-CN" dirty="0">
                <a:solidFill>
                  <a:srgbClr val="0165BF"/>
                </a:solidFill>
                <a:latin typeface="+mn-lt"/>
              </a:rPr>
              <a:t>garlic</a:t>
            </a:r>
            <a:r>
              <a:rPr lang="de-DE" altLang="zh-CN" b="0" dirty="0">
                <a:latin typeface="+mn-lt"/>
              </a:rPr>
              <a:t>",</a:t>
            </a:r>
          </a:p>
          <a:p>
            <a:pPr>
              <a:tabLst>
                <a:tab pos="461963" algn="l"/>
              </a:tabLst>
            </a:pPr>
            <a:r>
              <a:rPr lang="de-DE" altLang="zh-CN" b="0" dirty="0" smtClean="0">
                <a:latin typeface="+mn-lt"/>
              </a:rPr>
              <a:t>	"</a:t>
            </a:r>
            <a:r>
              <a:rPr lang="de-DE" altLang="zh-CN" dirty="0">
                <a:solidFill>
                  <a:srgbClr val="0165BF"/>
                </a:solidFill>
                <a:latin typeface="+mn-lt"/>
              </a:rPr>
              <a:t>pepper</a:t>
            </a:r>
            <a:r>
              <a:rPr lang="de-DE" altLang="zh-CN" b="0" dirty="0">
                <a:latin typeface="+mn-lt"/>
              </a:rPr>
              <a:t>",</a:t>
            </a:r>
          </a:p>
          <a:p>
            <a:pPr>
              <a:tabLst>
                <a:tab pos="461963" algn="l"/>
              </a:tabLst>
            </a:pPr>
            <a:r>
              <a:rPr lang="en-US" altLang="zh-CN" b="0" dirty="0" smtClean="0">
                <a:latin typeface="+mn-lt"/>
              </a:rPr>
              <a:t>	</a:t>
            </a:r>
            <a:r>
              <a:rPr lang="hr-HR" altLang="zh-CN" b="0" dirty="0" smtClean="0">
                <a:latin typeface="+mn-lt"/>
              </a:rPr>
              <a:t>"</a:t>
            </a:r>
            <a:r>
              <a:rPr lang="hr-HR" altLang="zh-CN" dirty="0">
                <a:solidFill>
                  <a:srgbClr val="0165BF"/>
                </a:solidFill>
                <a:latin typeface="+mn-lt"/>
              </a:rPr>
              <a:t>purple onion</a:t>
            </a:r>
            <a:r>
              <a:rPr lang="hr-HR" altLang="zh-CN" b="0" dirty="0">
                <a:latin typeface="+mn-lt"/>
              </a:rPr>
              <a:t>",</a:t>
            </a:r>
          </a:p>
          <a:p>
            <a:pPr>
              <a:tabLst>
                <a:tab pos="461963" algn="l"/>
              </a:tabLst>
            </a:pPr>
            <a:r>
              <a:rPr lang="en-US" altLang="zh-CN" b="0" dirty="0" smtClean="0">
                <a:latin typeface="+mn-lt"/>
              </a:rPr>
              <a:t>	"</a:t>
            </a:r>
            <a:r>
              <a:rPr lang="en-US" altLang="zh-CN" dirty="0">
                <a:solidFill>
                  <a:srgbClr val="0165BF"/>
                </a:solidFill>
                <a:latin typeface="+mn-lt"/>
              </a:rPr>
              <a:t>seasoning</a:t>
            </a:r>
            <a:r>
              <a:rPr lang="en-US" altLang="zh-CN" b="0" dirty="0">
                <a:latin typeface="+mn-lt"/>
              </a:rPr>
              <a:t>",</a:t>
            </a:r>
          </a:p>
          <a:p>
            <a:pPr>
              <a:tabLst>
                <a:tab pos="461963" algn="l"/>
              </a:tabLst>
            </a:pPr>
            <a:r>
              <a:rPr lang="en-US" altLang="zh-CN" b="0" dirty="0" smtClean="0">
                <a:latin typeface="+mn-lt"/>
              </a:rPr>
              <a:t>	"</a:t>
            </a:r>
            <a:r>
              <a:rPr lang="en-US" altLang="zh-CN" dirty="0">
                <a:solidFill>
                  <a:srgbClr val="0165BF"/>
                </a:solidFill>
                <a:latin typeface="+mn-lt"/>
              </a:rPr>
              <a:t>garbanzo</a:t>
            </a:r>
            <a:r>
              <a:rPr lang="en-US" altLang="zh-CN" b="0" dirty="0">
                <a:latin typeface="+mn-lt"/>
              </a:rPr>
              <a:t> </a:t>
            </a:r>
            <a:r>
              <a:rPr lang="en-US" altLang="zh-CN" dirty="0">
                <a:solidFill>
                  <a:srgbClr val="0165BF"/>
                </a:solidFill>
                <a:latin typeface="+mn-lt"/>
              </a:rPr>
              <a:t>beans</a:t>
            </a:r>
            <a:r>
              <a:rPr lang="en-US" altLang="zh-CN" b="0" dirty="0" smtClean="0">
                <a:latin typeface="+mn-lt"/>
              </a:rPr>
              <a:t>",</a:t>
            </a:r>
          </a:p>
          <a:p>
            <a:pPr>
              <a:tabLst>
                <a:tab pos="461963" algn="l"/>
              </a:tabLst>
            </a:pPr>
            <a:r>
              <a:rPr lang="en-US" altLang="zh-CN" b="0" dirty="0">
                <a:latin typeface="+mn-lt"/>
              </a:rPr>
              <a:t>	</a:t>
            </a:r>
            <a:r>
              <a:rPr lang="en-US" altLang="zh-CN" b="0" dirty="0" smtClean="0">
                <a:latin typeface="+mn-lt"/>
              </a:rPr>
              <a:t>"</a:t>
            </a:r>
            <a:r>
              <a:rPr lang="en-US" altLang="zh-CN" dirty="0">
                <a:solidFill>
                  <a:srgbClr val="0165BF"/>
                </a:solidFill>
                <a:latin typeface="+mn-lt"/>
              </a:rPr>
              <a:t>feta</a:t>
            </a:r>
            <a:r>
              <a:rPr lang="en-US" altLang="zh-CN" b="0" dirty="0">
                <a:latin typeface="+mn-lt"/>
              </a:rPr>
              <a:t> </a:t>
            </a:r>
            <a:r>
              <a:rPr lang="en-US" altLang="zh-CN" dirty="0">
                <a:solidFill>
                  <a:srgbClr val="0165BF"/>
                </a:solidFill>
                <a:latin typeface="+mn-lt"/>
              </a:rPr>
              <a:t>cheese</a:t>
            </a:r>
            <a:r>
              <a:rPr lang="en-US" altLang="zh-CN" b="0" dirty="0">
                <a:latin typeface="+mn-lt"/>
              </a:rPr>
              <a:t> </a:t>
            </a:r>
            <a:r>
              <a:rPr lang="en-US" altLang="zh-CN" dirty="0">
                <a:solidFill>
                  <a:srgbClr val="0165BF"/>
                </a:solidFill>
                <a:latin typeface="+mn-lt"/>
              </a:rPr>
              <a:t>crumbles</a:t>
            </a:r>
            <a:r>
              <a:rPr lang="en-US" altLang="zh-CN" b="0" dirty="0">
                <a:latin typeface="+mn-lt"/>
              </a:rPr>
              <a:t>"</a:t>
            </a:r>
          </a:p>
          <a:p>
            <a:pPr>
              <a:tabLst>
                <a:tab pos="461963" algn="l"/>
              </a:tabLst>
            </a:pPr>
            <a:r>
              <a:rPr lang="en-US" altLang="zh-CN" b="0" dirty="0" smtClean="0">
                <a:latin typeface="+mn-lt"/>
              </a:rPr>
              <a:t>]</a:t>
            </a:r>
            <a:endParaRPr kumimoji="1" lang="zh-CN" altLang="en-US" b="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317" y="1690195"/>
            <a:ext cx="316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JSON Ingredient List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58944" y="3135907"/>
            <a:ext cx="3589645" cy="120032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165BF"/>
                </a:solidFill>
                <a:latin typeface="+mn-lt"/>
              </a:rPr>
              <a:t>romaine lettuce </a:t>
            </a:r>
            <a:r>
              <a:rPr lang="fi-FI" altLang="zh-CN" dirty="0" smtClean="0">
                <a:solidFill>
                  <a:srgbClr val="0165BF"/>
                </a:solidFill>
                <a:latin typeface="+mn-lt"/>
              </a:rPr>
              <a:t>black olives grape tomatoes g</a:t>
            </a:r>
            <a:r>
              <a:rPr lang="de-DE" altLang="zh-CN" dirty="0" smtClean="0">
                <a:solidFill>
                  <a:srgbClr val="0165BF"/>
                </a:solidFill>
                <a:latin typeface="+mn-lt"/>
              </a:rPr>
              <a:t>arlic pepper </a:t>
            </a:r>
            <a:r>
              <a:rPr lang="hr-HR" altLang="zh-CN" dirty="0" smtClean="0">
                <a:solidFill>
                  <a:srgbClr val="0165BF"/>
                </a:solidFill>
                <a:latin typeface="+mn-lt"/>
              </a:rPr>
              <a:t>purple onion </a:t>
            </a:r>
            <a:r>
              <a:rPr lang="en-US" altLang="zh-CN" dirty="0" smtClean="0">
                <a:solidFill>
                  <a:srgbClr val="0165BF"/>
                </a:solidFill>
                <a:latin typeface="+mn-lt"/>
              </a:rPr>
              <a:t>seasoning garbanzo beans feta </a:t>
            </a:r>
            <a:r>
              <a:rPr lang="en-US" altLang="zh-CN" dirty="0">
                <a:solidFill>
                  <a:srgbClr val="0165BF"/>
                </a:solidFill>
                <a:latin typeface="+mn-lt"/>
              </a:rPr>
              <a:t>cheese </a:t>
            </a:r>
            <a:r>
              <a:rPr lang="en-US" altLang="zh-CN" dirty="0" smtClean="0">
                <a:solidFill>
                  <a:srgbClr val="0165BF"/>
                </a:solidFill>
                <a:latin typeface="+mn-lt"/>
              </a:rPr>
              <a:t>crumble</a:t>
            </a:r>
            <a:endParaRPr lang="en-US" altLang="zh-CN" dirty="0">
              <a:solidFill>
                <a:srgbClr val="0165BF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58943" y="2661884"/>
            <a:ext cx="358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“Bag of Words” Text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027053" y="3683780"/>
            <a:ext cx="1154545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819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Techniques for Text/Word Preprocessing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7417"/>
            <a:ext cx="8229600" cy="4090987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Tokenization</a:t>
            </a:r>
            <a:r>
              <a:rPr lang="en-US" dirty="0" smtClean="0"/>
              <a:t> – Divide a series of characters into word “tokens” and discard any unimportant or unwanted characters (e.g. punctuation) [1].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>
                <a:solidFill>
                  <a:srgbClr val="008000"/>
                </a:solidFill>
              </a:rPr>
              <a:t>Lemmatization</a:t>
            </a:r>
            <a:r>
              <a:rPr lang="en-US" b="1" dirty="0" smtClean="0"/>
              <a:t> </a:t>
            </a:r>
            <a:r>
              <a:rPr lang="en-US" dirty="0" smtClean="0"/>
              <a:t>– Extract the “</a:t>
            </a:r>
            <a:r>
              <a:rPr lang="en-US" i="1" dirty="0" smtClean="0"/>
              <a:t>lemma</a:t>
            </a:r>
            <a:r>
              <a:rPr lang="en-US" dirty="0" smtClean="0"/>
              <a:t>” (i.e. base or dictionary) form of a word [2].</a:t>
            </a:r>
          </a:p>
          <a:p>
            <a:pPr lvl="1"/>
            <a:r>
              <a:rPr lang="en-US" b="1" dirty="0" smtClean="0"/>
              <a:t>Examples: </a:t>
            </a:r>
            <a:r>
              <a:rPr lang="en-US" dirty="0" smtClean="0"/>
              <a:t>“</a:t>
            </a:r>
            <a:r>
              <a:rPr lang="en-US" i="1" dirty="0" smtClean="0"/>
              <a:t>caresses</a:t>
            </a:r>
            <a:r>
              <a:rPr lang="en-US" dirty="0" smtClean="0"/>
              <a:t>” to “</a:t>
            </a:r>
            <a:r>
              <a:rPr lang="en-US" i="1" dirty="0" smtClean="0"/>
              <a:t>caress</a:t>
            </a:r>
            <a:r>
              <a:rPr lang="en-US" dirty="0" smtClean="0"/>
              <a:t>” and “</a:t>
            </a:r>
            <a:r>
              <a:rPr lang="en-US" i="1" dirty="0" smtClean="0"/>
              <a:t>dogs</a:t>
            </a:r>
            <a:r>
              <a:rPr lang="en-US" dirty="0" smtClean="0"/>
              <a:t>” to “</a:t>
            </a:r>
            <a:r>
              <a:rPr lang="en-US" i="1" dirty="0" smtClean="0"/>
              <a:t>dog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endParaRPr lang="en-US" b="1" dirty="0" smtClean="0"/>
          </a:p>
          <a:p>
            <a:r>
              <a:rPr lang="en-US" b="1" dirty="0">
                <a:solidFill>
                  <a:srgbClr val="008000"/>
                </a:solidFill>
              </a:rPr>
              <a:t>Removing “Stop Words” </a:t>
            </a:r>
            <a:r>
              <a:rPr lang="en-US" dirty="0" smtClean="0"/>
              <a:t>– Delete common words (e.g. “the”, “a” “in”) that are of little value in text analysis [3].</a:t>
            </a:r>
          </a:p>
          <a:p>
            <a:endParaRPr lang="en-US" dirty="0" smtClean="0"/>
          </a:p>
          <a:p>
            <a:r>
              <a:rPr lang="en-US" b="1" dirty="0">
                <a:solidFill>
                  <a:srgbClr val="008000"/>
                </a:solidFill>
              </a:rPr>
              <a:t>Term Frequency-Inverse Document Frequency (TF-IDF) </a:t>
            </a:r>
            <a:r>
              <a:rPr lang="en-US" dirty="0" smtClean="0"/>
              <a:t>– Assigns a weight to a term based off its overall frequency (and in turn importance) in a document [4].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3412" y="5086088"/>
            <a:ext cx="764190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[1] 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“Tokenization,” The Stanford NLP (Natural Language Processing) Group. [Online]. Available at: 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hlinkClick r:id="rId2"/>
              </a:rPr>
              <a:t>http://nlp.stanford.edu/ir-book/html/htmledition/tokenization-1.html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. [Accessed: Nov-2015]. </a:t>
            </a:r>
            <a:endParaRPr lang="en-US" sz="1000" b="0" dirty="0" smtClean="0">
              <a:solidFill>
                <a:schemeClr val="bg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endParaRPr lang="en-US" sz="1000" b="0" dirty="0">
              <a:solidFill>
                <a:schemeClr val="bg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[2] “Stemming and lemmatization,” The Stanford NLP (Natural Language Processing) Group. [Online]. Available at: 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hlinkClick r:id="rId3"/>
              </a:rPr>
              <a:t>http://nlp.stanford.edu/ir-book/html/htmledition/stemming-and-lemmatization-1.html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. [Accessed: Nov-2015].</a:t>
            </a:r>
          </a:p>
          <a:p>
            <a:endParaRPr lang="en-US" sz="1000" b="0" dirty="0" smtClean="0">
              <a:solidFill>
                <a:schemeClr val="bg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sz="1000" b="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[3] “Dropping 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common terms: stop words,” The Stanford NLP (Natural Language Processing) Group. [Online]. Available at: 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hlinkClick r:id="rId4"/>
              </a:rPr>
              <a:t>http://</a:t>
            </a:r>
            <a:r>
              <a:rPr lang="en-US" sz="1000" b="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hlinkClick r:id="rId4"/>
              </a:rPr>
              <a:t>nlp.stanford.edu/ir-book/html/htmledition/dropping-common-terms-stop-words-1.html</a:t>
            </a:r>
            <a:r>
              <a:rPr lang="en-US" sz="1000" b="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. 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[Accessed: Nov-2015</a:t>
            </a:r>
            <a:r>
              <a:rPr lang="en-US" sz="1000" b="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].</a:t>
            </a:r>
          </a:p>
          <a:p>
            <a:endParaRPr lang="en-US" sz="1000" b="0" dirty="0" smtClean="0">
              <a:solidFill>
                <a:schemeClr val="bg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[4] “Tf-idf weighting,” 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The Stanford NLP (Natural Language Processing) Group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. [Online]. Available at: 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hlinkClick r:id="rId5"/>
              </a:rPr>
              <a:t>http://nlp.stanford.edu/ir-book/html/htmledition/tf-idf-weighting-1.html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. [Accessed: Nov-2015]. </a:t>
            </a:r>
          </a:p>
        </p:txBody>
      </p:sp>
    </p:spTree>
    <p:extLst>
      <p:ext uri="{BB962C8B-B14F-4D97-AF65-F5344CB8AC3E}">
        <p14:creationId xmlns:p14="http://schemas.microsoft.com/office/powerpoint/2010/main" val="2647546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dirty="0" smtClean="0"/>
              <a:t>Approach #3 – Classification Algorithms Used</a:t>
            </a:r>
            <a:endParaRPr lang="en-US" sz="27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525108"/>
              </p:ext>
            </p:extLst>
          </p:nvPr>
        </p:nvGraphicFramePr>
        <p:xfrm>
          <a:off x="342900" y="1979613"/>
          <a:ext cx="8229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0525"/>
                <a:gridCol w="4029075"/>
              </a:tblGrid>
              <a:tr h="370840"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Stochastic Gradient Descent</a:t>
                      </a: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Perceptron</a:t>
                      </a: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400" b="1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1" smtClean="0">
                          <a:solidFill>
                            <a:schemeClr val="tx1"/>
                          </a:solidFill>
                        </a:rPr>
                        <a:t>Logistic 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Regression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Naïve Bayes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1" dirty="0" smtClean="0">
                          <a:solidFill>
                            <a:schemeClr val="tx1"/>
                          </a:solidFill>
                        </a:rPr>
                        <a:t>Multinomial Naïve Bayes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1" dirty="0" smtClean="0">
                          <a:solidFill>
                            <a:schemeClr val="tx1"/>
                          </a:solidFill>
                        </a:rPr>
                        <a:t>Bernoulli</a:t>
                      </a:r>
                      <a:r>
                        <a:rPr lang="en-US" sz="2400" b="0" i="1" baseline="0" dirty="0" smtClean="0">
                          <a:solidFill>
                            <a:schemeClr val="tx1"/>
                          </a:solidFill>
                        </a:rPr>
                        <a:t> Naïve Bayes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24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</a:p>
                    <a:p>
                      <a:pPr marL="17145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zh-CN" sz="24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2400" b="1" baseline="0" dirty="0" smtClean="0">
                          <a:solidFill>
                            <a:schemeClr val="tx1"/>
                          </a:solidFill>
                        </a:rPr>
                        <a:t>Decision Tree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dirty="0" smtClean="0"/>
              <a:t>Approach #3 </a:t>
            </a:r>
            <a:r>
              <a:rPr lang="en-US" sz="2700" dirty="0"/>
              <a:t>– Algorithm </a:t>
            </a:r>
            <a:r>
              <a:rPr lang="en-US" sz="2700" dirty="0" smtClean="0"/>
              <a:t>Results Comparison</a:t>
            </a:r>
            <a:endParaRPr lang="en-US" sz="27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803817"/>
              </p:ext>
            </p:extLst>
          </p:nvPr>
        </p:nvGraphicFramePr>
        <p:xfrm>
          <a:off x="1647825" y="1312858"/>
          <a:ext cx="5819776" cy="434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8084"/>
                <a:gridCol w="2511692"/>
              </a:tblGrid>
              <a:tr h="4909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Algorithm Name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Best Accuracy </a:t>
                      </a:r>
                    </a:p>
                    <a:p>
                      <a:pPr algn="ctr"/>
                      <a:r>
                        <a:rPr lang="en-US" sz="2000" dirty="0" smtClean="0"/>
                        <a:t>(Grid</a:t>
                      </a:r>
                      <a:r>
                        <a:rPr lang="en-US" sz="2000" baseline="0" dirty="0" smtClean="0"/>
                        <a:t> Search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anchor="ctr"/>
                </a:tc>
              </a:tr>
              <a:tr h="4909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Stochastic</a:t>
                      </a:r>
                      <a:r>
                        <a:rPr lang="en-US" sz="2000" baseline="0" dirty="0" smtClean="0"/>
                        <a:t> Gradient </a:t>
                      </a:r>
                    </a:p>
                    <a:p>
                      <a:pPr algn="ctr"/>
                      <a:r>
                        <a:rPr lang="en-US" sz="2000" baseline="0" dirty="0" smtClean="0"/>
                        <a:t>Descent (SGD)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76.2%</a:t>
                      </a:r>
                      <a:endParaRPr lang="en-US" sz="2000" dirty="0"/>
                    </a:p>
                  </a:txBody>
                  <a:tcPr anchor="ctr"/>
                </a:tc>
              </a:tr>
              <a:tr h="4909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75.9%</a:t>
                      </a:r>
                    </a:p>
                  </a:txBody>
                  <a:tcPr anchor="ctr"/>
                </a:tc>
              </a:tr>
              <a:tr h="4909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Random</a:t>
                      </a:r>
                      <a:r>
                        <a:rPr lang="en-US" sz="2000" baseline="0" dirty="0" smtClean="0"/>
                        <a:t> Forests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75.2%</a:t>
                      </a:r>
                      <a:endParaRPr lang="en-US" sz="2000" dirty="0"/>
                    </a:p>
                  </a:txBody>
                  <a:tcPr anchor="ctr"/>
                </a:tc>
              </a:tr>
              <a:tr h="4909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Perceptron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72.8%</a:t>
                      </a:r>
                    </a:p>
                  </a:txBody>
                  <a:tcPr anchor="ctr"/>
                </a:tc>
              </a:tr>
              <a:tr h="4909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Naïve</a:t>
                      </a:r>
                      <a:r>
                        <a:rPr lang="en-US" sz="2000" baseline="0" dirty="0" smtClean="0"/>
                        <a:t> Bayes (Multinomial)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72.2%</a:t>
                      </a:r>
                      <a:endParaRPr lang="en-US" sz="2000" dirty="0"/>
                    </a:p>
                  </a:txBody>
                  <a:tcPr anchor="ctr"/>
                </a:tc>
              </a:tr>
              <a:tr h="4909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Naïve</a:t>
                      </a:r>
                      <a:r>
                        <a:rPr lang="en-US" sz="2000" baseline="0" dirty="0" smtClean="0"/>
                        <a:t> Bayes (Bernoulli)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71.6%</a:t>
                      </a:r>
                      <a:endParaRPr lang="en-US" sz="2000" dirty="0"/>
                    </a:p>
                  </a:txBody>
                  <a:tcPr anchor="ctr"/>
                </a:tc>
              </a:tr>
              <a:tr h="484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Decision</a:t>
                      </a:r>
                      <a:r>
                        <a:rPr lang="en-US" sz="2000" baseline="0" dirty="0" smtClean="0"/>
                        <a:t> Tree</a:t>
                      </a:r>
                      <a:endParaRPr 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63.0%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010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Algorithm and Parameter Searches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Algorithm search is as important as parameter 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earch</a:t>
            </a:r>
          </a:p>
          <a:p>
            <a:pPr lvl="1"/>
            <a:r>
              <a:rPr kumimoji="1" lang="en-US" altLang="zh-CN" dirty="0" smtClean="0"/>
              <a:t>Data distribution determines how algorithm performs </a:t>
            </a:r>
          </a:p>
          <a:p>
            <a:pPr lvl="1"/>
            <a:r>
              <a:rPr kumimoji="1" lang="en-US" altLang="zh-CN" dirty="0" smtClean="0"/>
              <a:t>Due to the high number of dimensions, we did not know the data distribution.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Always perform grid search with cross validation as it prevents:</a:t>
            </a:r>
          </a:p>
          <a:p>
            <a:pPr lvl="1"/>
            <a:r>
              <a:rPr kumimoji="1" lang="en-US" altLang="zh-CN" dirty="0" smtClean="0"/>
              <a:t>Leaking information from the test data</a:t>
            </a:r>
          </a:p>
          <a:p>
            <a:pPr lvl="1"/>
            <a:r>
              <a:rPr kumimoji="1" lang="en-US" altLang="zh-CN" dirty="0" smtClean="0"/>
              <a:t>Overfitting to test data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76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39256"/>
            <a:ext cx="6838950" cy="708893"/>
          </a:xfrm>
        </p:spPr>
        <p:txBody>
          <a:bodyPr>
            <a:noAutofit/>
          </a:bodyPr>
          <a:lstStyle/>
          <a:p>
            <a:r>
              <a:rPr lang="en-US" sz="2400" dirty="0" smtClean="0"/>
              <a:t>Approach #3 – Results and </a:t>
            </a:r>
            <a:br>
              <a:rPr lang="en-US" sz="2400" dirty="0" smtClean="0"/>
            </a:br>
            <a:r>
              <a:rPr lang="en-US" sz="2400" dirty="0" smtClean="0"/>
              <a:t>Advantages and Disadvantages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</a:rPr>
              <a:t>Advantages:</a:t>
            </a:r>
          </a:p>
          <a:p>
            <a:pPr lvl="1"/>
            <a:r>
              <a:rPr lang="en-US" b="1" dirty="0" smtClean="0"/>
              <a:t>Good Accuracy: </a:t>
            </a:r>
            <a:r>
              <a:rPr lang="en-US" b="1" dirty="0" smtClean="0">
                <a:solidFill>
                  <a:srgbClr val="FF0000"/>
                </a:solidFill>
              </a:rPr>
              <a:t>76.2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Can extract more information in the ingredient names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>
                <a:solidFill>
                  <a:srgbClr val="C00000"/>
                </a:solidFill>
              </a:rPr>
              <a:t>Disadvantages:</a:t>
            </a:r>
          </a:p>
          <a:p>
            <a:pPr lvl="1"/>
            <a:r>
              <a:rPr lang="en-US" dirty="0" smtClean="0"/>
              <a:t>Does not utilize the provided n-gram tokenization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36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291DEB-EFCB-4278-93F6-93E849605EEF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1206500" y="4689475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dirty="0" smtClean="0">
                <a:latin typeface="+mj-lt"/>
                <a:cs typeface="Arial" pitchFamily="34" charset="0"/>
              </a:rPr>
              <a:t>Approach #</a:t>
            </a:r>
            <a:r>
              <a:rPr lang="en-US" sz="4000" dirty="0">
                <a:latin typeface="+mj-lt"/>
                <a:cs typeface="Arial" pitchFamily="34" charset="0"/>
              </a:rPr>
              <a:t>4 – </a:t>
            </a:r>
            <a:r>
              <a:rPr lang="en-US" sz="4000" dirty="0" smtClean="0">
                <a:latin typeface="+mj-lt"/>
                <a:cs typeface="Arial" pitchFamily="34" charset="0"/>
              </a:rPr>
              <a:t>Stacked Generalization</a:t>
            </a:r>
            <a:endParaRPr lang="en-US" sz="40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031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Voting Schemes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voting schemes ensemble classifiers typically use [1]:</a:t>
            </a:r>
          </a:p>
          <a:p>
            <a:endParaRPr lang="en-US" b="1" dirty="0" smtClean="0">
              <a:solidFill>
                <a:srgbClr val="008000"/>
              </a:solidFill>
            </a:endParaRP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Hard Voting </a:t>
            </a:r>
            <a:r>
              <a:rPr lang="en-US" dirty="0" smtClean="0"/>
              <a:t>– “Winner takes all”</a:t>
            </a:r>
          </a:p>
          <a:p>
            <a:pPr lvl="2"/>
            <a:r>
              <a:rPr lang="en-US" dirty="0" smtClean="0"/>
              <a:t>“One algorithm, one vote”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Soft Voting </a:t>
            </a:r>
            <a:r>
              <a:rPr lang="en-US" dirty="0" smtClean="0"/>
              <a:t>– “Proportional representation”</a:t>
            </a:r>
          </a:p>
          <a:p>
            <a:pPr lvl="2"/>
            <a:r>
              <a:rPr lang="en-US" dirty="0" smtClean="0"/>
              <a:t>Number of votes is relative to the class value’s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65795" y="6405086"/>
            <a:ext cx="47700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[1] “1.11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. Ensemble methods,” </a:t>
            </a:r>
            <a:r>
              <a:rPr lang="en-US" sz="1000" b="0" i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scikit-learn 0.17 documentation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. [Online]. Available at: 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hlinkClick r:id="rId2"/>
              </a:rPr>
              <a:t>http://scikit-learn.org/stable/modules/ensemble.html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. [Accessed: Nov-2015].</a:t>
            </a:r>
          </a:p>
        </p:txBody>
      </p:sp>
    </p:spTree>
    <p:extLst>
      <p:ext uri="{BB962C8B-B14F-4D97-AF65-F5344CB8AC3E}">
        <p14:creationId xmlns:p14="http://schemas.microsoft.com/office/powerpoint/2010/main" val="892148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Hard Voting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6" y="957943"/>
            <a:ext cx="4801468" cy="588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369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Training Dataset Statistics</a:t>
            </a:r>
            <a:endParaRPr lang="en-US" dirty="0"/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920433"/>
            <a:ext cx="8186738" cy="4992687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Number of Recipes: </a:t>
            </a:r>
            <a:r>
              <a:rPr lang="en-US" sz="2000" dirty="0" smtClean="0"/>
              <a:t>39,774</a:t>
            </a:r>
          </a:p>
          <a:p>
            <a:r>
              <a:rPr lang="en-US" sz="2000" b="1" dirty="0" smtClean="0"/>
              <a:t>Number of Unique Ingredients: </a:t>
            </a:r>
            <a:r>
              <a:rPr lang="en-US" sz="2000" dirty="0" smtClean="0"/>
              <a:t>6,714</a:t>
            </a:r>
          </a:p>
          <a:p>
            <a:r>
              <a:rPr lang="en-US" sz="2000" b="1" dirty="0" smtClean="0"/>
              <a:t>Number of International Cuisine Types: </a:t>
            </a:r>
            <a:r>
              <a:rPr lang="en-US" sz="2000" dirty="0" smtClean="0"/>
              <a:t>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CE8203-E40A-46AD-9381-6C8CB0064A1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604605"/>
              </p:ext>
            </p:extLst>
          </p:nvPr>
        </p:nvGraphicFramePr>
        <p:xfrm>
          <a:off x="960120" y="2217420"/>
          <a:ext cx="7158145" cy="452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4167187" y="2681288"/>
            <a:ext cx="300037" cy="3429000"/>
          </a:xfrm>
          <a:prstGeom prst="rect">
            <a:avLst/>
          </a:prstGeom>
          <a:noFill/>
          <a:ln w="412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063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Hard Voting (Continued)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008000"/>
                </a:solidFill>
              </a:rPr>
              <a:t>Result: </a:t>
            </a:r>
            <a:r>
              <a:rPr kumimoji="1" lang="en-US" altLang="zh-CN" dirty="0" smtClean="0"/>
              <a:t>Accuracy increased to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77.9% (400th)</a:t>
            </a:r>
          </a:p>
          <a:p>
            <a:endParaRPr kumimoji="1" lang="en-US" altLang="zh-CN" dirty="0" smtClean="0"/>
          </a:p>
          <a:p>
            <a:r>
              <a:rPr kumimoji="1" lang="en-US" altLang="zh-CN" b="1" dirty="0" smtClean="0">
                <a:solidFill>
                  <a:srgbClr val="C00000"/>
                </a:solidFill>
              </a:rPr>
              <a:t>Deficiency: </a:t>
            </a:r>
            <a:r>
              <a:rPr kumimoji="1" lang="en-US" altLang="zh-CN" dirty="0" smtClean="0"/>
              <a:t>Each classifier only returns a single result and provide no data about the “non-selected” class types.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322870"/>
              </p:ext>
            </p:extLst>
          </p:nvPr>
        </p:nvGraphicFramePr>
        <p:xfrm>
          <a:off x="1524000" y="2859055"/>
          <a:ext cx="6096000" cy="211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53069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Approach #1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Approach #2</a:t>
                      </a:r>
                      <a:endParaRPr lang="zh-CN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Approach #3</a:t>
                      </a:r>
                      <a:endParaRPr lang="zh-CN" altLang="en-US" sz="2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</a:t>
                      </a:r>
                      <a:r>
                        <a:rPr lang="en-US" altLang="zh-CN" sz="2000" baseline="-25000" dirty="0" smtClean="0"/>
                        <a:t>1</a:t>
                      </a:r>
                      <a:endParaRPr lang="zh-CN" alt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51%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</a:t>
                      </a:r>
                      <a:r>
                        <a:rPr lang="en-US" altLang="zh-CN" sz="2000" baseline="-25000" dirty="0" smtClean="0"/>
                        <a:t>2</a:t>
                      </a:r>
                      <a:endParaRPr lang="zh-CN" alt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51%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</a:t>
                      </a:r>
                      <a:r>
                        <a:rPr lang="en-US" altLang="zh-CN" sz="2000" baseline="-25000" dirty="0" smtClean="0"/>
                        <a:t>3</a:t>
                      </a:r>
                      <a:endParaRPr lang="zh-CN" alt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51%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</a:t>
                      </a:r>
                      <a:r>
                        <a:rPr lang="en-US" altLang="zh-CN" sz="2000" baseline="-25000" dirty="0" smtClean="0"/>
                        <a:t>4</a:t>
                      </a:r>
                      <a:endParaRPr lang="zh-CN" alt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49%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49%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49%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62100" y="5133975"/>
            <a:ext cx="604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Example: </a:t>
            </a:r>
            <a:r>
              <a:rPr lang="en-US" b="0" dirty="0" smtClean="0"/>
              <a:t>The Limitation of Hard Voting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65773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2175" y="2312"/>
            <a:ext cx="6838950" cy="55086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Soft Voting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4" name="矩形 13"/>
          <p:cNvSpPr/>
          <p:nvPr/>
        </p:nvSpPr>
        <p:spPr bwMode="auto">
          <a:xfrm>
            <a:off x="3542998" y="620280"/>
            <a:ext cx="1550456" cy="3987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Record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483933" y="2175740"/>
            <a:ext cx="1668586" cy="5021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Approach #2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29105" y="2175740"/>
            <a:ext cx="1668586" cy="5021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Approach #1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376966" y="2175740"/>
            <a:ext cx="1668586" cy="5021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Approach #3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右箭头 26"/>
          <p:cNvSpPr/>
          <p:nvPr/>
        </p:nvSpPr>
        <p:spPr bwMode="auto">
          <a:xfrm rot="8859858">
            <a:off x="1295685" y="1376954"/>
            <a:ext cx="1932848" cy="3426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右箭头 27"/>
          <p:cNvSpPr/>
          <p:nvPr/>
        </p:nvSpPr>
        <p:spPr bwMode="auto">
          <a:xfrm rot="5400000">
            <a:off x="3848007" y="1483962"/>
            <a:ext cx="940438" cy="26579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" name="右箭头 29"/>
          <p:cNvSpPr/>
          <p:nvPr/>
        </p:nvSpPr>
        <p:spPr bwMode="auto">
          <a:xfrm rot="5400000">
            <a:off x="1107297" y="3053053"/>
            <a:ext cx="712202" cy="2189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" name="十边形 32"/>
          <p:cNvSpPr/>
          <p:nvPr/>
        </p:nvSpPr>
        <p:spPr bwMode="auto">
          <a:xfrm>
            <a:off x="3956453" y="6123084"/>
            <a:ext cx="723546" cy="708875"/>
          </a:xfrm>
          <a:prstGeom prst="decagon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 C</a:t>
            </a:r>
            <a:r>
              <a:rPr lang="en-US" altLang="zh-CN" baseline="-25000" dirty="0" smtClean="0"/>
              <a:t>1</a:t>
            </a:r>
            <a:endParaRPr kumimoji="0" lang="zh-CN" altLang="en-US" sz="18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4" name="右箭头 33"/>
          <p:cNvSpPr/>
          <p:nvPr/>
        </p:nvSpPr>
        <p:spPr bwMode="auto">
          <a:xfrm rot="2722430">
            <a:off x="1604168" y="4486551"/>
            <a:ext cx="566818" cy="2189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右箭头 34"/>
          <p:cNvSpPr/>
          <p:nvPr/>
        </p:nvSpPr>
        <p:spPr bwMode="auto">
          <a:xfrm rot="5400000">
            <a:off x="4104093" y="4480755"/>
            <a:ext cx="428266" cy="23056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右箭头 35"/>
          <p:cNvSpPr/>
          <p:nvPr/>
        </p:nvSpPr>
        <p:spPr bwMode="auto">
          <a:xfrm rot="8353570">
            <a:off x="6580512" y="4474412"/>
            <a:ext cx="511878" cy="2189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8753"/>
              </p:ext>
            </p:extLst>
          </p:nvPr>
        </p:nvGraphicFramePr>
        <p:xfrm>
          <a:off x="106440" y="3594815"/>
          <a:ext cx="271391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479"/>
                <a:gridCol w="678479"/>
                <a:gridCol w="678479"/>
                <a:gridCol w="678479"/>
              </a:tblGrid>
              <a:tr h="2614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P(C</a:t>
                      </a:r>
                      <a:r>
                        <a:rPr lang="en-US" altLang="zh-CN" baseline="-25000" dirty="0" smtClean="0"/>
                        <a:t>1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P(C</a:t>
                      </a:r>
                      <a:r>
                        <a:rPr lang="en-US" altLang="zh-CN" baseline="-25000" dirty="0" smtClean="0"/>
                        <a:t>2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P(C</a:t>
                      </a:r>
                      <a:r>
                        <a:rPr lang="en-US" altLang="zh-CN" baseline="-25000" dirty="0" smtClean="0"/>
                        <a:t>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2614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42944"/>
              </p:ext>
            </p:extLst>
          </p:nvPr>
        </p:nvGraphicFramePr>
        <p:xfrm>
          <a:off x="2961268" y="3594815"/>
          <a:ext cx="271391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479"/>
                <a:gridCol w="678479"/>
                <a:gridCol w="678479"/>
                <a:gridCol w="678479"/>
              </a:tblGrid>
              <a:tr h="2614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P(C</a:t>
                      </a:r>
                      <a:r>
                        <a:rPr lang="en-US" altLang="zh-CN" baseline="-25000" dirty="0" smtClean="0"/>
                        <a:t>1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P(C</a:t>
                      </a:r>
                      <a:r>
                        <a:rPr lang="en-US" altLang="zh-CN" baseline="-25000" dirty="0" smtClean="0"/>
                        <a:t>2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P(C</a:t>
                      </a:r>
                      <a:r>
                        <a:rPr lang="en-US" altLang="zh-CN" baseline="-25000" dirty="0" smtClean="0"/>
                        <a:t>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2614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976263"/>
              </p:ext>
            </p:extLst>
          </p:nvPr>
        </p:nvGraphicFramePr>
        <p:xfrm>
          <a:off x="5854301" y="3594815"/>
          <a:ext cx="271391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479"/>
                <a:gridCol w="678479"/>
                <a:gridCol w="678479"/>
                <a:gridCol w="678479"/>
              </a:tblGrid>
              <a:tr h="2614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P(C</a:t>
                      </a:r>
                      <a:r>
                        <a:rPr lang="en-US" altLang="zh-CN" baseline="-25000" dirty="0" smtClean="0"/>
                        <a:t>1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P(C</a:t>
                      </a:r>
                      <a:r>
                        <a:rPr lang="en-US" altLang="zh-CN" baseline="-25000" dirty="0" smtClean="0"/>
                        <a:t>2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P(C</a:t>
                      </a:r>
                      <a:r>
                        <a:rPr lang="en-US" altLang="zh-CN" baseline="-25000" dirty="0" smtClean="0"/>
                        <a:t>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2614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386081"/>
              </p:ext>
            </p:extLst>
          </p:nvPr>
        </p:nvGraphicFramePr>
        <p:xfrm>
          <a:off x="2132822" y="4860635"/>
          <a:ext cx="4370808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2702"/>
                <a:gridCol w="1092702"/>
                <a:gridCol w="1092702"/>
                <a:gridCol w="10927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P(C</a:t>
                      </a:r>
                      <a:r>
                        <a:rPr lang="en-US" altLang="zh-CN" baseline="-25000" dirty="0" smtClean="0"/>
                        <a:t>1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r>
                        <a:rPr lang="en-US" altLang="zh-CN" dirty="0" smtClean="0"/>
                        <a:t> P(C</a:t>
                      </a:r>
                      <a:r>
                        <a:rPr lang="en-US" altLang="zh-CN" baseline="-25000" dirty="0" smtClean="0"/>
                        <a:t>2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 </a:t>
                      </a:r>
                      <a:r>
                        <a:rPr lang="en-US" altLang="zh-CN" dirty="0" smtClean="0"/>
                        <a:t>P(C</a:t>
                      </a:r>
                      <a:r>
                        <a:rPr lang="en-US" altLang="zh-CN" baseline="-25000" dirty="0" smtClean="0"/>
                        <a:t>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右箭头 36"/>
          <p:cNvSpPr/>
          <p:nvPr/>
        </p:nvSpPr>
        <p:spPr bwMode="auto">
          <a:xfrm rot="5400000">
            <a:off x="4104093" y="5732168"/>
            <a:ext cx="428266" cy="23056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右箭头 29"/>
          <p:cNvSpPr/>
          <p:nvPr/>
        </p:nvSpPr>
        <p:spPr bwMode="auto">
          <a:xfrm rot="5400000">
            <a:off x="3956329" y="3053053"/>
            <a:ext cx="712202" cy="2189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右箭头 29"/>
          <p:cNvSpPr/>
          <p:nvPr/>
        </p:nvSpPr>
        <p:spPr bwMode="auto">
          <a:xfrm rot="5400000">
            <a:off x="6855158" y="3053053"/>
            <a:ext cx="712202" cy="2189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1" name="右箭头 26"/>
          <p:cNvSpPr/>
          <p:nvPr/>
        </p:nvSpPr>
        <p:spPr bwMode="auto">
          <a:xfrm rot="12740142" flipH="1">
            <a:off x="5446123" y="1376954"/>
            <a:ext cx="1932848" cy="3426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940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Soft Voting (Continued)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rgbClr val="008000"/>
                </a:solidFill>
              </a:rPr>
              <a:t>Results: </a:t>
            </a:r>
            <a:r>
              <a:rPr kumimoji="1" lang="en-US" altLang="zh-CN" dirty="0" smtClean="0"/>
              <a:t>Accuracy increased again to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78.7% (270th)</a:t>
            </a:r>
          </a:p>
          <a:p>
            <a:endParaRPr kumimoji="1" lang="en-US" altLang="zh-CN" dirty="0" smtClean="0"/>
          </a:p>
          <a:p>
            <a:r>
              <a:rPr kumimoji="1" lang="en-US" altLang="zh-CN" b="1" dirty="0" smtClean="0">
                <a:solidFill>
                  <a:srgbClr val="C00000"/>
                </a:solidFill>
              </a:rPr>
              <a:t>Deficiencies:</a:t>
            </a:r>
            <a:endParaRPr kumimoji="1" lang="en-US" altLang="zh-CN" b="1" dirty="0">
              <a:solidFill>
                <a:srgbClr val="C00000"/>
              </a:solidFill>
            </a:endParaRPr>
          </a:p>
          <a:p>
            <a:pPr lvl="1"/>
            <a:r>
              <a:rPr kumimoji="1" lang="en-US" altLang="zh-CN" dirty="0" smtClean="0"/>
              <a:t>Different algorithm has different measure for probability</a:t>
            </a:r>
          </a:p>
          <a:p>
            <a:pPr lvl="1"/>
            <a:r>
              <a:rPr kumimoji="1" lang="en-US" altLang="zh-CN" dirty="0" smtClean="0"/>
              <a:t>Simple summation is not accurate</a:t>
            </a:r>
          </a:p>
          <a:p>
            <a:pPr lvl="1"/>
            <a:r>
              <a:rPr kumimoji="1" lang="en-US" altLang="zh-CN" dirty="0" smtClean="0"/>
              <a:t>Can use a weighted sum, but we need a way to determine the weights.</a:t>
            </a:r>
          </a:p>
          <a:p>
            <a:pPr lvl="1"/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98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2175" y="2312"/>
            <a:ext cx="6838950" cy="55086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Nature of Soft Voting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4" name="矩形 13"/>
          <p:cNvSpPr/>
          <p:nvPr/>
        </p:nvSpPr>
        <p:spPr bwMode="auto">
          <a:xfrm>
            <a:off x="3733498" y="734580"/>
            <a:ext cx="1550456" cy="3987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Record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674433" y="2175740"/>
            <a:ext cx="1668586" cy="5021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Approach #2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819605" y="2175740"/>
            <a:ext cx="1668586" cy="5021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Approach #1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567466" y="2175740"/>
            <a:ext cx="1668586" cy="5021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Approach #3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右箭头 26"/>
          <p:cNvSpPr/>
          <p:nvPr/>
        </p:nvSpPr>
        <p:spPr bwMode="auto">
          <a:xfrm rot="8859858">
            <a:off x="1613185" y="1389654"/>
            <a:ext cx="1932848" cy="3426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" name="右箭头 27"/>
          <p:cNvSpPr/>
          <p:nvPr/>
        </p:nvSpPr>
        <p:spPr bwMode="auto">
          <a:xfrm rot="5400000">
            <a:off x="4000407" y="1585563"/>
            <a:ext cx="940438" cy="26579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" name="右箭头 29"/>
          <p:cNvSpPr/>
          <p:nvPr/>
        </p:nvSpPr>
        <p:spPr bwMode="auto">
          <a:xfrm rot="5400000">
            <a:off x="1297797" y="3053053"/>
            <a:ext cx="712202" cy="2189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" name="十边形 32"/>
          <p:cNvSpPr/>
          <p:nvPr/>
        </p:nvSpPr>
        <p:spPr bwMode="auto">
          <a:xfrm>
            <a:off x="4185053" y="6123084"/>
            <a:ext cx="723546" cy="708875"/>
          </a:xfrm>
          <a:prstGeom prst="decagon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 C</a:t>
            </a:r>
            <a:r>
              <a:rPr lang="en-US" altLang="zh-CN" baseline="-25000" dirty="0" smtClean="0"/>
              <a:t>1</a:t>
            </a:r>
            <a:endParaRPr kumimoji="0" lang="zh-CN" altLang="en-US" sz="18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4" name="右箭头 33"/>
          <p:cNvSpPr/>
          <p:nvPr/>
        </p:nvSpPr>
        <p:spPr bwMode="auto">
          <a:xfrm rot="2722430">
            <a:off x="1794668" y="4486551"/>
            <a:ext cx="566818" cy="2189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右箭头 34"/>
          <p:cNvSpPr/>
          <p:nvPr/>
        </p:nvSpPr>
        <p:spPr bwMode="auto">
          <a:xfrm rot="5400000">
            <a:off x="4294593" y="4480755"/>
            <a:ext cx="428266" cy="23056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6" name="右箭头 35"/>
          <p:cNvSpPr/>
          <p:nvPr/>
        </p:nvSpPr>
        <p:spPr bwMode="auto">
          <a:xfrm rot="8353570">
            <a:off x="6771012" y="4474412"/>
            <a:ext cx="511878" cy="2189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538416"/>
              </p:ext>
            </p:extLst>
          </p:nvPr>
        </p:nvGraphicFramePr>
        <p:xfrm>
          <a:off x="271540" y="3594815"/>
          <a:ext cx="271391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479"/>
                <a:gridCol w="678479"/>
                <a:gridCol w="678479"/>
                <a:gridCol w="678479"/>
              </a:tblGrid>
              <a:tr h="2614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P(C</a:t>
                      </a:r>
                      <a:r>
                        <a:rPr lang="en-US" altLang="zh-CN" baseline="-25000" dirty="0" smtClean="0"/>
                        <a:t>1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P(C</a:t>
                      </a:r>
                      <a:r>
                        <a:rPr lang="en-US" altLang="zh-CN" baseline="-25000" dirty="0" smtClean="0"/>
                        <a:t>2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P(C</a:t>
                      </a:r>
                      <a:r>
                        <a:rPr lang="en-US" altLang="zh-CN" baseline="-25000" dirty="0" smtClean="0"/>
                        <a:t>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2614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91540"/>
              </p:ext>
            </p:extLst>
          </p:nvPr>
        </p:nvGraphicFramePr>
        <p:xfrm>
          <a:off x="3151768" y="3594815"/>
          <a:ext cx="271391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479"/>
                <a:gridCol w="678479"/>
                <a:gridCol w="678479"/>
                <a:gridCol w="678479"/>
              </a:tblGrid>
              <a:tr h="2614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P(C</a:t>
                      </a:r>
                      <a:r>
                        <a:rPr lang="en-US" altLang="zh-CN" baseline="-25000" dirty="0" smtClean="0"/>
                        <a:t>1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P(C</a:t>
                      </a:r>
                      <a:r>
                        <a:rPr lang="en-US" altLang="zh-CN" baseline="-25000" dirty="0" smtClean="0"/>
                        <a:t>2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P(C</a:t>
                      </a:r>
                      <a:r>
                        <a:rPr lang="en-US" altLang="zh-CN" baseline="-25000" dirty="0" smtClean="0"/>
                        <a:t>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2614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806587"/>
              </p:ext>
            </p:extLst>
          </p:nvPr>
        </p:nvGraphicFramePr>
        <p:xfrm>
          <a:off x="6044801" y="3594815"/>
          <a:ext cx="271391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479"/>
                <a:gridCol w="678479"/>
                <a:gridCol w="678479"/>
                <a:gridCol w="678479"/>
              </a:tblGrid>
              <a:tr h="2614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P(C</a:t>
                      </a:r>
                      <a:r>
                        <a:rPr lang="en-US" altLang="zh-CN" baseline="-25000" dirty="0" smtClean="0"/>
                        <a:t>1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P(C</a:t>
                      </a:r>
                      <a:r>
                        <a:rPr lang="en-US" altLang="zh-CN" baseline="-25000" dirty="0" smtClean="0"/>
                        <a:t>2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P(C</a:t>
                      </a:r>
                      <a:r>
                        <a:rPr lang="en-US" altLang="zh-CN" baseline="-25000" dirty="0" smtClean="0"/>
                        <a:t>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2614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708837"/>
              </p:ext>
            </p:extLst>
          </p:nvPr>
        </p:nvGraphicFramePr>
        <p:xfrm>
          <a:off x="2323322" y="4860635"/>
          <a:ext cx="4370808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2702"/>
                <a:gridCol w="1092702"/>
                <a:gridCol w="1092702"/>
                <a:gridCol w="10927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P(C</a:t>
                      </a:r>
                      <a:r>
                        <a:rPr lang="en-US" altLang="zh-CN" baseline="-25000" dirty="0" smtClean="0"/>
                        <a:t>1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r>
                        <a:rPr lang="en-US" altLang="zh-CN" dirty="0" smtClean="0"/>
                        <a:t> P(C</a:t>
                      </a:r>
                      <a:r>
                        <a:rPr lang="en-US" altLang="zh-CN" baseline="-25000" dirty="0" smtClean="0"/>
                        <a:t>2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 </a:t>
                      </a:r>
                      <a:r>
                        <a:rPr lang="en-US" altLang="zh-CN" dirty="0" smtClean="0"/>
                        <a:t>P(C</a:t>
                      </a:r>
                      <a:r>
                        <a:rPr lang="en-US" altLang="zh-CN" baseline="-25000" dirty="0" smtClean="0"/>
                        <a:t>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右箭头 36"/>
          <p:cNvSpPr/>
          <p:nvPr/>
        </p:nvSpPr>
        <p:spPr bwMode="auto">
          <a:xfrm rot="5400000">
            <a:off x="4294593" y="5732168"/>
            <a:ext cx="428266" cy="23056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右箭头 29"/>
          <p:cNvSpPr/>
          <p:nvPr/>
        </p:nvSpPr>
        <p:spPr bwMode="auto">
          <a:xfrm rot="5400000">
            <a:off x="4146829" y="3053053"/>
            <a:ext cx="712202" cy="2189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右箭头 29"/>
          <p:cNvSpPr/>
          <p:nvPr/>
        </p:nvSpPr>
        <p:spPr bwMode="auto">
          <a:xfrm rot="5400000">
            <a:off x="7045658" y="3053053"/>
            <a:ext cx="712202" cy="2189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1" name="右箭头 26"/>
          <p:cNvSpPr/>
          <p:nvPr/>
        </p:nvSpPr>
        <p:spPr bwMode="auto">
          <a:xfrm rot="12740142" flipH="1">
            <a:off x="5484223" y="1402354"/>
            <a:ext cx="1932848" cy="3426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52400" y="3403600"/>
            <a:ext cx="8712200" cy="12192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361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What is Stacked Generalization?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b="1" dirty="0" smtClean="0"/>
                  <a:t>Simple Definition </a:t>
                </a:r>
                <a:r>
                  <a:rPr lang="en-US" dirty="0" smtClean="0"/>
                  <a:t>– A classifier that has a hierarchy of training levels.  This is usually done to combine models of </a:t>
                </a:r>
                <a:r>
                  <a:rPr lang="en-US" i="1" dirty="0" smtClean="0"/>
                  <a:t>different types</a:t>
                </a:r>
                <a:r>
                  <a:rPr lang="en-US" dirty="0" smtClean="0"/>
                  <a:t>. [1]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Overview of Our Architecture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b="1" dirty="0" smtClean="0">
                    <a:solidFill>
                      <a:srgbClr val="008000"/>
                    </a:solidFill>
                  </a:rPr>
                  <a:t>Level-0 Models </a:t>
                </a:r>
                <a:r>
                  <a:rPr lang="en-US" dirty="0" smtClean="0"/>
                  <a:t>– A </a:t>
                </a:r>
                <a:r>
                  <a:rPr lang="en-US" dirty="0"/>
                  <a:t>set </a:t>
                </a:r>
                <a:r>
                  <a:rPr lang="en-US" dirty="0" smtClean="0"/>
                  <a:t>of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sz="21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/>
                  <a:t>separate ensemble classifiers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b="1" dirty="0" smtClean="0"/>
                  <a:t>Input</a:t>
                </a:r>
                <a:r>
                  <a:rPr lang="en-US" dirty="0" smtClean="0"/>
                  <a:t>: Raw dataset and any unseen records.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b="1" dirty="0" smtClean="0"/>
                  <a:t>Output:</a:t>
                </a:r>
                <a:r>
                  <a:rPr lang="en-US" dirty="0" smtClean="0"/>
                  <a:t> A set of </a:t>
                </a:r>
                <a:r>
                  <a:rPr lang="en-US" sz="2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/>
                  <a:t>-dimensional vectors (where </a:t>
                </a:r>
                <a:r>
                  <a:rPr lang="en-US" sz="2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1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/>
                  <a:t> is the number of class values). </a:t>
                </a:r>
                <a:endParaRPr lang="en-US" dirty="0"/>
              </a:p>
              <a:p>
                <a:pPr lvl="3">
                  <a:lnSpc>
                    <a:spcPct val="120000"/>
                  </a:lnSpc>
                </a:pPr>
                <a:r>
                  <a:rPr lang="en-US" dirty="0" smtClean="0"/>
                  <a:t>Similar to the output of a </a:t>
                </a:r>
                <a:r>
                  <a:rPr lang="en-US" i="1" dirty="0" smtClean="0"/>
                  <a:t>fuzzy classifier</a:t>
                </a:r>
                <a:endParaRPr lang="en-US" dirty="0" smtClean="0"/>
              </a:p>
              <a:p>
                <a:pPr marL="914400" lvl="2" indent="0">
                  <a:lnSpc>
                    <a:spcPct val="120000"/>
                  </a:lnSpc>
                  <a:buNone/>
                </a:pPr>
                <a:endParaRPr lang="en-US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en-US" b="1" dirty="0" smtClean="0">
                    <a:solidFill>
                      <a:srgbClr val="008000"/>
                    </a:solidFill>
                  </a:rPr>
                  <a:t>Level-1 Generalizer </a:t>
                </a:r>
                <a:r>
                  <a:rPr lang="en-US" dirty="0" smtClean="0"/>
                  <a:t>– A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second trained </a:t>
                </a:r>
                <a:r>
                  <a:rPr lang="en-US" dirty="0" smtClean="0"/>
                  <a:t>classifier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b="1" dirty="0" smtClean="0"/>
                  <a:t>Input: </a:t>
                </a:r>
                <a:r>
                  <a:rPr lang="en-US" dirty="0" smtClean="0"/>
                  <a:t>An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⋅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b="1" dirty="0" smtClean="0"/>
                  <a:t>  </a:t>
                </a:r>
                <a:r>
                  <a:rPr lang="en-US" dirty="0" smtClean="0"/>
                  <a:t>dimensional vector output from level-0.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b="1" dirty="0" smtClean="0"/>
                  <a:t>Output:</a:t>
                </a:r>
                <a:r>
                  <a:rPr lang="en-US" dirty="0" smtClean="0"/>
                  <a:t> A single, final classification value.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31817" y="6357173"/>
            <a:ext cx="5721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[1] Ting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, K.M. &amp; Witten, I.H. (1997). Stacked generalization: when does it work? Hamilton, New Zealand: University of Waikato, Department of Computer Science. </a:t>
            </a:r>
          </a:p>
        </p:txBody>
      </p:sp>
    </p:spTree>
    <p:extLst>
      <p:ext uri="{BB962C8B-B14F-4D97-AF65-F5344CB8AC3E}">
        <p14:creationId xmlns:p14="http://schemas.microsoft.com/office/powerpoint/2010/main" val="1027507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Simplified Stacked Generalization Model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583" y="951344"/>
            <a:ext cx="5347208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408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The Whole Picture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35" y="839005"/>
            <a:ext cx="6684961" cy="598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570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 Results with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7734"/>
            <a:ext cx="8229600" cy="100775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Official Test Set: </a:t>
            </a:r>
            <a:r>
              <a:rPr lang="en-US" dirty="0" smtClean="0"/>
              <a:t>9,994 recipes composed of 4,479 ingredients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Final Classification Accuracy:</a:t>
            </a:r>
            <a:r>
              <a:rPr lang="en-US" dirty="0" smtClean="0"/>
              <a:t> 80.4%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Kaggle Ranking:</a:t>
            </a:r>
            <a:r>
              <a:rPr lang="en-US" dirty="0" smtClean="0"/>
              <a:t> 40 out of 881 (Top 4.5%)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7157" y="2115128"/>
            <a:ext cx="6716050" cy="4059385"/>
          </a:xfrm>
          <a:prstGeom prst="rect">
            <a:avLst/>
          </a:prstGeom>
          <a:noFill/>
          <a:ln w="19050">
            <a:solidFill>
              <a:srgbClr val="0165BF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027370" y="6384836"/>
            <a:ext cx="50753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[1] “Public 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Leaderboard,” What's Cooking? [Online]. Available at: 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hlinkClick r:id="rId3"/>
              </a:rPr>
              <a:t>https://www.kaggle.com/c/whats-cooking/leaderboard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. [Accessed: Nov-2015].</a:t>
            </a:r>
          </a:p>
        </p:txBody>
      </p:sp>
    </p:spTree>
    <p:extLst>
      <p:ext uri="{BB962C8B-B14F-4D97-AF65-F5344CB8AC3E}">
        <p14:creationId xmlns:p14="http://schemas.microsoft.com/office/powerpoint/2010/main" val="3500136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291DEB-EFCB-4278-93F6-93E849605EEF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1206500" y="4689475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dirty="0" smtClean="0">
                <a:latin typeface="+mj-lt"/>
                <a:cs typeface="Arial" pitchFamily="34" charset="0"/>
              </a:rPr>
              <a:t>Conclusions and Results</a:t>
            </a:r>
            <a:endParaRPr lang="en-US" sz="40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65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Conclusion – Importance of Using Libraries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To attack this problem, our team took two different approaches: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Develop code from scratch in Java and Python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Leverage public existing libraries (SciKit-Learn [1] and NLTK [2])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008000"/>
                </a:solidFill>
              </a:rPr>
              <a:t>Benefits of Approach #1</a:t>
            </a:r>
          </a:p>
          <a:p>
            <a:pPr lvl="1"/>
            <a:r>
              <a:rPr lang="en-US" dirty="0" smtClean="0"/>
              <a:t>More control over the algorithm</a:t>
            </a:r>
          </a:p>
          <a:p>
            <a:pPr lvl="1"/>
            <a:r>
              <a:rPr lang="en-US" dirty="0" smtClean="0"/>
              <a:t>Reduced learning curve</a:t>
            </a:r>
          </a:p>
          <a:p>
            <a:pPr lvl="1"/>
            <a:endParaRPr lang="en-US" dirty="0" smtClean="0"/>
          </a:p>
          <a:p>
            <a:r>
              <a:rPr lang="en-US" b="1" dirty="0">
                <a:solidFill>
                  <a:srgbClr val="008000"/>
                </a:solidFill>
              </a:rPr>
              <a:t>Benefits of Approach #2</a:t>
            </a:r>
          </a:p>
          <a:p>
            <a:pPr lvl="1"/>
            <a:r>
              <a:rPr lang="en-US" dirty="0" smtClean="0"/>
              <a:t>Substantially greater output once experienced with the tools.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Future Recommendation: </a:t>
            </a:r>
            <a:r>
              <a:rPr lang="en-US" dirty="0" smtClean="0"/>
              <a:t>Invest in learning how to use existing tools as the return on the investment is far higher long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7672" y="6156307"/>
            <a:ext cx="70750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[1] Scikit-learn: Machine Learning in Python, Pedregosa et al., JMLR 12, pp. 2825-2830, 2011</a:t>
            </a:r>
            <a:r>
              <a:rPr lang="en-US" sz="1200" b="0" dirty="0" smtClean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.</a:t>
            </a:r>
          </a:p>
          <a:p>
            <a:endParaRPr lang="en-US" sz="400" b="0" dirty="0" smtClean="0">
              <a:solidFill>
                <a:schemeClr val="bg1">
                  <a:lumMod val="65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sz="1200" b="0" dirty="0" smtClean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[2] “nltk.stem </a:t>
            </a: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package -- NLTK 3.0 documentation.” [Online]. Available at: </a:t>
            </a: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  <a:hlinkClick r:id="rId2"/>
              </a:rPr>
              <a:t>http://www.nltk.org/api/nltk.stem.html</a:t>
            </a: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. [Accessed: Nov-2015].</a:t>
            </a:r>
          </a:p>
        </p:txBody>
      </p:sp>
    </p:spTree>
    <p:extLst>
      <p:ext uri="{BB962C8B-B14F-4D97-AF65-F5344CB8AC3E}">
        <p14:creationId xmlns:p14="http://schemas.microsoft.com/office/powerpoint/2010/main" val="38215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77531-8EF7-4C0A-84C5-D3F363E6E967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1206500" y="4689475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dirty="0" smtClean="0">
                <a:latin typeface="+mj-lt"/>
                <a:cs typeface="Arial" pitchFamily="34" charset="0"/>
              </a:rPr>
              <a:t>Overview of the </a:t>
            </a:r>
          </a:p>
          <a:p>
            <a:pPr algn="ctr">
              <a:defRPr/>
            </a:pPr>
            <a:r>
              <a:rPr lang="en-US" sz="4000" dirty="0" smtClean="0">
                <a:latin typeface="+mj-lt"/>
                <a:cs typeface="Arial" pitchFamily="34" charset="0"/>
              </a:rPr>
              <a:t>Classification Strategies</a:t>
            </a:r>
            <a:endParaRPr lang="en-US" sz="40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141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291DEB-EFCB-4278-93F6-93E849605EEF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1206500" y="4689475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dirty="0" smtClean="0">
                <a:latin typeface="+mj-lt"/>
                <a:cs typeface="Arial" pitchFamily="34" charset="0"/>
              </a:rPr>
              <a:t>Potential Future Improvements</a:t>
            </a:r>
            <a:endParaRPr lang="en-US" sz="4000" dirty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/>
              <a:t>Enhanced NLP – Etymology and Context</a:t>
            </a:r>
            <a:endParaRPr lang="en-US" sz="2800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222933" y="989013"/>
            <a:ext cx="8630783" cy="5135562"/>
          </a:xfrm>
        </p:spPr>
        <p:txBody>
          <a:bodyPr>
            <a:normAutofit fontScale="92500"/>
          </a:bodyPr>
          <a:lstStyle/>
          <a:p>
            <a:pPr>
              <a:spcBef>
                <a:spcPts val="1200"/>
              </a:spcBef>
            </a:pPr>
            <a:r>
              <a:rPr lang="en-US" b="1" dirty="0" smtClean="0"/>
              <a:t>Etymology </a:t>
            </a:r>
            <a:r>
              <a:rPr lang="en-US" dirty="0" smtClean="0"/>
              <a:t>– Study of the history and origin of words.</a:t>
            </a:r>
            <a:endParaRPr lang="en-US" b="1" dirty="0" smtClean="0"/>
          </a:p>
          <a:p>
            <a:pPr>
              <a:spcBef>
                <a:spcPts val="1200"/>
              </a:spcBef>
            </a:pPr>
            <a:endParaRPr lang="en-US" sz="1300" dirty="0"/>
          </a:p>
          <a:p>
            <a:pPr>
              <a:spcBef>
                <a:spcPts val="1200"/>
              </a:spcBef>
            </a:pPr>
            <a:r>
              <a:rPr lang="en-US" b="1" dirty="0" smtClean="0"/>
              <a:t>Downside of Current Implementation </a:t>
            </a:r>
            <a:r>
              <a:rPr lang="en-US" dirty="0" smtClean="0"/>
              <a:t>– We are performing almost no analysis of the ingredient words and phrases themselves.</a:t>
            </a:r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rgbClr val="008000"/>
                </a:solidFill>
              </a:rPr>
              <a:t>Solution #1: </a:t>
            </a:r>
            <a:r>
              <a:rPr lang="en-US" dirty="0" smtClean="0"/>
              <a:t>Use etymological information of the ingredient word(s).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rgbClr val="008000"/>
                </a:solidFill>
              </a:rPr>
              <a:t>Solution </a:t>
            </a:r>
            <a:r>
              <a:rPr lang="en-US" b="1" dirty="0" smtClean="0">
                <a:solidFill>
                  <a:srgbClr val="008000"/>
                </a:solidFill>
              </a:rPr>
              <a:t>#2: </a:t>
            </a:r>
            <a:r>
              <a:rPr lang="en-US" dirty="0" smtClean="0"/>
              <a:t>Use contextual information in the ingredient names.</a:t>
            </a:r>
          </a:p>
          <a:p>
            <a:pPr lvl="2">
              <a:lnSpc>
                <a:spcPct val="110000"/>
              </a:lnSpc>
              <a:spcBef>
                <a:spcPts val="1200"/>
              </a:spcBef>
            </a:pPr>
            <a:r>
              <a:rPr lang="en-US" b="1" dirty="0" smtClean="0"/>
              <a:t>Example: </a:t>
            </a:r>
            <a:r>
              <a:rPr lang="en-US" dirty="0" smtClean="0"/>
              <a:t>Part-of-Speech (POS) Tagging – Noun detection in </a:t>
            </a:r>
            <a:r>
              <a:rPr lang="en-US" dirty="0"/>
              <a:t>i</a:t>
            </a:r>
            <a:r>
              <a:rPr lang="en-US" dirty="0" smtClean="0"/>
              <a:t>ngredient names may be a superior preprocessor than simple word removal [1].</a:t>
            </a:r>
          </a:p>
          <a:p>
            <a:pPr>
              <a:spcBef>
                <a:spcPts val="1200"/>
              </a:spcBef>
            </a:pPr>
            <a:endParaRPr lang="en-US" sz="1300" dirty="0" smtClean="0"/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008000"/>
                </a:solidFill>
              </a:rPr>
              <a:t>Benefits: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Etymology leverages additional data not included in the training set itself.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Enables classification analysis for “new” ingredients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D5996F-FF5A-405E-9D66-F5FF7A4C9D3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3429" y="6306456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[1] </a:t>
            </a: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“Stanford Log-linear Part-Of-Speech Tagger,” </a:t>
            </a:r>
            <a:r>
              <a:rPr lang="en-US" sz="1200" b="0" i="1" dirty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The Stanford NLP (Natural Language Processing) Group</a:t>
            </a: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. [Online]. Available at: </a:t>
            </a: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  <a:hlinkClick r:id="rId3"/>
              </a:rPr>
              <a:t>http://</a:t>
            </a:r>
            <a:r>
              <a:rPr lang="en-US" sz="1200" b="0" dirty="0" smtClean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  <a:hlinkClick r:id="rId3"/>
              </a:rPr>
              <a:t>nlp.stanford.edu/software/tagger.shtml</a:t>
            </a:r>
            <a:r>
              <a:rPr lang="en-US" sz="1200" b="0" dirty="0" smtClean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. </a:t>
            </a:r>
            <a:r>
              <a:rPr lang="en-US" sz="1200" b="0" dirty="0">
                <a:solidFill>
                  <a:schemeClr val="bg1">
                    <a:lumMod val="65000"/>
                  </a:schemeClr>
                </a:solidFill>
                <a:latin typeface="Palatino Linotype" panose="02040502050505030304" pitchFamily="18" charset="0"/>
              </a:rPr>
              <a:t>[Accessed: Nov-2015].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Recipe Ingredient Count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113586"/>
              </p:ext>
            </p:extLst>
          </p:nvPr>
        </p:nvGraphicFramePr>
        <p:xfrm>
          <a:off x="457200" y="989013"/>
          <a:ext cx="8229600" cy="5135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296025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40 recipes had more than 30 ingredients with one recipe having 65 ingredients.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967339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Utilizing Ingredient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attribute of the dataset that we did not specifically consider in our analysis is the recipe’s number of ingredients.</a:t>
            </a:r>
          </a:p>
          <a:p>
            <a:endParaRPr lang="en-US" dirty="0"/>
          </a:p>
          <a:p>
            <a:r>
              <a:rPr lang="en-US" dirty="0" smtClean="0"/>
              <a:t>It is possible that some cuisine types (e.g. Indian) have more ingredients than others (e.g. British).</a:t>
            </a:r>
          </a:p>
          <a:p>
            <a:endParaRPr lang="en-US" dirty="0"/>
          </a:p>
          <a:p>
            <a:r>
              <a:rPr lang="en-US" dirty="0" smtClean="0"/>
              <a:t>Using ingredient count as an attribute may improve our classifier’s performance.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5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Interested in Our Work?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If you want to get a copy of the source code, see our results data, or are just bored, visit our GitHub repository: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300" dirty="0">
                <a:hlinkClick r:id="rId2"/>
              </a:rPr>
              <a:t>https://</a:t>
            </a:r>
            <a:r>
              <a:rPr lang="en-US" sz="3300" dirty="0" smtClean="0">
                <a:hlinkClick r:id="rId2"/>
              </a:rPr>
              <a:t>github.com/ZaydH/CS256_Project.git</a:t>
            </a:r>
            <a:r>
              <a:rPr lang="en-US" sz="3300" dirty="0" smtClean="0"/>
              <a:t> </a:t>
            </a:r>
            <a:endParaRPr lang="en-US" sz="3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22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dirty="0">
                <a:latin typeface="+mj-lt"/>
              </a:rPr>
              <a:t>S. J. Russell and P. Norvig, </a:t>
            </a:r>
            <a:r>
              <a:rPr lang="en-US" sz="1200" i="1" dirty="0">
                <a:latin typeface="+mj-lt"/>
              </a:rPr>
              <a:t>Artificial intelligence: a modern approach</a:t>
            </a:r>
            <a:r>
              <a:rPr lang="en-US" sz="1200" dirty="0">
                <a:latin typeface="+mj-lt"/>
              </a:rPr>
              <a:t>, 3rd ed. Upper Saddle River, NJ: Prentice Hall, 2010</a:t>
            </a:r>
            <a:r>
              <a:rPr lang="en-US" sz="1200" dirty="0" smtClean="0">
                <a:latin typeface="+mj-lt"/>
              </a:rPr>
              <a:t>.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“Introducing the Ultimate Cooking Tool,” Yummly. [Online]. Available at: </a:t>
            </a:r>
            <a:r>
              <a:rPr lang="en-US" sz="1200" u="sng" dirty="0">
                <a:latin typeface="+mj-lt"/>
                <a:hlinkClick r:id="rId2"/>
              </a:rPr>
              <a:t>http://www.yummly.com/how-it-works/</a:t>
            </a:r>
            <a:r>
              <a:rPr lang="en-US" sz="1200" dirty="0">
                <a:latin typeface="+mj-lt"/>
              </a:rPr>
              <a:t>. [Accessed: </a:t>
            </a:r>
            <a:r>
              <a:rPr lang="en-US" sz="1200" dirty="0" smtClean="0">
                <a:latin typeface="+mj-lt"/>
              </a:rPr>
              <a:t>Oct-2015].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“What's Cooking?,”. [Online]. Available at: </a:t>
            </a:r>
            <a:r>
              <a:rPr lang="en-US" sz="1200" u="sng" dirty="0">
                <a:latin typeface="+mj-lt"/>
                <a:hlinkClick r:id="rId3"/>
              </a:rPr>
              <a:t>https://www.kaggle.com/c/whats-cooking</a:t>
            </a:r>
            <a:r>
              <a:rPr lang="en-US" sz="1200" dirty="0">
                <a:latin typeface="+mj-lt"/>
              </a:rPr>
              <a:t>. [Accessed: </a:t>
            </a:r>
            <a:r>
              <a:rPr lang="en-US" sz="1200" dirty="0" smtClean="0">
                <a:latin typeface="+mj-lt"/>
              </a:rPr>
              <a:t>Oct-2015].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Baev, P. (1995). </a:t>
            </a:r>
            <a:r>
              <a:rPr lang="en-US" sz="1200" i="1" dirty="0">
                <a:latin typeface="+mj-lt"/>
              </a:rPr>
              <a:t>BIODIV: Program for calculating biological diversity parameters, similarity, niche overlap, and cluster analysis : Version 5.1</a:t>
            </a:r>
            <a:r>
              <a:rPr lang="en-US" sz="1200" dirty="0">
                <a:latin typeface="+mj-lt"/>
              </a:rPr>
              <a:t>(2nd ed.). Sofia: Pensoft</a:t>
            </a:r>
            <a:r>
              <a:rPr lang="en-US" sz="1200" dirty="0" smtClean="0">
                <a:latin typeface="+mj-lt"/>
              </a:rPr>
              <a:t>.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“Overlap Coefficient,” Wikipedia. [Online]. Available at: https://en.wikipedia.org/wiki/overlap_coefficient. [Accessed: Oct-2015]. </a:t>
            </a:r>
            <a:endParaRPr lang="en-US" sz="1200" dirty="0" smtClean="0">
              <a:latin typeface="+mj-lt"/>
            </a:endParaRP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Improved Heterogeneous Distance Functions Journal of Artificial Intelligence Research, Vol. 6 (January 1997), pp. 1-34 by Randall Wilson, Tony R. </a:t>
            </a:r>
            <a:r>
              <a:rPr lang="en-US" sz="1200" dirty="0" smtClean="0">
                <a:latin typeface="+mj-lt"/>
              </a:rPr>
              <a:t>Martinez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  <a:hlinkClick r:id="rId4"/>
              </a:rPr>
              <a:t>Scikit-learn: Machine Learning in Python</a:t>
            </a:r>
            <a:r>
              <a:rPr lang="en-US" sz="1200" dirty="0">
                <a:latin typeface="+mj-lt"/>
              </a:rPr>
              <a:t>, Pedregosa et al., JMLR 12, pp. 2825-2830, 2011</a:t>
            </a:r>
            <a:r>
              <a:rPr lang="en-US" sz="1200" dirty="0" smtClean="0">
                <a:latin typeface="+mj-lt"/>
              </a:rPr>
              <a:t>.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“nltk.stem package -- NLTK 3.0 documentation.” [Online]. Available at: </a:t>
            </a:r>
            <a:r>
              <a:rPr lang="en-US" sz="1200" dirty="0">
                <a:latin typeface="+mj-lt"/>
                <a:hlinkClick r:id="rId5"/>
              </a:rPr>
              <a:t>http://www.nltk.org/api/nltk.stem.html</a:t>
            </a:r>
            <a:r>
              <a:rPr lang="en-US" sz="1200" dirty="0">
                <a:latin typeface="+mj-lt"/>
              </a:rPr>
              <a:t>. [Accessed: Nov-2015</a:t>
            </a:r>
            <a:r>
              <a:rPr lang="en-US" sz="1200" dirty="0" smtClean="0">
                <a:latin typeface="+mj-lt"/>
              </a:rPr>
              <a:t>].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“1.9. Naive Bayes,” </a:t>
            </a:r>
            <a:r>
              <a:rPr lang="en-US" sz="1200" i="1" dirty="0">
                <a:latin typeface="+mj-lt"/>
              </a:rPr>
              <a:t>scikit-learn 0.17 documentation. </a:t>
            </a:r>
            <a:r>
              <a:rPr lang="en-US" sz="1200" dirty="0">
                <a:latin typeface="+mj-lt"/>
              </a:rPr>
              <a:t>[Online]. Available at: </a:t>
            </a:r>
            <a:r>
              <a:rPr lang="en-US" sz="1200" dirty="0">
                <a:latin typeface="+mj-lt"/>
                <a:hlinkClick r:id="rId6"/>
              </a:rPr>
              <a:t>http://</a:t>
            </a:r>
            <a:r>
              <a:rPr lang="en-US" sz="1200" dirty="0" smtClean="0">
                <a:latin typeface="+mj-lt"/>
                <a:hlinkClick r:id="rId6"/>
              </a:rPr>
              <a:t>scikit-learn.org/stable/modules/naive_bayes.html</a:t>
            </a:r>
            <a:r>
              <a:rPr lang="en-US" sz="1200" dirty="0" smtClean="0">
                <a:latin typeface="+mj-lt"/>
              </a:rPr>
              <a:t>. </a:t>
            </a:r>
            <a:r>
              <a:rPr lang="en-US" sz="1200" dirty="0">
                <a:latin typeface="+mj-lt"/>
              </a:rPr>
              <a:t>[Accessed: Nov-2015</a:t>
            </a:r>
            <a:r>
              <a:rPr lang="en-US" sz="1200" dirty="0" smtClean="0">
                <a:latin typeface="+mj-lt"/>
              </a:rPr>
              <a:t>].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“1.5. Stochastic Gradient Descent,” </a:t>
            </a:r>
            <a:r>
              <a:rPr lang="en-US" sz="1200" i="1" dirty="0">
                <a:latin typeface="+mj-lt"/>
              </a:rPr>
              <a:t>scikit-learn 0.17 documentation. </a:t>
            </a:r>
            <a:r>
              <a:rPr lang="en-US" sz="1200" dirty="0">
                <a:latin typeface="+mj-lt"/>
              </a:rPr>
              <a:t>[Online]. Available at: </a:t>
            </a:r>
            <a:r>
              <a:rPr lang="en-US" sz="1200" dirty="0">
                <a:latin typeface="+mj-lt"/>
                <a:hlinkClick r:id="rId7"/>
              </a:rPr>
              <a:t>http://</a:t>
            </a:r>
            <a:r>
              <a:rPr lang="en-US" sz="1200" dirty="0" smtClean="0">
                <a:latin typeface="+mj-lt"/>
                <a:hlinkClick r:id="rId7"/>
              </a:rPr>
              <a:t>scikit-learn.org/stable/modules/sgd.html</a:t>
            </a:r>
            <a:r>
              <a:rPr lang="en-US" sz="1200" dirty="0" smtClean="0">
                <a:latin typeface="+mj-lt"/>
              </a:rPr>
              <a:t>. </a:t>
            </a:r>
            <a:r>
              <a:rPr lang="en-US" sz="1200" dirty="0">
                <a:latin typeface="+mj-lt"/>
              </a:rPr>
              <a:t>[Accessed: Nov-2015].</a:t>
            </a:r>
          </a:p>
          <a:p>
            <a:endParaRPr lang="en-US" sz="1200" dirty="0">
              <a:latin typeface="+mj-lt"/>
            </a:endParaRPr>
          </a:p>
          <a:p>
            <a:endParaRPr lang="en-US" sz="1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37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References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“1.11. Ensemble methods,” </a:t>
            </a:r>
            <a:r>
              <a:rPr lang="en-US" sz="1200" i="1" dirty="0"/>
              <a:t>scikit-learn 0.17 documentation</a:t>
            </a:r>
            <a:r>
              <a:rPr lang="en-US" sz="1200" dirty="0"/>
              <a:t>. [Online]. Available at: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scikit-learn.org/stable/modules/ensemble.html</a:t>
            </a:r>
            <a:r>
              <a:rPr lang="en-US" sz="1200" dirty="0" smtClean="0"/>
              <a:t>. </a:t>
            </a:r>
            <a:r>
              <a:rPr lang="en-US" sz="1200" dirty="0"/>
              <a:t>[Accessed: Nov-2015</a:t>
            </a:r>
            <a:r>
              <a:rPr lang="en-US" sz="1200" dirty="0" smtClean="0"/>
              <a:t>].</a:t>
            </a:r>
          </a:p>
          <a:p>
            <a:endParaRPr lang="en-US" sz="1200" dirty="0"/>
          </a:p>
          <a:p>
            <a:r>
              <a:rPr lang="en-US" sz="1200" dirty="0"/>
              <a:t>“sklearn.naive_bayes.MultinomialNB,” </a:t>
            </a:r>
            <a:r>
              <a:rPr lang="en-US" sz="1200" i="1" dirty="0"/>
              <a:t>scikit-learn 0.17 documentation</a:t>
            </a:r>
            <a:r>
              <a:rPr lang="en-US" sz="1200" dirty="0"/>
              <a:t>. [Online]. Available at: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scikit-learn.org/stable/modules/generated/sklearn.naive_bayes.multinomialnb.html</a:t>
            </a:r>
            <a:r>
              <a:rPr lang="en-US" sz="1200" dirty="0" smtClean="0"/>
              <a:t>. </a:t>
            </a:r>
            <a:r>
              <a:rPr lang="en-US" sz="1200" dirty="0"/>
              <a:t>[Accessed: </a:t>
            </a:r>
            <a:r>
              <a:rPr lang="en-US" sz="1200" dirty="0" smtClean="0"/>
              <a:t>Nov-2015</a:t>
            </a:r>
            <a:r>
              <a:rPr lang="en-US" sz="1200" dirty="0"/>
              <a:t>].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“Jaccard index,” </a:t>
            </a:r>
            <a:r>
              <a:rPr lang="en-US" sz="1200" i="1" dirty="0"/>
              <a:t>Wikipedia</a:t>
            </a:r>
            <a:r>
              <a:rPr lang="en-US" sz="1200" dirty="0"/>
              <a:t>. [Online]. Available at: </a:t>
            </a: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en.wikipedia.org/wiki/jaccard_index</a:t>
            </a:r>
            <a:r>
              <a:rPr lang="en-US" sz="1200" dirty="0" smtClean="0"/>
              <a:t>. </a:t>
            </a:r>
            <a:r>
              <a:rPr lang="en-US" sz="1200" dirty="0"/>
              <a:t>[Accessed: </a:t>
            </a:r>
            <a:r>
              <a:rPr lang="en-US" sz="1200" dirty="0" smtClean="0"/>
              <a:t>Nov-2015].</a:t>
            </a:r>
          </a:p>
          <a:p>
            <a:endParaRPr lang="en-US" sz="1200" dirty="0"/>
          </a:p>
          <a:p>
            <a:r>
              <a:rPr lang="en-US" sz="1200" dirty="0"/>
              <a:t>D. Jurafsky and J. H. Martin, </a:t>
            </a:r>
            <a:r>
              <a:rPr lang="en-US" sz="1200" i="1" dirty="0"/>
              <a:t>Speech and language processing: an introduction to natural language processing, computational linguistics, and speech recognition</a:t>
            </a:r>
            <a:r>
              <a:rPr lang="en-US" sz="1200" dirty="0"/>
              <a:t>, 2nd ed. Upper Saddle River, N.J.: Pearson Prentice Hall, 2009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/>
              <a:t>“Public Leaderboard,” </a:t>
            </a:r>
            <a:r>
              <a:rPr lang="en-US" sz="1200" i="1" dirty="0"/>
              <a:t>What's Cooking?</a:t>
            </a:r>
            <a:r>
              <a:rPr lang="en-US" sz="1200" dirty="0"/>
              <a:t> [Online]. Available at: </a:t>
            </a:r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www.kaggle.com/c/whats-cooking/leaderboard</a:t>
            </a:r>
            <a:r>
              <a:rPr lang="en-US" sz="1200" dirty="0" smtClean="0"/>
              <a:t>. </a:t>
            </a:r>
            <a:r>
              <a:rPr lang="en-US" sz="1200" dirty="0"/>
              <a:t>[Accessed: </a:t>
            </a:r>
            <a:r>
              <a:rPr lang="en-US" sz="1200" dirty="0" smtClean="0"/>
              <a:t>Nov-2015].</a:t>
            </a:r>
          </a:p>
          <a:p>
            <a:endParaRPr lang="en-US" sz="1200" dirty="0"/>
          </a:p>
          <a:p>
            <a:r>
              <a:rPr lang="en-US" sz="1200" dirty="0"/>
              <a:t>“Stanford Log-linear Part-Of-Speech Tagger,” </a:t>
            </a:r>
            <a:r>
              <a:rPr lang="en-US" sz="1200" i="1" dirty="0"/>
              <a:t>The Stanford NLP (Natural Language Processing) Group</a:t>
            </a:r>
            <a:r>
              <a:rPr lang="en-US" sz="1200" dirty="0"/>
              <a:t>. [Online]. Available at: http://nlp.stanford.edu/software/tagger.shtml. [Accessed: </a:t>
            </a:r>
            <a:r>
              <a:rPr lang="en-US" sz="1200" dirty="0" smtClean="0"/>
              <a:t>Nov-2015].</a:t>
            </a:r>
          </a:p>
          <a:p>
            <a:endParaRPr lang="en-US" sz="1200" dirty="0"/>
          </a:p>
          <a:p>
            <a:r>
              <a:rPr lang="en-US" sz="1200" dirty="0"/>
              <a:t>“Dropping common terms: stop words,” </a:t>
            </a:r>
            <a:r>
              <a:rPr lang="en-US" sz="1200" i="1" dirty="0"/>
              <a:t>The Stanford NLP (Natural Language Processing) Group</a:t>
            </a:r>
            <a:r>
              <a:rPr lang="en-US" sz="1200" dirty="0"/>
              <a:t>. [Online]. Available at: </a:t>
            </a:r>
            <a:r>
              <a:rPr lang="en-US" sz="1200" dirty="0">
                <a:hlinkClick r:id="rId6"/>
              </a:rPr>
              <a:t>http://</a:t>
            </a:r>
            <a:r>
              <a:rPr lang="en-US" sz="1200" dirty="0" smtClean="0">
                <a:hlinkClick r:id="rId6"/>
              </a:rPr>
              <a:t>nlp.stanford.edu/ir-book/html/htmledition/dropping-common-terms-stop-words-1.html</a:t>
            </a:r>
            <a:r>
              <a:rPr lang="en-US" sz="1200" dirty="0" smtClean="0"/>
              <a:t>. </a:t>
            </a:r>
            <a:r>
              <a:rPr lang="en-US" sz="1200" dirty="0"/>
              <a:t>[Accessed: </a:t>
            </a:r>
            <a:r>
              <a:rPr lang="en-US" sz="1200" dirty="0" smtClean="0"/>
              <a:t>Nov-2015].</a:t>
            </a:r>
          </a:p>
          <a:p>
            <a:endParaRPr lang="en-US" sz="1200" dirty="0"/>
          </a:p>
          <a:p>
            <a:r>
              <a:rPr lang="en-US" sz="1200" dirty="0"/>
              <a:t>“Stemming and lemmatization,” </a:t>
            </a:r>
            <a:r>
              <a:rPr lang="en-US" sz="1200" i="1" dirty="0"/>
              <a:t>The Stanford NLP (Natural Language Processing) Group</a:t>
            </a:r>
            <a:r>
              <a:rPr lang="en-US" sz="1200" dirty="0"/>
              <a:t>. [Online]. Available at: </a:t>
            </a:r>
            <a:r>
              <a:rPr lang="en-US" sz="1200" dirty="0">
                <a:hlinkClick r:id="rId7"/>
              </a:rPr>
              <a:t>http://</a:t>
            </a:r>
            <a:r>
              <a:rPr lang="en-US" sz="1200" dirty="0" smtClean="0">
                <a:hlinkClick r:id="rId7"/>
              </a:rPr>
              <a:t>nlp.stanford.edu/ir-book/html/htmledition/stemming-and-lemmatization-1.html</a:t>
            </a:r>
            <a:r>
              <a:rPr lang="en-US" sz="1200" dirty="0" smtClean="0"/>
              <a:t>. </a:t>
            </a:r>
            <a:r>
              <a:rPr lang="en-US" sz="1200" dirty="0"/>
              <a:t>[Accessed: </a:t>
            </a:r>
            <a:r>
              <a:rPr lang="en-US" sz="1200" dirty="0" smtClean="0"/>
              <a:t>Nov-2015</a:t>
            </a:r>
            <a:r>
              <a:rPr lang="en-US" sz="1200" dirty="0"/>
              <a:t>].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66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References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“Tokenization,” The Stanford NLP (Natural Language Processing) Group. [Online]. Available at: </a:t>
            </a:r>
            <a:r>
              <a:rPr lang="en-US" sz="1200" dirty="0">
                <a:hlinkClick r:id="rId2"/>
              </a:rPr>
              <a:t>http://nlp.stanford.edu/ir-book/html/htmledition/tokenization-1.html</a:t>
            </a:r>
            <a:r>
              <a:rPr lang="en-US" sz="1200" dirty="0"/>
              <a:t>. [Accessed: Nov-2015].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“Tf-idf weighting,” </a:t>
            </a:r>
            <a:r>
              <a:rPr lang="en-US" sz="1200" i="1" dirty="0"/>
              <a:t>The Stanford NLP (Natural Language Processing) Group</a:t>
            </a:r>
            <a:r>
              <a:rPr lang="en-US" sz="1200" dirty="0"/>
              <a:t>. [Online]. Available at: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nlp.stanford.edu/ir-book/html/htmledition/tf-idf-weighting-1.html</a:t>
            </a:r>
            <a:r>
              <a:rPr lang="en-US" sz="1200" dirty="0" smtClean="0"/>
              <a:t>. </a:t>
            </a:r>
            <a:r>
              <a:rPr lang="en-US" sz="1200" dirty="0"/>
              <a:t>[Accessed: </a:t>
            </a:r>
            <a:r>
              <a:rPr lang="en-US" sz="1200" dirty="0" smtClean="0"/>
              <a:t>Nov-2015].</a:t>
            </a:r>
          </a:p>
          <a:p>
            <a:endParaRPr lang="en-US" sz="1200" dirty="0"/>
          </a:p>
          <a:p>
            <a:r>
              <a:rPr lang="en-US" sz="1200" dirty="0"/>
              <a:t>Ting, K.M. &amp; Witten, I.H. (1997). </a:t>
            </a:r>
            <a:r>
              <a:rPr lang="en-US" sz="1200" i="1" dirty="0"/>
              <a:t>Stacked generalization: when does it work? </a:t>
            </a:r>
            <a:r>
              <a:rPr lang="en-US" sz="1200" dirty="0" smtClean="0"/>
              <a:t>Hamilton</a:t>
            </a:r>
            <a:r>
              <a:rPr lang="en-US" sz="1200" dirty="0"/>
              <a:t>, New Zealand: University of Waikato, Department of Computer Science. </a:t>
            </a:r>
            <a:endParaRPr lang="en-US" sz="1200" dirty="0" smtClean="0"/>
          </a:p>
          <a:p>
            <a:endParaRPr lang="en-US" sz="1200" i="1" dirty="0"/>
          </a:p>
          <a:p>
            <a:r>
              <a:rPr lang="en-US" sz="1200" dirty="0"/>
              <a:t>A. Ng, “CS229 Lecture Notes #1,” </a:t>
            </a:r>
            <a:r>
              <a:rPr lang="en-US" sz="1200" i="1" dirty="0"/>
              <a:t>CS229 Machine Learning</a:t>
            </a:r>
            <a:r>
              <a:rPr lang="en-US" sz="1200" dirty="0"/>
              <a:t>. [Online]. Available at: </a:t>
            </a:r>
            <a:r>
              <a:rPr lang="en-US" sz="1200" dirty="0">
                <a:hlinkClick r:id="rId4"/>
              </a:rPr>
              <a:t>http://cs229.stanford.edu/notes/cs229-notes1.pdf</a:t>
            </a:r>
            <a:r>
              <a:rPr lang="en-US" sz="1200" dirty="0"/>
              <a:t>. [Accessed: 2015].</a:t>
            </a:r>
          </a:p>
          <a:p>
            <a:endParaRPr lang="en-US" sz="1200" i="1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108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461A371C-171F-4E20-B0FF-839288CBD4F9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58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58370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Questions?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Importance of Data </a:t>
            </a:r>
            <a:br>
              <a:rPr lang="en-US" sz="2800" dirty="0" smtClean="0"/>
            </a:br>
            <a:r>
              <a:rPr lang="en-US" sz="2800" dirty="0" smtClean="0"/>
              <a:t>Preprocessing and Representation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Data Representation </a:t>
            </a:r>
            <a:r>
              <a:rPr lang="en-US" dirty="0" smtClean="0"/>
              <a:t>– Too commonly overlooked but is often the most critical step for classification.</a:t>
            </a:r>
          </a:p>
          <a:p>
            <a:pPr lvl="1">
              <a:lnSpc>
                <a:spcPct val="110000"/>
              </a:lnSpc>
            </a:pPr>
            <a:r>
              <a:rPr lang="en-US" b="1" i="1" dirty="0" smtClean="0">
                <a:solidFill>
                  <a:srgbClr val="008000"/>
                </a:solidFill>
              </a:rPr>
              <a:t>Prism through which you look at the data.</a:t>
            </a:r>
            <a:r>
              <a:rPr lang="en-US" dirty="0" smtClean="0">
                <a:solidFill>
                  <a:srgbClr val="008000"/>
                </a:solidFill>
              </a:rPr>
              <a:t> 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Different approaches may reveal different trends.</a:t>
            </a:r>
            <a:endParaRPr lang="en-US" b="1" i="1" dirty="0" smtClean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Our three data representation schemes for this dataset: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Ingredient Sets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“Vectorized” Ingredients List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Bag of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5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dirty="0" smtClean="0"/>
              <a:t>Note: </a:t>
            </a:r>
            <a:r>
              <a:rPr lang="en-US" sz="3200" dirty="0" smtClean="0"/>
              <a:t>Due to limited time in class, we will present only a subset of our slides.  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We have provided the full set of slides to Dr. Moh to help you prepare for the final exam.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52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77531-8EF7-4C0A-84C5-D3F363E6E967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1206500" y="4689475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dirty="0" smtClean="0">
                <a:latin typeface="+mj-lt"/>
                <a:cs typeface="Arial" pitchFamily="34" charset="0"/>
              </a:rPr>
              <a:t>Approach #1 – Ingredient Sets </a:t>
            </a:r>
            <a:endParaRPr lang="en-US" sz="4000" dirty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 Record Format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2961"/>
            <a:ext cx="8229600" cy="5839096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tabLst>
                <a:tab pos="1376363" algn="l"/>
                <a:tab pos="2168525" algn="l"/>
                <a:tab pos="2855913" algn="l"/>
                <a:tab pos="3200400" algn="l"/>
              </a:tabLst>
            </a:pPr>
            <a:r>
              <a:rPr lang="en-US" sz="3600" dirty="0" smtClean="0"/>
              <a:t>Cuisine type </a:t>
            </a:r>
            <a:r>
              <a:rPr lang="en-US" sz="3600" b="1" dirty="0" smtClean="0">
                <a:solidFill>
                  <a:srgbClr val="008000"/>
                </a:solidFill>
              </a:rPr>
              <a:t>class label </a:t>
            </a:r>
          </a:p>
          <a:p>
            <a:pPr>
              <a:lnSpc>
                <a:spcPct val="120000"/>
              </a:lnSpc>
              <a:tabLst>
                <a:tab pos="1376363" algn="l"/>
                <a:tab pos="2168525" algn="l"/>
                <a:tab pos="2855913" algn="l"/>
                <a:tab pos="3200400" algn="l"/>
              </a:tabLst>
            </a:pPr>
            <a:r>
              <a:rPr lang="en-US" sz="3600" b="1" dirty="0">
                <a:solidFill>
                  <a:srgbClr val="0257BE"/>
                </a:solidFill>
                <a:ea typeface="+mn-ea"/>
                <a:cs typeface="+mn-cs"/>
              </a:rPr>
              <a:t>List of </a:t>
            </a:r>
            <a:r>
              <a:rPr lang="en-US" sz="3600" b="1" dirty="0" smtClean="0">
                <a:solidFill>
                  <a:srgbClr val="0257BE"/>
                </a:solidFill>
                <a:ea typeface="+mn-ea"/>
                <a:cs typeface="+mn-cs"/>
              </a:rPr>
              <a:t>ingredients</a:t>
            </a:r>
          </a:p>
          <a:p>
            <a:pPr lvl="1">
              <a:lnSpc>
                <a:spcPct val="120000"/>
              </a:lnSpc>
              <a:tabLst>
                <a:tab pos="1376363" algn="l"/>
                <a:tab pos="2168525" algn="l"/>
                <a:tab pos="2855913" algn="l"/>
                <a:tab pos="3200400" algn="l"/>
              </a:tabLst>
            </a:pPr>
            <a:endParaRPr lang="en-US" sz="13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 smtClean="0"/>
              <a:t>				{</a:t>
            </a:r>
            <a:endParaRPr lang="en-US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		</a:t>
            </a:r>
            <a:r>
              <a:rPr lang="en-US" sz="3200" dirty="0" smtClean="0"/>
              <a:t>			"</a:t>
            </a:r>
            <a:r>
              <a:rPr lang="en-US" sz="3200" dirty="0"/>
              <a:t>id": 24717,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 		</a:t>
            </a:r>
            <a:r>
              <a:rPr lang="en-US" sz="3200" dirty="0" smtClean="0"/>
              <a:t>			"</a:t>
            </a:r>
            <a:r>
              <a:rPr lang="en-US" sz="3200" dirty="0"/>
              <a:t>cuisine": "</a:t>
            </a:r>
            <a:r>
              <a:rPr lang="en-US" sz="3200" b="1" dirty="0">
                <a:solidFill>
                  <a:srgbClr val="008000"/>
                </a:solidFill>
              </a:rPr>
              <a:t>indian</a:t>
            </a:r>
            <a:r>
              <a:rPr lang="en-US" sz="3200" dirty="0"/>
              <a:t>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		</a:t>
            </a:r>
            <a:r>
              <a:rPr lang="en-US" sz="3200" dirty="0" smtClean="0"/>
              <a:t>			"</a:t>
            </a:r>
            <a:r>
              <a:rPr lang="en-US" sz="3200" dirty="0"/>
              <a:t>ingredients": [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			</a:t>
            </a:r>
            <a:r>
              <a:rPr lang="en-US" sz="3200" dirty="0" smtClean="0"/>
              <a:t>			"</a:t>
            </a:r>
            <a:r>
              <a:rPr lang="en-US" sz="3200" b="1" dirty="0">
                <a:solidFill>
                  <a:srgbClr val="0257BE"/>
                </a:solidFill>
              </a:rPr>
              <a:t>tumeric</a:t>
            </a:r>
            <a:r>
              <a:rPr lang="en-US" sz="3200" dirty="0"/>
              <a:t>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			</a:t>
            </a:r>
            <a:r>
              <a:rPr lang="en-US" sz="3200" dirty="0" smtClean="0"/>
              <a:t>			"</a:t>
            </a:r>
            <a:r>
              <a:rPr lang="en-US" sz="3200" b="1" dirty="0">
                <a:solidFill>
                  <a:srgbClr val="0257BE"/>
                </a:solidFill>
              </a:rPr>
              <a:t>vegetable stock</a:t>
            </a:r>
            <a:r>
              <a:rPr lang="en-US" sz="3200" dirty="0"/>
              <a:t>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			</a:t>
            </a:r>
            <a:r>
              <a:rPr lang="en-US" sz="3200" dirty="0" smtClean="0"/>
              <a:t>			"</a:t>
            </a:r>
            <a:r>
              <a:rPr lang="en-US" sz="3200" b="1" dirty="0" smtClean="0">
                <a:solidFill>
                  <a:srgbClr val="0257BE"/>
                </a:solidFill>
              </a:rPr>
              <a:t>tomatoes</a:t>
            </a:r>
            <a:r>
              <a:rPr lang="en-US" sz="3200" dirty="0"/>
              <a:t>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			</a:t>
            </a:r>
            <a:r>
              <a:rPr lang="en-US" sz="3200" dirty="0" smtClean="0"/>
              <a:t>			"</a:t>
            </a:r>
            <a:r>
              <a:rPr lang="en-US" sz="3200" b="1" dirty="0">
                <a:solidFill>
                  <a:srgbClr val="0257BE"/>
                </a:solidFill>
              </a:rPr>
              <a:t>garam masala</a:t>
            </a:r>
            <a:r>
              <a:rPr lang="en-US" sz="3200" dirty="0"/>
              <a:t>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			</a:t>
            </a:r>
            <a:r>
              <a:rPr lang="en-US" sz="3200" dirty="0" smtClean="0"/>
              <a:t>			"</a:t>
            </a:r>
            <a:r>
              <a:rPr lang="en-US" sz="3200" b="1" dirty="0">
                <a:solidFill>
                  <a:srgbClr val="0257BE"/>
                </a:solidFill>
              </a:rPr>
              <a:t>naan</a:t>
            </a:r>
            <a:r>
              <a:rPr lang="en-US" sz="3200" dirty="0"/>
              <a:t>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			</a:t>
            </a:r>
            <a:r>
              <a:rPr lang="en-US" sz="3200" dirty="0" smtClean="0"/>
              <a:t>			"</a:t>
            </a:r>
            <a:r>
              <a:rPr lang="en-US" sz="3200" b="1" dirty="0">
                <a:solidFill>
                  <a:srgbClr val="0257BE"/>
                </a:solidFill>
              </a:rPr>
              <a:t>red lentils</a:t>
            </a:r>
            <a:r>
              <a:rPr lang="en-US" sz="3200" dirty="0"/>
              <a:t>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			</a:t>
            </a:r>
            <a:r>
              <a:rPr lang="en-US" sz="3200" dirty="0" smtClean="0"/>
              <a:t>			"</a:t>
            </a:r>
            <a:r>
              <a:rPr lang="en-US" sz="3200" b="1" dirty="0">
                <a:solidFill>
                  <a:srgbClr val="0257BE"/>
                </a:solidFill>
              </a:rPr>
              <a:t>red chili peppers</a:t>
            </a:r>
            <a:r>
              <a:rPr lang="en-US" sz="3200" dirty="0"/>
              <a:t>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			</a:t>
            </a:r>
            <a:r>
              <a:rPr lang="en-US" sz="3200" dirty="0" smtClean="0"/>
              <a:t>			"</a:t>
            </a:r>
            <a:r>
              <a:rPr lang="en-US" sz="3200" b="1" dirty="0">
                <a:solidFill>
                  <a:srgbClr val="0257BE"/>
                </a:solidFill>
              </a:rPr>
              <a:t>onions</a:t>
            </a:r>
            <a:r>
              <a:rPr lang="en-US" sz="3200" dirty="0"/>
              <a:t>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			</a:t>
            </a:r>
            <a:r>
              <a:rPr lang="en-US" sz="3200" dirty="0" smtClean="0"/>
              <a:t>			"</a:t>
            </a:r>
            <a:r>
              <a:rPr lang="en-US" sz="3200" b="1" dirty="0">
                <a:solidFill>
                  <a:srgbClr val="0257BE"/>
                </a:solidFill>
              </a:rPr>
              <a:t>spinach</a:t>
            </a:r>
            <a:r>
              <a:rPr lang="en-US" sz="3200" dirty="0"/>
              <a:t>",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			</a:t>
            </a:r>
            <a:r>
              <a:rPr lang="en-US" sz="3200" dirty="0" smtClean="0"/>
              <a:t>			"</a:t>
            </a:r>
            <a:r>
              <a:rPr lang="en-US" sz="3200" b="1" dirty="0">
                <a:solidFill>
                  <a:srgbClr val="0257BE"/>
                </a:solidFill>
              </a:rPr>
              <a:t>sweet potatoes</a:t>
            </a:r>
            <a:r>
              <a:rPr lang="en-US" sz="3200" dirty="0"/>
              <a:t>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 		</a:t>
            </a:r>
            <a:r>
              <a:rPr lang="en-US" sz="3200" dirty="0" smtClean="0"/>
              <a:t>			]</a:t>
            </a:r>
            <a:endParaRPr lang="en-US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 smtClean="0"/>
              <a:t>				}</a:t>
            </a:r>
          </a:p>
          <a:p>
            <a:pPr marL="0" indent="0">
              <a:lnSpc>
                <a:spcPct val="120000"/>
              </a:lnSpc>
              <a:buNone/>
              <a:tabLst>
                <a:tab pos="1828800" algn="l"/>
                <a:tab pos="2516188" algn="l"/>
                <a:tab pos="3257550" algn="l"/>
              </a:tabLst>
            </a:pPr>
            <a:endParaRPr lang="en-US" sz="800" b="1" dirty="0" smtClean="0"/>
          </a:p>
          <a:p>
            <a:pPr marL="0" indent="0" algn="ctr">
              <a:lnSpc>
                <a:spcPct val="120000"/>
              </a:lnSpc>
              <a:buNone/>
              <a:tabLst>
                <a:tab pos="1376363" algn="l"/>
                <a:tab pos="2168525" algn="l"/>
                <a:tab pos="2855913" algn="l"/>
                <a:tab pos="3200400" algn="l"/>
              </a:tabLst>
            </a:pPr>
            <a:r>
              <a:rPr lang="en-US" sz="3400" b="1" dirty="0" smtClean="0"/>
              <a:t>Example Record for a Recipe of Cuisine Type “Indian” </a:t>
            </a:r>
            <a:r>
              <a:rPr lang="en-US" sz="3400" dirty="0" smtClean="0"/>
              <a:t>[1]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8699" y="6572875"/>
            <a:ext cx="73437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dirty="0" smtClean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[1] 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“What's Cooking?,”. [Online]. Available at: </a:t>
            </a:r>
            <a:r>
              <a:rPr lang="en-US" sz="1100" b="0" u="sng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  <a:hlinkClick r:id="rId3"/>
              </a:rPr>
              <a:t>https://www.kaggle.com/c/whats-cooking</a:t>
            </a: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. [Accessed: Oct-2015].</a:t>
            </a:r>
          </a:p>
        </p:txBody>
      </p:sp>
    </p:spTree>
    <p:extLst>
      <p:ext uri="{BB962C8B-B14F-4D97-AF65-F5344CB8AC3E}">
        <p14:creationId xmlns:p14="http://schemas.microsoft.com/office/powerpoint/2010/main" val="2579396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SJSU Zayd Template</Template>
  <TotalTime>9584</TotalTime>
  <Words>3892</Words>
  <Application>Microsoft Office PowerPoint</Application>
  <PresentationFormat>On-screen Show (4:3)</PresentationFormat>
  <Paragraphs>734</Paragraphs>
  <Slides>58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sjsu_powerpoint template 1</vt:lpstr>
      <vt:lpstr>PowerPoint Presentation</vt:lpstr>
      <vt:lpstr>Dataset and Project Overview</vt:lpstr>
      <vt:lpstr>Dataset Record Format</vt:lpstr>
      <vt:lpstr>Training Dataset Statistics</vt:lpstr>
      <vt:lpstr>PowerPoint Presentation</vt:lpstr>
      <vt:lpstr>Importance of Data  Preprocessing and Representation</vt:lpstr>
      <vt:lpstr>PowerPoint Presentation</vt:lpstr>
      <vt:lpstr>PowerPoint Presentation</vt:lpstr>
      <vt:lpstr>Dataset Record Format Review</vt:lpstr>
      <vt:lpstr>“Ingredient Set” Data Representation</vt:lpstr>
      <vt:lpstr>Ingredient Name Preprocessing</vt:lpstr>
      <vt:lpstr>Modified Value Difference Metric (MVDM)</vt:lpstr>
      <vt:lpstr>Szymkiewicz-Simpson Overlap Coefficient</vt:lpstr>
      <vt:lpstr>Jaccard Overlap Coefficient</vt:lpstr>
      <vt:lpstr>Entropy-Weighted Overlap Coefficient</vt:lpstr>
      <vt:lpstr>Distance Metric Performance Evaluation</vt:lpstr>
      <vt:lpstr>Selecting the Value of “K”</vt:lpstr>
      <vt:lpstr>Does using distance weighting improve our KNN performance?</vt:lpstr>
      <vt:lpstr>Approach #1 – Results and  Advantages and Disadvantages</vt:lpstr>
      <vt:lpstr>PowerPoint Presentation</vt:lpstr>
      <vt:lpstr>“Vectorized” Ingredients List Data Representation</vt:lpstr>
      <vt:lpstr>Classification Algorithms Used</vt:lpstr>
      <vt:lpstr>Approach #2 - Algorithm Results Comparison</vt:lpstr>
      <vt:lpstr>Approach #2 - Algorithm Results Comparison</vt:lpstr>
      <vt:lpstr>Stochastic/Incremental Gradient Descent</vt:lpstr>
      <vt:lpstr>Naïve Bayes Comparison</vt:lpstr>
      <vt:lpstr>PowerPoint Presentation</vt:lpstr>
      <vt:lpstr>PowerPoint Presentation</vt:lpstr>
      <vt:lpstr>Ingredient Distribution by Word Count</vt:lpstr>
      <vt:lpstr>Bag of Words Data Representation</vt:lpstr>
      <vt:lpstr>Converting an Ingredient List to Text</vt:lpstr>
      <vt:lpstr>Techniques for Text/Word Preprocessing</vt:lpstr>
      <vt:lpstr>Approach #3 – Classification Algorithms Used</vt:lpstr>
      <vt:lpstr>Approach #3 – Algorithm Results Comparison</vt:lpstr>
      <vt:lpstr>Algorithm and Parameter Searches</vt:lpstr>
      <vt:lpstr>Approach #3 – Results and  Advantages and Disadvantages</vt:lpstr>
      <vt:lpstr>PowerPoint Presentation</vt:lpstr>
      <vt:lpstr>Voting Schemes</vt:lpstr>
      <vt:lpstr>Hard Voting </vt:lpstr>
      <vt:lpstr>Hard Voting (Continued)</vt:lpstr>
      <vt:lpstr>Soft Voting </vt:lpstr>
      <vt:lpstr>Soft Voting (Continued)</vt:lpstr>
      <vt:lpstr>Nature of Soft Voting </vt:lpstr>
      <vt:lpstr>What is Stacked Generalization?</vt:lpstr>
      <vt:lpstr>Simplified Stacked Generalization Model</vt:lpstr>
      <vt:lpstr>The Whole Picture</vt:lpstr>
      <vt:lpstr>Final Results with Comparison</vt:lpstr>
      <vt:lpstr>PowerPoint Presentation</vt:lpstr>
      <vt:lpstr>Conclusion – Importance of Using Libraries</vt:lpstr>
      <vt:lpstr>PowerPoint Presentation</vt:lpstr>
      <vt:lpstr>Enhanced NLP – Etymology and Context</vt:lpstr>
      <vt:lpstr>Recipe Ingredient Count Distribution</vt:lpstr>
      <vt:lpstr>Utilizing Ingredient Count</vt:lpstr>
      <vt:lpstr>Interested in Our Work?</vt:lpstr>
      <vt:lpstr>List of References</vt:lpstr>
      <vt:lpstr>List of References (Continued)</vt:lpstr>
      <vt:lpstr>List of References (Continued)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zhammoud</dc:creator>
  <cp:lastModifiedBy>Zayd</cp:lastModifiedBy>
  <cp:revision>1480</cp:revision>
  <dcterms:created xsi:type="dcterms:W3CDTF">2014-07-03T16:55:19Z</dcterms:created>
  <dcterms:modified xsi:type="dcterms:W3CDTF">2015-11-30T11:42:32Z</dcterms:modified>
</cp:coreProperties>
</file>