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3" r:id="rId6"/>
    <p:sldId id="264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18"/>
    <p:restoredTop sz="94645"/>
  </p:normalViewPr>
  <p:slideViewPr>
    <p:cSldViewPr snapToGrid="0" snapToObjects="1">
      <p:cViewPr varScale="1">
        <p:scale>
          <a:sx n="121" d="100"/>
          <a:sy n="121" d="100"/>
        </p:scale>
        <p:origin x="1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4208-3A45-5C4F-B59A-C5EAA1667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58A64-61F2-4748-87F9-2E9AEFA81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43938-BE2D-BD4F-9FE5-1DEFD74F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D708-C011-5C4D-8E8B-291B1B8619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FED54-1EA2-C040-B9CA-EEBF118F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1B0FB-C18C-1343-A56B-A3332359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8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6723-0C52-FB41-86D1-65104DF5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7B34F-4F7F-5042-B9D0-A547F3209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537C9-FFCE-804E-A47A-9C0DC388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D708-C011-5C4D-8E8B-291B1B8619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6698B-9ECE-444B-B6F9-A4A15C11E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17BE-6C88-0642-B346-2C18C7E4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E6F57-766B-6446-BE79-77EF21A84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3D055-3C8D-9841-A27C-F67C89179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C769D-6118-A94B-9D22-2CF11CBF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D708-C011-5C4D-8E8B-291B1B8619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A5B03-7449-EE4C-8585-C5931A97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92481-72B5-724B-9F65-8A082401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5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D0B4-5BD7-C54E-9454-0814FA22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38346-076C-1143-9A82-9397CC990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FAA1F-45AE-B046-8C7F-440B1265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D708-C011-5C4D-8E8B-291B1B8619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7E0CC-8F44-054F-8728-84813BFC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75238-E35E-FA46-8BC4-C944AF10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9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6C59-A1B9-2F4A-9507-2985A530B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5E128-2D58-9545-9428-10F99588F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9E9DA-154D-5249-B51E-17774303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D708-C011-5C4D-8E8B-291B1B8619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019C4-1807-A545-A706-89037015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F4DB5-2951-9341-8189-E1081186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6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B9B1-E879-704C-9A36-98A049A1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283E8-FABD-C44A-BC8B-A7C36EF8E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0C2AE-F0C3-1B40-B559-8F19657C3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64713-5E78-834A-9791-7FAFD635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D708-C011-5C4D-8E8B-291B1B8619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F30B4-3E39-8342-9008-673FA585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F4188-2E9A-6B49-A812-FC2D2DA0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3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4370-A5AD-D043-A602-B751163C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7378D-82B9-9449-8D43-CEB183EA0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F1101-D624-C54E-8905-3B7BAAD6B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1BC2F-CCFD-9F48-A7F0-BD2DEB565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32747-D962-4A41-9052-BD753FC7B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171CAF-B1AD-4247-9655-F8B91EAF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D708-C011-5C4D-8E8B-291B1B8619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55A6C-AD6B-1C45-AEFD-8FA07CF5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48E9-DF90-6243-B14A-CB697DFB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8798-F8C8-6540-B5F6-E544A358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A11D3-CE5E-3D4B-B7C2-5601B8E2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D708-C011-5C4D-8E8B-291B1B8619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17C80-0858-6843-BB0A-D9B3A099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9E834-278E-0B41-8C1D-E1D5B013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1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204BA-6888-2044-9619-E30E0819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D708-C011-5C4D-8E8B-291B1B8619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BB9CC-ACEB-CF49-B935-2AEA3656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4F798-C025-E540-AD06-B14BA9F1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7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E981-A4B2-114C-8DAE-AE68010B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9BF7-64EA-F448-B876-8412BE047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BB548-F3DE-5D49-B9EB-2F8F81930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3DFC8-E4A7-4E45-B356-C377D8DB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D708-C011-5C4D-8E8B-291B1B8619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A6392-089A-B64F-94AE-C866E6B0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DB449-5542-8949-BA6E-2FBE8074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5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3D34-BBA1-1740-8FF8-6FFF8A92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69DCE-D40B-954E-A72B-FAB753FD2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705B4-20A1-BE42-A915-1736E9D55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C43CE-B96E-2E4B-9388-76DCEE9F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D708-C011-5C4D-8E8B-291B1B8619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5D371-436D-A74A-A287-FC545B64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5868C-25BE-4F44-939A-6CD3BA18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6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27B50-26E1-BE4E-88A6-78914E24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736E1-782D-704C-B0C4-23622FE88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0E02B-E059-9D44-A477-C1016A654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7D708-C011-5C4D-8E8B-291B1B8619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FB53B-5818-7142-BB60-C663F98EC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6FF9D-97BA-5343-AAB7-EF9BCAE2C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61684-E44C-A24E-9923-B039C8FE4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6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aydH/strateg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6C4B-4B6C-AC44-ACE1-EC54BED46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an Advanced Automated </a:t>
            </a:r>
            <a:r>
              <a:rPr lang="en-US" dirty="0" err="1"/>
              <a:t>Stratego</a:t>
            </a:r>
            <a:r>
              <a:rPr lang="en-US"/>
              <a:t> Player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1B0D3-D59D-2141-83FD-7C6FAD778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By: Steven Walton &amp; Zayd Hammoudeh</a:t>
            </a:r>
          </a:p>
          <a:p>
            <a:r>
              <a:rPr lang="en-US" dirty="0"/>
              <a:t>Week 2: April 12, 2019</a:t>
            </a:r>
          </a:p>
        </p:txBody>
      </p:sp>
    </p:spTree>
    <p:extLst>
      <p:ext uri="{BB962C8B-B14F-4D97-AF65-F5344CB8AC3E}">
        <p14:creationId xmlns:p14="http://schemas.microsoft.com/office/powerpoint/2010/main" val="36639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AE68-C8F4-F04B-9956-26F63BFB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035844"/>
          </a:xfrm>
        </p:spPr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Stratego</a:t>
            </a:r>
            <a:r>
              <a:rPr lang="en-US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25E8-3902-CC48-B0CC-1E47D1C92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8559" y="1035844"/>
            <a:ext cx="5946628" cy="55466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Two player board game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Adversarial “capture the flag”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/>
              <a:t>Harder Than Chess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State Space: 10</a:t>
            </a:r>
            <a:r>
              <a:rPr lang="en-US" baseline="30000" dirty="0"/>
              <a:t>115</a:t>
            </a:r>
            <a:r>
              <a:rPr lang="en-US" dirty="0"/>
              <a:t> vs 10</a:t>
            </a:r>
            <a:r>
              <a:rPr lang="en-US" baseline="30000" dirty="0"/>
              <a:t>50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/>
              <a:t>Standard Board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10 rows by 10 columns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40 pieces per player (of varying abilities)</a:t>
            </a:r>
          </a:p>
          <a:p>
            <a:pPr lvl="1">
              <a:lnSpc>
                <a:spcPct val="110000"/>
              </a:lnSpc>
            </a:pPr>
            <a:r>
              <a:rPr lang="en-US" i="1" dirty="0"/>
              <a:t>Imperfect Information</a:t>
            </a:r>
            <a:r>
              <a:rPr lang="en-US" dirty="0"/>
              <a:t>: At start only know location of own pieces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Small versions (e.g. 10 pieces per player, 8x8 board) exists (which we may use)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/>
              <a:t>Branching Factor</a:t>
            </a:r>
            <a:r>
              <a:rPr lang="en-US" dirty="0"/>
              <a:t>: ~220 (Upper Bound)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5DACA7-0149-AE46-BBBD-1E2596407E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98656" y="1480344"/>
            <a:ext cx="4721869" cy="4696619"/>
          </a:xfrm>
        </p:spPr>
      </p:pic>
    </p:spTree>
    <p:extLst>
      <p:ext uri="{BB962C8B-B14F-4D97-AF65-F5344CB8AC3E}">
        <p14:creationId xmlns:p14="http://schemas.microsoft.com/office/powerpoint/2010/main" val="224690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AE68-C8F4-F04B-9956-26F63BFB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035844"/>
          </a:xfrm>
        </p:spPr>
        <p:txBody>
          <a:bodyPr/>
          <a:lstStyle/>
          <a:p>
            <a:r>
              <a:rPr lang="en-US" b="1" dirty="0"/>
              <a:t>Additional Challenges of </a:t>
            </a:r>
            <a:r>
              <a:rPr lang="en-US" b="1" dirty="0" err="1"/>
              <a:t>Stratego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25E8-3902-CC48-B0CC-1E47D1C92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8559" y="1035844"/>
            <a:ext cx="5946628" cy="554662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Limited Feedback</a:t>
            </a:r>
            <a:r>
              <a:rPr lang="en-US" dirty="0"/>
              <a:t>: Games take hundreds of moves with only a win/loss result at the end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/>
              <a:t>Two Game Stages</a:t>
            </a:r>
          </a:p>
          <a:p>
            <a:pPr lvl="1">
              <a:lnSpc>
                <a:spcPct val="110000"/>
              </a:lnSpc>
            </a:pPr>
            <a:r>
              <a:rPr lang="en-US" i="1" dirty="0"/>
              <a:t>Stage #1</a:t>
            </a:r>
            <a:r>
              <a:rPr lang="en-US" dirty="0"/>
              <a:t>: Piece Placement</a:t>
            </a:r>
          </a:p>
          <a:p>
            <a:pPr lvl="1">
              <a:lnSpc>
                <a:spcPct val="110000"/>
              </a:lnSpc>
            </a:pPr>
            <a:r>
              <a:rPr lang="en-US" i="1" dirty="0"/>
              <a:t>Stage #2</a:t>
            </a:r>
            <a:r>
              <a:rPr lang="en-US" dirty="0"/>
              <a:t>: ”Main” gameplay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Stage #1 has high variability significantly increasing training requirements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5DACA7-0149-AE46-BBBD-1E2596407E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98656" y="1480344"/>
            <a:ext cx="4721869" cy="4696619"/>
          </a:xfrm>
        </p:spPr>
      </p:pic>
    </p:spTree>
    <p:extLst>
      <p:ext uri="{BB962C8B-B14F-4D97-AF65-F5344CB8AC3E}">
        <p14:creationId xmlns:p14="http://schemas.microsoft.com/office/powerpoint/2010/main" val="178577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426F-4491-5746-96B5-E6D0C93B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5849"/>
          </a:xfrm>
        </p:spPr>
        <p:txBody>
          <a:bodyPr/>
          <a:lstStyle/>
          <a:p>
            <a:r>
              <a:rPr lang="en-US" b="1" dirty="0"/>
              <a:t>Outline of our Development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6C8A5-B5E5-EE44-A0AC-EC962B783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006"/>
            <a:ext cx="10515600" cy="50339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High Level: </a:t>
            </a:r>
            <a:r>
              <a:rPr lang="en-US" dirty="0"/>
              <a:t>Focus on gameplay not on placement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Stage 1</a:t>
            </a:r>
            <a:r>
              <a:rPr lang="en-US" dirty="0"/>
              <a:t>: Build the “Arena”</a:t>
            </a:r>
          </a:p>
          <a:p>
            <a:pPr lvl="1"/>
            <a:r>
              <a:rPr lang="en-US" dirty="0"/>
              <a:t>Construct the rules and fundamental gameplay mechanics</a:t>
            </a:r>
          </a:p>
          <a:p>
            <a:endParaRPr lang="en-US" dirty="0"/>
          </a:p>
          <a:p>
            <a:r>
              <a:rPr lang="en-US" b="1" dirty="0"/>
              <a:t>Stage 2</a:t>
            </a:r>
            <a:r>
              <a:rPr lang="en-US" dirty="0"/>
              <a:t>: Construct simple learners</a:t>
            </a:r>
          </a:p>
          <a:p>
            <a:pPr lvl="1"/>
            <a:r>
              <a:rPr lang="en-US" dirty="0"/>
              <a:t>Possible Strategies: Uniform-random, Rule-based, POMDP</a:t>
            </a:r>
          </a:p>
          <a:p>
            <a:endParaRPr lang="en-US" dirty="0"/>
          </a:p>
          <a:p>
            <a:r>
              <a:rPr lang="en-US" b="1" dirty="0"/>
              <a:t>Stage 3:</a:t>
            </a:r>
            <a:r>
              <a:rPr lang="en-US" dirty="0"/>
              <a:t> Basic Reinforcement Learner</a:t>
            </a:r>
          </a:p>
          <a:p>
            <a:pPr lvl="1"/>
            <a:r>
              <a:rPr lang="en-US" dirty="0"/>
              <a:t>Possible Strategies: Q-learner, R-learner</a:t>
            </a:r>
          </a:p>
          <a:p>
            <a:endParaRPr lang="en-US" dirty="0"/>
          </a:p>
          <a:p>
            <a:r>
              <a:rPr lang="en-US" b="1" dirty="0"/>
              <a:t>Stage 4: </a:t>
            </a:r>
            <a:r>
              <a:rPr lang="en-US" dirty="0"/>
              <a:t>Deep Reinforcement (Time Allowing)</a:t>
            </a:r>
          </a:p>
        </p:txBody>
      </p:sp>
    </p:spTree>
    <p:extLst>
      <p:ext uri="{BB962C8B-B14F-4D97-AF65-F5344CB8AC3E}">
        <p14:creationId xmlns:p14="http://schemas.microsoft.com/office/powerpoint/2010/main" val="31926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D8C9-A0B9-8F43-9762-B5B3D1F9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2980"/>
          </a:xfrm>
        </p:spPr>
        <p:txBody>
          <a:bodyPr/>
          <a:lstStyle/>
          <a:p>
            <a:r>
              <a:rPr lang="en-US" b="1" dirty="0"/>
              <a:t>Understanding and Accepting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329A-4887-3A46-9D2B-3E021D10D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981"/>
            <a:ext cx="10515600" cy="5183982"/>
          </a:xfrm>
        </p:spPr>
        <p:txBody>
          <a:bodyPr/>
          <a:lstStyle/>
          <a:p>
            <a:r>
              <a:rPr lang="en-US" b="1" dirty="0"/>
              <a:t>Question:</a:t>
            </a:r>
            <a:r>
              <a:rPr lang="en-US" dirty="0"/>
              <a:t> Do we consider our project as entailing (significant) risk</a:t>
            </a:r>
          </a:p>
          <a:p>
            <a:r>
              <a:rPr lang="en-US" b="1" dirty="0"/>
              <a:t>Answer</a:t>
            </a:r>
            <a:r>
              <a:rPr lang="en-US" dirty="0"/>
              <a:t>: Yes – in many different ways</a:t>
            </a:r>
          </a:p>
          <a:p>
            <a:pPr lvl="1"/>
            <a:r>
              <a:rPr lang="en-US" dirty="0" err="1"/>
              <a:t>Stratego</a:t>
            </a:r>
            <a:r>
              <a:rPr lang="en-US" dirty="0"/>
              <a:t> is a very complex game</a:t>
            </a:r>
          </a:p>
          <a:p>
            <a:pPr lvl="1"/>
            <a:r>
              <a:rPr lang="en-US" dirty="0"/>
              <a:t>We lack any experience in reinforcement learning</a:t>
            </a:r>
          </a:p>
          <a:p>
            <a:pPr lvl="1"/>
            <a:endParaRPr lang="en-US" dirty="0"/>
          </a:p>
          <a:p>
            <a:r>
              <a:rPr lang="en-US" b="1" dirty="0"/>
              <a:t>Our Vision</a:t>
            </a:r>
            <a:r>
              <a:rPr lang="en-US" dirty="0"/>
              <a:t>: Undertake a more aggressive, ambitious project with large opportunities for learning rather than “playing it safe”</a:t>
            </a:r>
          </a:p>
          <a:p>
            <a:endParaRPr lang="en-US" dirty="0"/>
          </a:p>
          <a:p>
            <a:r>
              <a:rPr lang="en-US" b="1" dirty="0"/>
              <a:t>Implicit Hope</a:t>
            </a:r>
            <a:r>
              <a:rPr lang="en-US" dirty="0"/>
              <a:t>: Grading includes a “degree of difficulty” factor where even if the results are not as impressive as hope the grade does not suffer if significant effort expended</a:t>
            </a:r>
          </a:p>
        </p:txBody>
      </p:sp>
    </p:spTree>
    <p:extLst>
      <p:ext uri="{BB962C8B-B14F-4D97-AF65-F5344CB8AC3E}">
        <p14:creationId xmlns:p14="http://schemas.microsoft.com/office/powerpoint/2010/main" val="191507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E4D1-477E-464D-8C85-AE00D86FA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42974"/>
          </a:xfrm>
        </p:spPr>
        <p:txBody>
          <a:bodyPr/>
          <a:lstStyle/>
          <a:p>
            <a:r>
              <a:rPr lang="en-US" dirty="0"/>
              <a:t>Why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1D0A0-045B-C64D-AAC3-63C045134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/>
          <a:lstStyle/>
          <a:p>
            <a:r>
              <a:rPr lang="en-US" b="1" dirty="0"/>
              <a:t>Simple Answer</a:t>
            </a:r>
            <a:r>
              <a:rPr lang="en-US" dirty="0"/>
              <a:t>: It’s a topic we are interested to learn more about</a:t>
            </a:r>
          </a:p>
          <a:p>
            <a:endParaRPr lang="en-US" dirty="0"/>
          </a:p>
          <a:p>
            <a:r>
              <a:rPr lang="en-US" b="1" dirty="0"/>
              <a:t>Better Answer</a:t>
            </a:r>
            <a:r>
              <a:rPr lang="en-US" dirty="0"/>
              <a:t>: We believe the approach is actually a good fit for the problem given existing research on similar games (e.g., Go)</a:t>
            </a:r>
          </a:p>
          <a:p>
            <a:endParaRPr lang="en-US" dirty="0"/>
          </a:p>
          <a:p>
            <a:r>
              <a:rPr lang="en-US" b="1" dirty="0"/>
              <a:t>Basic Intuition</a:t>
            </a:r>
            <a:r>
              <a:rPr lang="en-US" dirty="0"/>
              <a:t>: Exploring new action profiles allows for better strategies.</a:t>
            </a:r>
          </a:p>
        </p:txBody>
      </p:sp>
    </p:spTree>
    <p:extLst>
      <p:ext uri="{BB962C8B-B14F-4D97-AF65-F5344CB8AC3E}">
        <p14:creationId xmlns:p14="http://schemas.microsoft.com/office/powerpoint/2010/main" val="157920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9C5D-CC72-6F40-A704-AF710C4E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35844"/>
          </a:xfrm>
        </p:spPr>
        <p:txBody>
          <a:bodyPr>
            <a:normAutofit/>
          </a:bodyPr>
          <a:lstStyle/>
          <a:p>
            <a:r>
              <a:rPr lang="en-US" b="1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92CD-0407-AA41-9712-11A65D987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281"/>
            <a:ext cx="10515600" cy="5069682"/>
          </a:xfrm>
        </p:spPr>
        <p:txBody>
          <a:bodyPr/>
          <a:lstStyle/>
          <a:p>
            <a:r>
              <a:rPr lang="en-US" b="1" dirty="0"/>
              <a:t>Source Code: </a:t>
            </a:r>
            <a:r>
              <a:rPr lang="en-US" dirty="0"/>
              <a:t>We can give you access if you want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https://github.com/ZaydH/stratego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Stage 1</a:t>
            </a:r>
            <a:r>
              <a:rPr lang="en-US" dirty="0"/>
              <a:t>: Ongoing</a:t>
            </a:r>
          </a:p>
          <a:p>
            <a:pPr lvl="1"/>
            <a:r>
              <a:rPr lang="en-US" dirty="0"/>
              <a:t>Piece system implemented</a:t>
            </a:r>
          </a:p>
          <a:p>
            <a:pPr lvl="1"/>
            <a:r>
              <a:rPr lang="en-US" dirty="0"/>
              <a:t>Board mechanics implemented </a:t>
            </a:r>
          </a:p>
          <a:p>
            <a:pPr lvl="1"/>
            <a:r>
              <a:rPr lang="en-US" dirty="0"/>
              <a:t>Continuous integration architecture in place with numerous tests</a:t>
            </a:r>
          </a:p>
          <a:p>
            <a:pPr lvl="1"/>
            <a:endParaRPr lang="en-US" dirty="0"/>
          </a:p>
          <a:p>
            <a:r>
              <a:rPr lang="en-US" b="1" dirty="0"/>
              <a:t>Goal</a:t>
            </a:r>
            <a:r>
              <a:rPr lang="en-US" dirty="0"/>
              <a:t>: Complete most of these mechanics by end of next week.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7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BE0E-6651-9C4D-ACF6-490FF934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756"/>
            <a:ext cx="10515600" cy="789782"/>
          </a:xfrm>
        </p:spPr>
        <p:txBody>
          <a:bodyPr>
            <a:normAutofit/>
          </a:bodyPr>
          <a:lstStyle/>
          <a:p>
            <a:r>
              <a:rPr lang="en-US" b="1" dirty="0"/>
              <a:t>Phase 1: Efficiency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D0F52-4D28-D04C-B4BF-4C53A976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/>
          <a:lstStyle/>
          <a:p>
            <a:r>
              <a:rPr lang="en-US" dirty="0"/>
              <a:t>Reinforcement learning requires millions of actions to train a competent learner</a:t>
            </a:r>
          </a:p>
          <a:p>
            <a:endParaRPr lang="en-US" dirty="0"/>
          </a:p>
          <a:p>
            <a:r>
              <a:rPr lang="en-US" dirty="0"/>
              <a:t>Implement movement and updates in a way that minimizes computational overhead </a:t>
            </a:r>
          </a:p>
          <a:p>
            <a:pPr lvl="1"/>
            <a:r>
              <a:rPr lang="en-US" b="1" dirty="0"/>
              <a:t>Basic Intuition: </a:t>
            </a:r>
            <a:r>
              <a:rPr lang="en-US" dirty="0"/>
              <a:t>Implement moves on a stack with update/undo functionality</a:t>
            </a:r>
          </a:p>
          <a:p>
            <a:pPr lvl="1"/>
            <a:r>
              <a:rPr lang="en-US" b="1" dirty="0"/>
              <a:t>Possible Additional Feature</a:t>
            </a:r>
            <a:r>
              <a:rPr lang="en-US" dirty="0"/>
              <a:t>: Regular checkpointing</a:t>
            </a:r>
          </a:p>
          <a:p>
            <a:pPr lvl="1"/>
            <a:endParaRPr lang="en-US" dirty="0"/>
          </a:p>
          <a:p>
            <a:r>
              <a:rPr lang="en-US" dirty="0"/>
              <a:t>Included in the plan for next week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0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469</Words>
  <Application>Microsoft Macintosh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Creating an Advanced Automated Stratego Player</vt:lpstr>
      <vt:lpstr>What is Stratego?</vt:lpstr>
      <vt:lpstr>Additional Challenges of Stratego</vt:lpstr>
      <vt:lpstr>Outline of our Development Plan</vt:lpstr>
      <vt:lpstr>Understanding and Accepting Risks</vt:lpstr>
      <vt:lpstr>Why Reinforcement Learning</vt:lpstr>
      <vt:lpstr>Current Status</vt:lpstr>
      <vt:lpstr>Phase 1: Efficiency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an Advanced Automated Stratego Player</dc:title>
  <dc:creator>zhammoud</dc:creator>
  <cp:lastModifiedBy>zhammoud</cp:lastModifiedBy>
  <cp:revision>30</cp:revision>
  <dcterms:created xsi:type="dcterms:W3CDTF">2019-04-12T12:01:40Z</dcterms:created>
  <dcterms:modified xsi:type="dcterms:W3CDTF">2019-04-12T22:23:43Z</dcterms:modified>
</cp:coreProperties>
</file>