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36" r:id="rId3"/>
    <p:sldId id="333" r:id="rId4"/>
    <p:sldId id="334" r:id="rId5"/>
    <p:sldId id="335" r:id="rId6"/>
    <p:sldId id="339" r:id="rId7"/>
    <p:sldId id="288" r:id="rId8"/>
    <p:sldId id="289" r:id="rId9"/>
    <p:sldId id="329" r:id="rId10"/>
    <p:sldId id="330" r:id="rId11"/>
    <p:sldId id="331" r:id="rId12"/>
    <p:sldId id="332" r:id="rId13"/>
    <p:sldId id="338" r:id="rId14"/>
    <p:sldId id="308" r:id="rId15"/>
    <p:sldId id="340" r:id="rId16"/>
    <p:sldId id="341" r:id="rId17"/>
    <p:sldId id="342" r:id="rId18"/>
    <p:sldId id="343" r:id="rId19"/>
    <p:sldId id="347" r:id="rId20"/>
    <p:sldId id="348" r:id="rId21"/>
    <p:sldId id="349" r:id="rId22"/>
    <p:sldId id="350" r:id="rId23"/>
    <p:sldId id="351" r:id="rId24"/>
    <p:sldId id="35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7E33C-42F8-B64C-84A6-C0CC37C36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hyperlink" Target="http://theory.stanford.edu/~aiken/moss/" TargetMode="Externa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Pipelined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AGEX Stage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99" y="951612"/>
            <a:ext cx="7211552" cy="55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 Stage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859"/>
            <a:ext cx="9144000" cy="56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STORE RESULT (WRITEBACK) Stage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63" y="1143000"/>
            <a:ext cx="4856221" cy="5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How to go about doing the Lab?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303" y="981437"/>
            <a:ext cx="8735674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Writing software is an art, as much it is engineering</a:t>
            </a:r>
          </a:p>
          <a:p>
            <a:endParaRPr lang="en-US" sz="2200" dirty="0" smtClean="0">
              <a:solidFill>
                <a:srgbClr val="800000"/>
              </a:solidFill>
            </a:endParaRPr>
          </a:p>
          <a:p>
            <a:r>
              <a:rPr lang="en-US" sz="2200" dirty="0" smtClean="0"/>
              <a:t>Break complex task into smaller (easier) sub tasks:</a:t>
            </a:r>
            <a:br>
              <a:rPr lang="en-US" sz="2200" dirty="0" smtClean="0"/>
            </a:br>
            <a:endParaRPr lang="en-US" sz="2200" dirty="0" smtClean="0"/>
          </a:p>
          <a:p>
            <a:pPr marL="914400" lvl="1" indent="-457200">
              <a:buAutoNum type="arabicPeriod"/>
            </a:pPr>
            <a:r>
              <a:rPr lang="en-US" sz="2200" dirty="0" smtClean="0"/>
              <a:t>Write Microcode for all instructions (become familiar with design)</a:t>
            </a:r>
          </a:p>
          <a:p>
            <a:pPr marL="914400" lvl="1" indent="-457200">
              <a:buAutoNum type="arabicPeriod"/>
            </a:pPr>
            <a:endParaRPr lang="en-US" sz="2200" dirty="0"/>
          </a:p>
          <a:p>
            <a:pPr marL="914400" lvl="1" indent="-457200">
              <a:buAutoNum type="arabicPeriod"/>
            </a:pPr>
            <a:r>
              <a:rPr lang="en-US" sz="2200" dirty="0" smtClean="0"/>
              <a:t>Model the </a:t>
            </a:r>
            <a:r>
              <a:rPr lang="en-US" sz="2200" dirty="0" err="1"/>
              <a:t>d</a:t>
            </a:r>
            <a:r>
              <a:rPr lang="en-US" sz="2200" dirty="0" err="1" smtClean="0"/>
              <a:t>atapath</a:t>
            </a:r>
            <a:r>
              <a:rPr lang="en-US" sz="2200" dirty="0" smtClean="0"/>
              <a:t> without any dependencies </a:t>
            </a:r>
            <a:r>
              <a:rPr lang="en-US" sz="2200" dirty="0" smtClean="0"/>
              <a:t>(No stalls </a:t>
            </a:r>
            <a:r>
              <a:rPr lang="en-US" sz="2200" dirty="0" smtClean="0">
                <a:sym typeface="Wingdings"/>
              </a:rPr>
              <a:t> LD=1) 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marL="1371600" lvl="2" indent="-457200">
              <a:buFont typeface="Arial"/>
              <a:buChar char="•"/>
            </a:pPr>
            <a:r>
              <a:rPr lang="en-US" sz="2200" dirty="0" smtClean="0"/>
              <a:t>Assume branches are never taken</a:t>
            </a:r>
          </a:p>
          <a:p>
            <a:pPr marL="1371600" lvl="2" indent="-457200">
              <a:buFont typeface="Arial"/>
              <a:buChar char="•"/>
            </a:pPr>
            <a:r>
              <a:rPr lang="en-US" sz="2200" dirty="0" smtClean="0"/>
              <a:t>Cache always gives R=1 (change %13 or %9 to %1)</a:t>
            </a:r>
          </a:p>
          <a:p>
            <a:pPr marL="1371600" lvl="2" indent="-457200">
              <a:buFont typeface="Arial"/>
              <a:buChar char="•"/>
            </a:pPr>
            <a:r>
              <a:rPr lang="en-US" sz="2200" dirty="0" smtClean="0"/>
              <a:t>No data dependencies (test instructions without data </a:t>
            </a:r>
            <a:r>
              <a:rPr lang="en-US" sz="2200" dirty="0" err="1" smtClean="0"/>
              <a:t>dep</a:t>
            </a:r>
            <a:r>
              <a:rPr lang="en-US" sz="2200" dirty="0" smtClean="0"/>
              <a:t>)</a:t>
            </a:r>
          </a:p>
          <a:p>
            <a:pPr marL="1371600" lvl="2" indent="-457200">
              <a:buFont typeface="Arial"/>
              <a:buChar char="•"/>
            </a:pPr>
            <a:r>
              <a:rPr lang="en-US" sz="2200" dirty="0" smtClean="0"/>
              <a:t>Can still have bubbles when the pipeline is filling </a:t>
            </a:r>
            <a:r>
              <a:rPr lang="en-US" sz="2200" dirty="0" smtClean="0"/>
              <a:t>up </a:t>
            </a:r>
            <a:r>
              <a:rPr lang="en-US" sz="2200" dirty="0" smtClean="0">
                <a:sym typeface="Wingdings"/>
              </a:rPr>
              <a:t> VLD=0</a:t>
            </a:r>
            <a:endParaRPr lang="en-US" sz="2200" dirty="0"/>
          </a:p>
          <a:p>
            <a:pPr marL="914400" lvl="1" indent="-457200">
              <a:buAutoNum type="arabicPeriod"/>
            </a:pPr>
            <a:endParaRPr lang="en-US" sz="2200" dirty="0" smtClean="0"/>
          </a:p>
          <a:p>
            <a:pPr marL="914400" lvl="1" indent="-457200">
              <a:buAutoNum type="arabicPeriod"/>
            </a:pPr>
            <a:r>
              <a:rPr lang="en-US" sz="2200" dirty="0" smtClean="0"/>
              <a:t>Now start adding the stalls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200" dirty="0" smtClean="0"/>
              <a:t>Add the </a:t>
            </a:r>
            <a:r>
              <a:rPr lang="en-US" sz="2200" dirty="0"/>
              <a:t>m</a:t>
            </a:r>
            <a:r>
              <a:rPr lang="en-US" sz="2200" dirty="0" smtClean="0"/>
              <a:t>emory related stalls (cache gives R=0, back to %13)</a:t>
            </a:r>
          </a:p>
          <a:p>
            <a:pPr marL="1257300" lvl="2" indent="-342900">
              <a:buFont typeface="Arial"/>
              <a:buChar char="•"/>
            </a:pPr>
            <a:r>
              <a:rPr lang="en-US" sz="2200" dirty="0"/>
              <a:t>Data Dependencies (RAW only, why?</a:t>
            </a:r>
            <a:r>
              <a:rPr lang="en-US" sz="2200" dirty="0" smtClean="0"/>
              <a:t>)</a:t>
            </a:r>
          </a:p>
          <a:p>
            <a:pPr marL="1257300" lvl="2" indent="-342900">
              <a:buFont typeface="Arial"/>
              <a:buChar char="•"/>
            </a:pPr>
            <a:r>
              <a:rPr lang="en-US" sz="2200" dirty="0" smtClean="0"/>
              <a:t>Branch stalls (fetch is stalled for control flow instructions)</a:t>
            </a:r>
          </a:p>
        </p:txBody>
      </p:sp>
    </p:spTree>
    <p:extLst>
      <p:ext uri="{BB962C8B-B14F-4D97-AF65-F5344CB8AC3E}">
        <p14:creationId xmlns:p14="http://schemas.microsoft.com/office/powerpoint/2010/main" val="10985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Store: Regulates Pipeline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4750" y="46279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rows x 23 columns</a:t>
            </a:r>
            <a:endParaRPr lang="en-US" dirty="0"/>
          </a:p>
        </p:txBody>
      </p:sp>
      <p:pic>
        <p:nvPicPr>
          <p:cNvPr id="8" name="Picture 7" descr="Screen Shot 2014-10-09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1143000"/>
            <a:ext cx="8593418" cy="4302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286" y="5706981"/>
            <a:ext cx="8403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64 rows x 23 columns (signals needed in different stages, colored)</a:t>
            </a:r>
          </a:p>
          <a:p>
            <a:pPr algn="ctr"/>
            <a:r>
              <a:rPr lang="en-US" sz="2400" dirty="0" smtClean="0"/>
              <a:t>Indexed by  6 bits  </a:t>
            </a:r>
            <a:r>
              <a:rPr lang="en-US" sz="2400" dirty="0" smtClean="0">
                <a:solidFill>
                  <a:srgbClr val="FF0000"/>
                </a:solidFill>
              </a:rPr>
              <a:t>{ IR[15:12]</a:t>
            </a:r>
            <a:r>
              <a:rPr lang="en-US" sz="2400" dirty="0" smtClean="0">
                <a:solidFill>
                  <a:srgbClr val="008000"/>
                </a:solidFill>
              </a:rPr>
              <a:t>, IR[11]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IR[5] </a:t>
            </a:r>
            <a:r>
              <a:rPr lang="en-US" sz="2400" dirty="0" smtClean="0"/>
              <a:t>} </a:t>
            </a:r>
            <a:r>
              <a:rPr lang="en-US" sz="2400" dirty="0" smtClean="0">
                <a:sym typeface="Wingdings"/>
              </a:rPr>
              <a:t> {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OPCODE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X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3366FF"/>
                </a:solidFill>
                <a:sym typeface="Wingdings"/>
              </a:rPr>
              <a:t>Y</a:t>
            </a:r>
            <a:r>
              <a:rPr lang="en-US" sz="2400" dirty="0" smtClean="0">
                <a:sym typeface="Wingdings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9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ADD instruction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284" y="1152019"/>
            <a:ext cx="812914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For the ADD instruction,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is 0001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ADD comes in two flavors: REG (IR[5]=0) or Immediate (IR[5]=1)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IR[11] is not a steering bit for ADD, so ADD should do the same</a:t>
            </a:r>
          </a:p>
          <a:p>
            <a:pPr algn="just"/>
            <a:r>
              <a:rPr lang="en-US" sz="2400" dirty="0" smtClean="0"/>
              <a:t>thing irrespective of whether IR[11] is 0 or 1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ADD will map to four rows: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0001 00 </a:t>
            </a:r>
            <a:r>
              <a:rPr lang="en-US" sz="2400" dirty="0" smtClean="0">
                <a:sym typeface="Wingdings"/>
              </a:rPr>
              <a:t> Row 4  ADD REG (IR[11] happens to be 0)</a:t>
            </a:r>
          </a:p>
          <a:p>
            <a:pPr algn="just"/>
            <a:r>
              <a:rPr lang="en-US" sz="2400" dirty="0"/>
              <a:t>0001 </a:t>
            </a:r>
            <a:r>
              <a:rPr lang="en-US" sz="2400" dirty="0" smtClean="0"/>
              <a:t>01 </a:t>
            </a:r>
            <a:r>
              <a:rPr lang="en-US" sz="2400" dirty="0">
                <a:sym typeface="Wingdings"/>
              </a:rPr>
              <a:t> Row </a:t>
            </a:r>
            <a:r>
              <a:rPr lang="en-US" sz="2400" dirty="0" smtClean="0">
                <a:sym typeface="Wingdings"/>
              </a:rPr>
              <a:t>5 </a:t>
            </a:r>
            <a:r>
              <a:rPr lang="en-US" sz="2400" dirty="0">
                <a:sym typeface="Wingdings"/>
              </a:rPr>
              <a:t> ADD </a:t>
            </a:r>
            <a:r>
              <a:rPr lang="en-US" sz="2400" dirty="0" smtClean="0">
                <a:sym typeface="Wingdings"/>
              </a:rPr>
              <a:t>IMM(IR</a:t>
            </a:r>
            <a:r>
              <a:rPr lang="en-US" sz="2400" dirty="0">
                <a:sym typeface="Wingdings"/>
              </a:rPr>
              <a:t>[11] happens to be 0</a:t>
            </a:r>
            <a:r>
              <a:rPr lang="en-US" sz="2400" dirty="0" smtClean="0">
                <a:sym typeface="Wingdings"/>
              </a:rPr>
              <a:t>)</a:t>
            </a:r>
          </a:p>
          <a:p>
            <a:pPr algn="just"/>
            <a:endParaRPr lang="en-US" sz="2400" dirty="0">
              <a:sym typeface="Wingdings"/>
            </a:endParaRPr>
          </a:p>
          <a:p>
            <a:pPr algn="just"/>
            <a:r>
              <a:rPr lang="en-US" sz="2400" dirty="0"/>
              <a:t>0001 </a:t>
            </a:r>
            <a:r>
              <a:rPr lang="en-US" sz="2400" dirty="0" smtClean="0"/>
              <a:t>10 </a:t>
            </a:r>
            <a:r>
              <a:rPr lang="en-US" sz="2400" dirty="0">
                <a:sym typeface="Wingdings"/>
              </a:rPr>
              <a:t> Row </a:t>
            </a:r>
            <a:r>
              <a:rPr lang="en-US" sz="2400" dirty="0" smtClean="0">
                <a:sym typeface="Wingdings"/>
              </a:rPr>
              <a:t>6 </a:t>
            </a:r>
            <a:r>
              <a:rPr lang="en-US" sz="2400" dirty="0">
                <a:sym typeface="Wingdings"/>
              </a:rPr>
              <a:t> ADD REG ( IR[11] happens to be </a:t>
            </a:r>
            <a:r>
              <a:rPr lang="en-US" sz="2400" dirty="0" smtClean="0">
                <a:sym typeface="Wingdings"/>
              </a:rPr>
              <a:t>1)</a:t>
            </a:r>
            <a:endParaRPr lang="en-US" sz="2400" dirty="0">
              <a:sym typeface="Wingdings"/>
            </a:endParaRPr>
          </a:p>
          <a:p>
            <a:pPr algn="just"/>
            <a:r>
              <a:rPr lang="en-US" sz="2400" dirty="0"/>
              <a:t>0001 </a:t>
            </a:r>
            <a:r>
              <a:rPr lang="en-US" sz="2400" dirty="0" smtClean="0"/>
              <a:t>11 </a:t>
            </a:r>
            <a:r>
              <a:rPr lang="en-US" sz="2400" dirty="0">
                <a:sym typeface="Wingdings"/>
              </a:rPr>
              <a:t> Row </a:t>
            </a:r>
            <a:r>
              <a:rPr lang="en-US" sz="2400" dirty="0" smtClean="0">
                <a:sym typeface="Wingdings"/>
              </a:rPr>
              <a:t>7 </a:t>
            </a:r>
            <a:r>
              <a:rPr lang="en-US" sz="2400" dirty="0">
                <a:sym typeface="Wingdings"/>
              </a:rPr>
              <a:t> ADD IMM( IR[11] happens to be </a:t>
            </a:r>
            <a:r>
              <a:rPr lang="en-US" sz="2400" dirty="0" smtClean="0">
                <a:sym typeface="Wingdings"/>
              </a:rPr>
              <a:t>1)</a:t>
            </a:r>
            <a:endParaRPr lang="en-US" sz="2400" dirty="0">
              <a:sym typeface="Wingding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284" y="4438174"/>
            <a:ext cx="7299200" cy="788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8106" y="5618926"/>
            <a:ext cx="7299200" cy="788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Down Arrow 2"/>
          <p:cNvSpPr/>
          <p:nvPr/>
        </p:nvSpPr>
        <p:spPr>
          <a:xfrm rot="5630168">
            <a:off x="7570808" y="5134243"/>
            <a:ext cx="1417985" cy="8877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4589" y="53354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Row 4, ADD REG (IR[11]=0)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4750" y="46279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rows x 23 columns</a:t>
            </a:r>
            <a:endParaRPr lang="en-US" dirty="0"/>
          </a:p>
        </p:txBody>
      </p:sp>
      <p:pic>
        <p:nvPicPr>
          <p:cNvPr id="8" name="Picture 7" descr="Screen Shot 2014-10-09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1143000"/>
            <a:ext cx="8593418" cy="4302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577" y="3825005"/>
            <a:ext cx="8927531" cy="1852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443" y="4246020"/>
            <a:ext cx="8326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ADD instruction needs to read both REGs</a:t>
            </a:r>
          </a:p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DECODE: SR1 is needed (1) and SR2 is needed (1)</a:t>
            </a:r>
          </a:p>
          <a:p>
            <a:pPr algn="ctr"/>
            <a:r>
              <a:rPr lang="en-US" sz="2400" dirty="0" smtClean="0"/>
              <a:t>AGEX: ALU RESULTMUX should select ALU and not SHFT (1)</a:t>
            </a:r>
          </a:p>
          <a:p>
            <a:pPr algn="ctr"/>
            <a:r>
              <a:rPr lang="en-US" sz="2400" dirty="0" smtClean="0"/>
              <a:t>SR: DR VALUE should come from ALU result (11)</a:t>
            </a:r>
          </a:p>
          <a:p>
            <a:pPr algn="ctr"/>
            <a:r>
              <a:rPr lang="en-US" sz="2400" dirty="0" smtClean="0"/>
              <a:t>This instruction writes to REG (LDREG) and condition code (LDCC)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3848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032" y="3495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5311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043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05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71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810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0340" y="6390123"/>
            <a:ext cx="32752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ALUK=00 is ADD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Row 5, ADD IMM(IR[11]=0)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4750" y="46279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rows x 23 columns</a:t>
            </a:r>
            <a:endParaRPr lang="en-US" dirty="0"/>
          </a:p>
        </p:txBody>
      </p:sp>
      <p:pic>
        <p:nvPicPr>
          <p:cNvPr id="8" name="Picture 7" descr="Screen Shot 2014-10-09 at 3.2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1143000"/>
            <a:ext cx="8593418" cy="43026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577" y="4029391"/>
            <a:ext cx="8927531" cy="1852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7491" y="4437859"/>
            <a:ext cx="7172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ADD instruction needs only SR1, so two changes:</a:t>
            </a:r>
          </a:p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DECODE: SR1 is needed (1) and SR2 is needed (0)</a:t>
            </a:r>
          </a:p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</a:rPr>
              <a:t>AGEX: SR2MUX should get value from SEXT(imm5) </a:t>
            </a:r>
            <a:r>
              <a:rPr lang="en-US" sz="2400" dirty="0" smtClean="0">
                <a:ln>
                  <a:solidFill>
                    <a:srgbClr val="000000"/>
                  </a:solidFill>
                </a:ln>
                <a:sym typeface="Wingdings"/>
              </a:rPr>
              <a:t> 1</a:t>
            </a:r>
            <a:endParaRPr lang="en-US" sz="2400" dirty="0" smtClean="0">
              <a:ln>
                <a:solidFill>
                  <a:srgbClr val="000000"/>
                </a:solidFill>
              </a:ln>
            </a:endParaRPr>
          </a:p>
          <a:p>
            <a:pPr algn="ctr"/>
            <a:r>
              <a:rPr lang="en-US" sz="2400" dirty="0" smtClean="0"/>
              <a:t>(other signals same as Row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3848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032" y="34956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5311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5043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05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71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8100" y="35038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0268" y="36854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9452" y="3706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4002" y="37013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1731" y="37000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2974" y="37010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14784" y="37040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1653" y="3707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699" y="3724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1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1280463"/>
            <a:ext cx="8686800" cy="3829275"/>
          </a:xfrm>
        </p:spPr>
        <p:txBody>
          <a:bodyPr>
            <a:normAutofit/>
          </a:bodyPr>
          <a:lstStyle/>
          <a:p>
            <a:r>
              <a:rPr lang="en-US" dirty="0" smtClean="0"/>
              <a:t>Row 6 is IDENTICAL to Row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Row 7 is IDENTICAL to Row 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0731" y="45382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Hint:  XOR and AND should be quite easy now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91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ea typeface="ＭＳ Ｐゴシック" pitchFamily="34" charset="-128"/>
              </a:rPr>
              <a:t>Datapath</a:t>
            </a:r>
            <a:r>
              <a:rPr lang="en-US" dirty="0" smtClean="0">
                <a:ea typeface="ＭＳ Ｐゴシック" pitchFamily="34" charset="-128"/>
              </a:rPr>
              <a:t>:  No stalls, dependencies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02540"/>
            <a:ext cx="24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ADD R0, R1, R2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37" y="1117638"/>
            <a:ext cx="6396599" cy="5049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5535" y="6219820"/>
            <a:ext cx="9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Cycle: 1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3991288" y="3109910"/>
            <a:ext cx="2177065" cy="1567913"/>
          </a:xfrm>
          <a:prstGeom prst="curvedConnector3">
            <a:avLst>
              <a:gd name="adj1" fmla="val 3571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4211586" y="1801158"/>
            <a:ext cx="2138189" cy="120508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V="1">
            <a:off x="3803424" y="2092696"/>
            <a:ext cx="1140301" cy="557226"/>
          </a:xfrm>
          <a:prstGeom prst="curvedConnector3">
            <a:avLst>
              <a:gd name="adj1" fmla="val 136364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85897" y="5351637"/>
            <a:ext cx="725689" cy="20732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76837" y="2782865"/>
            <a:ext cx="453556" cy="22338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99889" y="5656437"/>
            <a:ext cx="453556" cy="22338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Announcements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0640" y="1033870"/>
            <a:ext cx="8257076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Gist of the mid semester class survey: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We seem to be doing okay with lectures/exams</a:t>
            </a:r>
            <a:endParaRPr lang="en-US" sz="2200" dirty="0"/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Would be nice to have a 3-5 min break during the lecture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Labs are tough (35/45) </a:t>
            </a:r>
            <a:r>
              <a:rPr lang="en-US" sz="2200" dirty="0" smtClean="0">
                <a:sym typeface="Wingdings"/>
              </a:rPr>
              <a:t></a:t>
            </a:r>
            <a:r>
              <a:rPr lang="en-US" sz="2200" dirty="0" smtClean="0"/>
              <a:t> We learn a lot, but need more help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Split the lab into two or more parts, with staggered deadline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Verilog/VHDL instead of C </a:t>
            </a:r>
            <a:r>
              <a:rPr lang="en-US" sz="2200" dirty="0">
                <a:sym typeface="Wingdings"/>
              </a:rPr>
              <a:t> Will increase debug time by ~</a:t>
            </a:r>
            <a:r>
              <a:rPr lang="en-US" sz="2200" dirty="0" smtClean="0">
                <a:sym typeface="Wingdings"/>
              </a:rPr>
              <a:t>4x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Lab 3 is split into two parts: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Micro</a:t>
            </a:r>
            <a:r>
              <a:rPr lang="en-US" sz="2200" dirty="0" smtClean="0"/>
              <a:t>code </a:t>
            </a:r>
            <a:r>
              <a:rPr lang="en-US" sz="2200" dirty="0" smtClean="0"/>
              <a:t>due this Friday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err="1" smtClean="0"/>
              <a:t>Datapath</a:t>
            </a:r>
            <a:r>
              <a:rPr lang="en-US" sz="2200" dirty="0" smtClean="0"/>
              <a:t> due on Tuesday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/>
              <a:t>We will provide a test harness and test cases for the </a:t>
            </a:r>
            <a:r>
              <a:rPr lang="en-US" sz="2200" dirty="0" err="1" smtClean="0"/>
              <a:t>datapath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We will go over the Pipeline lab today, and get started with Caches</a:t>
            </a:r>
          </a:p>
        </p:txBody>
      </p:sp>
    </p:spTree>
    <p:extLst>
      <p:ext uri="{BB962C8B-B14F-4D97-AF65-F5344CB8AC3E}">
        <p14:creationId xmlns:p14="http://schemas.microsoft.com/office/powerpoint/2010/main" val="39467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73" y="947244"/>
            <a:ext cx="7041713" cy="563337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DECODE:  No stalls, dependencies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02540"/>
            <a:ext cx="24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ADD R0, R1, 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5535" y="6219820"/>
            <a:ext cx="9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Cycle: 2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164108" y="4107673"/>
            <a:ext cx="2708372" cy="10366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2164108" y="2656382"/>
            <a:ext cx="1555046" cy="881141"/>
          </a:xfrm>
          <a:prstGeom prst="curvedConnector3">
            <a:avLst>
              <a:gd name="adj1" fmla="val 102500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755852" y="2559482"/>
            <a:ext cx="774390" cy="75775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2917" y="5336159"/>
            <a:ext cx="453556" cy="22338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64108" y="3757808"/>
            <a:ext cx="2591744" cy="12958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30242" y="3728796"/>
            <a:ext cx="1247171" cy="0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30242" y="4166271"/>
            <a:ext cx="1247171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11586" y="2157787"/>
            <a:ext cx="2565827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06227" y="5034454"/>
            <a:ext cx="471186" cy="0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75345" y="4755571"/>
            <a:ext cx="3434062" cy="1464249"/>
          </a:xfrm>
          <a:prstGeom prst="rect">
            <a:avLst/>
          </a:prstGeom>
          <a:solidFill>
            <a:srgbClr val="B5B5B5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IGNORE FOR RIGHT NOW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0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72" y="783158"/>
            <a:ext cx="7211552" cy="554826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AGEX:  No stalls, dependencies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02540"/>
            <a:ext cx="24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ADD R0, R1, 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5535" y="6219820"/>
            <a:ext cx="9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Cycle: 3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925539" y="4114439"/>
            <a:ext cx="2128364" cy="109856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88425" y="4986293"/>
            <a:ext cx="453556" cy="22338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38498" y="3537523"/>
            <a:ext cx="2115405" cy="45352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802375" y="3728796"/>
            <a:ext cx="1247171" cy="38564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5" y="849208"/>
            <a:ext cx="8662940" cy="537061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MEM:  No stalls, dependencies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02540"/>
            <a:ext cx="24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ADD R0, R1, 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5535" y="6219820"/>
            <a:ext cx="9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Cycle: 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3635" y="4023446"/>
            <a:ext cx="4056079" cy="22676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22671" y="4250210"/>
            <a:ext cx="1091669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3178" y="5923913"/>
            <a:ext cx="235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there no LD.SR?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SR:  No stalls, dependencies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02540"/>
            <a:ext cx="24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ADD R0, R1, 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5535" y="6219820"/>
            <a:ext cx="9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Cycle: 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3" y="1347628"/>
            <a:ext cx="4152973" cy="4575390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021561" y="3835556"/>
            <a:ext cx="1891974" cy="49240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444843" y="1941418"/>
            <a:ext cx="4697570" cy="3758055"/>
            <a:chOff x="4444843" y="1941418"/>
            <a:chExt cx="4697570" cy="375805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4843" y="1941418"/>
              <a:ext cx="4697570" cy="375805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6777413" y="3032162"/>
              <a:ext cx="774390" cy="66395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6698" y="4195283"/>
              <a:ext cx="558766" cy="249298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94012" y="1179174"/>
            <a:ext cx="396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Actual writing to REGFILE</a:t>
            </a:r>
          </a:p>
          <a:p>
            <a:pPr algn="ctr"/>
            <a:r>
              <a:rPr lang="en-US" dirty="0" smtClean="0"/>
              <a:t>Must happen in DECODE stage in cycle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Now Add Dependencies and Stalls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2456"/>
            <a:ext cx="9144000" cy="45222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816" y="5521277"/>
            <a:ext cx="8057815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1. Cache not ready (in FETCH and MEM) </a:t>
            </a:r>
            <a:r>
              <a:rPr lang="en-US" sz="2200" dirty="0" smtClean="0">
                <a:sym typeface="Wingdings"/>
              </a:rPr>
              <a:t> stall, and </a:t>
            </a:r>
            <a:r>
              <a:rPr lang="en-US" sz="2200" dirty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nsert bubble</a:t>
            </a:r>
            <a:endParaRPr lang="en-US" sz="2200" dirty="0" smtClean="0"/>
          </a:p>
          <a:p>
            <a:r>
              <a:rPr lang="en-US" sz="2200" dirty="0" smtClean="0"/>
              <a:t>2. Data dependencies (check inputs to block in DECODE stage)</a:t>
            </a:r>
          </a:p>
          <a:p>
            <a:r>
              <a:rPr lang="en-US" sz="2200" dirty="0" smtClean="0"/>
              <a:t>3. Control dependencies (Decoded a control instruction? stall fetch)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01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Warning!! 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498130" y="1124700"/>
            <a:ext cx="6645870" cy="40709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course requires heavy programming </a:t>
            </a:r>
          </a:p>
          <a:p>
            <a:r>
              <a:rPr lang="en-US" dirty="0" smtClean="0"/>
              <a:t>We assume you are already comfortable with C programming (4 Labs, all in C)</a:t>
            </a:r>
          </a:p>
          <a:p>
            <a:r>
              <a:rPr lang="en-US" dirty="0" smtClean="0"/>
              <a:t>If you do not have the right programming skills, these labs will take forever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162396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0640" y="3966670"/>
            <a:ext cx="837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“For </a:t>
            </a:r>
            <a:r>
              <a:rPr lang="en-US" sz="1600" i="1" dirty="0">
                <a:latin typeface="Arial"/>
                <a:cs typeface="Arial"/>
              </a:rPr>
              <a:t>a 3 hour credit class, I was spending nearly ~40 hours on each assignment</a:t>
            </a:r>
            <a:r>
              <a:rPr lang="en-US" sz="1600" i="1" dirty="0" smtClean="0">
                <a:latin typeface="Arial"/>
                <a:cs typeface="Arial"/>
              </a:rPr>
              <a:t>.”</a:t>
            </a:r>
            <a:endParaRPr lang="en-US" sz="1600" i="1" dirty="0">
              <a:latin typeface="Arial"/>
              <a:cs typeface="Arial"/>
            </a:endParaRPr>
          </a:p>
          <a:p>
            <a:r>
              <a:rPr lang="en-US" sz="1600" i="1" dirty="0">
                <a:latin typeface="Arial"/>
                <a:cs typeface="Arial"/>
              </a:rPr>
              <a:t> </a:t>
            </a:r>
          </a:p>
          <a:p>
            <a:r>
              <a:rPr lang="en-US" sz="1600" i="1" dirty="0" smtClean="0">
                <a:latin typeface="Arial"/>
                <a:cs typeface="Arial"/>
              </a:rPr>
              <a:t>“In </a:t>
            </a:r>
            <a:r>
              <a:rPr lang="en-US" sz="1600" i="1" dirty="0">
                <a:latin typeface="Arial"/>
                <a:cs typeface="Arial"/>
              </a:rPr>
              <a:t>many assignments, there were times where I needed to write over 1000+ or 2000+ lines of code</a:t>
            </a:r>
            <a:r>
              <a:rPr lang="en-US" sz="1600" i="1" dirty="0" smtClean="0">
                <a:latin typeface="Arial"/>
                <a:cs typeface="Arial"/>
              </a:rPr>
              <a:t>.”</a:t>
            </a:r>
            <a:endParaRPr lang="en-US" sz="1600" i="1" dirty="0">
              <a:latin typeface="Arial"/>
              <a:cs typeface="Arial"/>
            </a:endParaRPr>
          </a:p>
          <a:p>
            <a:r>
              <a:rPr lang="en-US" sz="1600" i="1" dirty="0">
                <a:latin typeface="Arial"/>
                <a:cs typeface="Arial"/>
              </a:rPr>
              <a:t> </a:t>
            </a:r>
          </a:p>
          <a:p>
            <a:r>
              <a:rPr lang="en-US" sz="1600" i="1" dirty="0" smtClean="0">
                <a:latin typeface="Arial"/>
                <a:cs typeface="Arial"/>
              </a:rPr>
              <a:t>“Because </a:t>
            </a:r>
            <a:r>
              <a:rPr lang="en-US" sz="1600" i="1" dirty="0">
                <a:latin typeface="Arial"/>
                <a:cs typeface="Arial"/>
              </a:rPr>
              <a:t>I had an error in 5 or 6 lines, I got a 20% on it. This was extremely unfair</a:t>
            </a:r>
            <a:r>
              <a:rPr lang="en-US" sz="1600" i="1" dirty="0" smtClean="0">
                <a:latin typeface="Arial"/>
                <a:cs typeface="Arial"/>
              </a:rPr>
              <a:t>.”</a:t>
            </a:r>
            <a:endParaRPr lang="en-US" sz="1600" i="1" dirty="0">
              <a:latin typeface="Arial"/>
              <a:cs typeface="Arial"/>
            </a:endParaRPr>
          </a:p>
          <a:p>
            <a:r>
              <a:rPr lang="en-US" sz="1600" i="1" dirty="0">
                <a:latin typeface="Arial"/>
                <a:cs typeface="Arial"/>
              </a:rPr>
              <a:t> </a:t>
            </a:r>
          </a:p>
          <a:p>
            <a:r>
              <a:rPr lang="en-US" sz="1600" i="1" dirty="0" smtClean="0">
                <a:latin typeface="Arial"/>
                <a:cs typeface="Arial"/>
              </a:rPr>
              <a:t>“Most </a:t>
            </a:r>
            <a:r>
              <a:rPr lang="en-US" sz="1600" i="1" dirty="0">
                <a:latin typeface="Arial"/>
                <a:cs typeface="Arial"/>
              </a:rPr>
              <a:t>of the effort involved went into debugging extremely complex C code</a:t>
            </a:r>
            <a:r>
              <a:rPr lang="en-US" sz="1600" i="1" dirty="0" smtClean="0">
                <a:latin typeface="Arial"/>
                <a:cs typeface="Arial"/>
              </a:rPr>
              <a:t>.”</a:t>
            </a:r>
            <a:endParaRPr lang="en-US" sz="16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2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Lab1 as touchstone (5% of grade)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0640" y="1086295"/>
            <a:ext cx="8257076" cy="513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Already posted on T-square, </a:t>
            </a:r>
            <a:r>
              <a:rPr lang="en-US" sz="2200" dirty="0">
                <a:solidFill>
                  <a:srgbClr val="800000"/>
                </a:solidFill>
              </a:rPr>
              <a:t>due this Friday 1pm</a:t>
            </a:r>
          </a:p>
          <a:p>
            <a:endParaRPr lang="en-US" sz="2200" dirty="0" smtClean="0"/>
          </a:p>
          <a:p>
            <a:r>
              <a:rPr lang="en-US" sz="2200" dirty="0" smtClean="0"/>
              <a:t>A shortened version of one of the labs</a:t>
            </a:r>
          </a:p>
          <a:p>
            <a:endParaRPr lang="en-US" sz="2200" dirty="0"/>
          </a:p>
          <a:p>
            <a:r>
              <a:rPr lang="en-US" sz="2200" dirty="0" smtClean="0"/>
              <a:t>Should take about 3-4 hours (and ~150 lines) for solution</a:t>
            </a:r>
          </a:p>
          <a:p>
            <a:endParaRPr lang="en-US" sz="2200" dirty="0"/>
          </a:p>
          <a:p>
            <a:r>
              <a:rPr lang="en-US" sz="2200" dirty="0" smtClean="0"/>
              <a:t>We will provide a test harness so that you know what score to expect from your submission </a:t>
            </a:r>
          </a:p>
          <a:p>
            <a:endParaRPr lang="en-US" sz="2200" dirty="0"/>
          </a:p>
          <a:p>
            <a:r>
              <a:rPr lang="en-US" sz="2200" dirty="0" smtClean="0"/>
              <a:t>If you find yourself spending 10+ hours or writing more than 1000 lines of code, and still not getting the right score, you may not have the right programming background  </a:t>
            </a:r>
            <a:r>
              <a:rPr lang="en-US" sz="2200" dirty="0" smtClean="0">
                <a:sym typeface="Wingdings"/>
              </a:rPr>
              <a:t> rethink about taking this course</a:t>
            </a:r>
          </a:p>
          <a:p>
            <a:endParaRPr lang="en-US" sz="2200" dirty="0" smtClean="0">
              <a:sym typeface="Wingdings"/>
            </a:endParaRPr>
          </a:p>
          <a:p>
            <a:r>
              <a:rPr lang="en-US" sz="2200" dirty="0" smtClean="0">
                <a:solidFill>
                  <a:srgbClr val="800000"/>
                </a:solidFill>
                <a:sym typeface="Wingdings"/>
              </a:rPr>
              <a:t>Note: No collaboration, you cannot look at each other’s code.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Cheating Cases Dealt Seriously: </a:t>
            </a:r>
            <a:r>
              <a:rPr lang="en-US" sz="2000" b="1" dirty="0" smtClean="0">
                <a:solidFill>
                  <a:srgbClr val="800000"/>
                </a:solidFill>
              </a:rPr>
              <a:t>  course grade drop + report to dean</a:t>
            </a:r>
            <a:endParaRPr lang="en-US" sz="2200" dirty="0">
              <a:solidFill>
                <a:srgbClr val="800000"/>
              </a:solidFill>
              <a:sym typeface="Wingding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0640" y="5377553"/>
            <a:ext cx="7647141" cy="848610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41032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Unfortunately 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0640" y="1086295"/>
            <a:ext cx="8735674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It has come to our attention that some students obtained solution from unauthorized means: previous years, online, other students</a:t>
            </a:r>
            <a:endParaRPr lang="en-US" sz="2200" dirty="0">
              <a:solidFill>
                <a:srgbClr val="800000"/>
              </a:solidFill>
            </a:endParaRPr>
          </a:p>
          <a:p>
            <a:endParaRPr lang="en-US" sz="2200" dirty="0" smtClean="0"/>
          </a:p>
          <a:p>
            <a:r>
              <a:rPr lang="en-US" sz="2200" dirty="0" smtClean="0"/>
              <a:t>We will check all Lab 2/Lab 3 submissions with plagiarism detection script: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Measure of </a:t>
            </a:r>
            <a:r>
              <a:rPr lang="en-US" sz="2200" dirty="0"/>
              <a:t>Software Similarity (MOSS</a:t>
            </a:r>
            <a:r>
              <a:rPr lang="en-US" sz="2200" dirty="0" smtClean="0"/>
              <a:t>):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err="1">
                <a:hlinkClick r:id="rId4"/>
              </a:rPr>
              <a:t>theory.stanford.edu</a:t>
            </a:r>
            <a:r>
              <a:rPr lang="en-US" sz="1600" dirty="0">
                <a:hlinkClick r:id="rId4"/>
              </a:rPr>
              <a:t>/~</a:t>
            </a:r>
            <a:r>
              <a:rPr lang="en-US" sz="1600" dirty="0" err="1">
                <a:hlinkClick r:id="rId4"/>
              </a:rPr>
              <a:t>aiken</a:t>
            </a:r>
            <a:r>
              <a:rPr lang="en-US" sz="1600" dirty="0">
                <a:hlinkClick r:id="rId4"/>
              </a:rPr>
              <a:t>/moss/</a:t>
            </a:r>
            <a:endParaRPr lang="en-US" sz="1600" dirty="0" smtClean="0"/>
          </a:p>
          <a:p>
            <a:r>
              <a:rPr lang="en-US" sz="2200" dirty="0" smtClean="0"/>
              <a:t>       Detects “substantial” similarity in code (robust to naming/spacing)</a:t>
            </a:r>
          </a:p>
          <a:p>
            <a:r>
              <a:rPr lang="en-US" sz="2200" dirty="0" smtClean="0"/>
              <a:t>       In last three years, </a:t>
            </a:r>
            <a:r>
              <a:rPr lang="en-US" sz="2200" dirty="0"/>
              <a:t>o</a:t>
            </a:r>
            <a:r>
              <a:rPr lang="en-US" sz="2200" dirty="0" smtClean="0"/>
              <a:t>ut of 40 detections, not a single student contested</a:t>
            </a:r>
          </a:p>
          <a:p>
            <a:endParaRPr lang="en-US" sz="2200" dirty="0"/>
          </a:p>
          <a:p>
            <a:r>
              <a:rPr lang="en-US" sz="2200" dirty="0" smtClean="0"/>
              <a:t>If you obtained the code by unauthorized means, you have two choices: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(a) By this Friday, withdraw your Lab2 – no questions asked, will have option for re-grade for 50% of the assignment credit after Midterm 2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(b) If not, and if we detect plagiarism: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   Zero on the lab assignment (no option for Re-grade)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+ One grade drop in the final course grade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+ Reporting to the dean of students (goes as academic warning in file)</a:t>
            </a: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490938" y="4846277"/>
            <a:ext cx="8515376" cy="1554954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Pipelined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7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-52656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FETCH Stage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34" y="1143000"/>
            <a:ext cx="6791276" cy="53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DECODE Stage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3" y="947244"/>
            <a:ext cx="7041713" cy="56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945</Words>
  <Application>Microsoft Macintosh PowerPoint</Application>
  <PresentationFormat>On-screen Show (4:3)</PresentationFormat>
  <Paragraphs>172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LAB 3: Pipelined Machine</vt:lpstr>
      <vt:lpstr>PowerPoint Presentation</vt:lpstr>
      <vt:lpstr>PowerPoint Presentation</vt:lpstr>
      <vt:lpstr>PowerPoint Presentation</vt:lpstr>
      <vt:lpstr>PowerPoint Presentation</vt:lpstr>
      <vt:lpstr>LAB 3: Pipelined Machine</vt:lpstr>
      <vt:lpstr>Overview</vt:lpstr>
      <vt:lpstr>FETCH Stage</vt:lpstr>
      <vt:lpstr>DECODE Stage</vt:lpstr>
      <vt:lpstr>AGEX Stage</vt:lpstr>
      <vt:lpstr>MEM Stage</vt:lpstr>
      <vt:lpstr>STORE RESULT (WRITEBACK) Stage</vt:lpstr>
      <vt:lpstr>PowerPoint Presentation</vt:lpstr>
      <vt:lpstr>Control Store: Regulates Pipeline</vt:lpstr>
      <vt:lpstr>Consider the ADD instruction</vt:lpstr>
      <vt:lpstr>Row 4, ADD REG (IR[11]=0)</vt:lpstr>
      <vt:lpstr>Row 5, ADD IMM(IR[11]=0)</vt:lpstr>
      <vt:lpstr>Row 6 is IDENTICAL to Row 4  Row 7 is IDENTICAL to Row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129</cp:revision>
  <dcterms:created xsi:type="dcterms:W3CDTF">2013-01-17T17:57:29Z</dcterms:created>
  <dcterms:modified xsi:type="dcterms:W3CDTF">2014-10-15T22:23:03Z</dcterms:modified>
</cp:coreProperties>
</file>