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83"/>
  </p:notesMasterIdLst>
  <p:sldIdLst>
    <p:sldId id="256" r:id="rId2"/>
    <p:sldId id="257" r:id="rId3"/>
    <p:sldId id="258" r:id="rId4"/>
    <p:sldId id="269" r:id="rId5"/>
    <p:sldId id="259" r:id="rId6"/>
    <p:sldId id="261" r:id="rId7"/>
    <p:sldId id="263" r:id="rId8"/>
    <p:sldId id="265" r:id="rId9"/>
    <p:sldId id="266" r:id="rId10"/>
    <p:sldId id="267" r:id="rId11"/>
    <p:sldId id="268" r:id="rId12"/>
    <p:sldId id="270" r:id="rId13"/>
    <p:sldId id="273" r:id="rId14"/>
    <p:sldId id="277" r:id="rId15"/>
    <p:sldId id="276" r:id="rId16"/>
    <p:sldId id="278" r:id="rId17"/>
    <p:sldId id="279" r:id="rId18"/>
    <p:sldId id="280" r:id="rId19"/>
    <p:sldId id="281" r:id="rId20"/>
    <p:sldId id="282" r:id="rId21"/>
    <p:sldId id="283" r:id="rId22"/>
    <p:sldId id="284" r:id="rId23"/>
    <p:sldId id="271" r:id="rId24"/>
    <p:sldId id="285" r:id="rId25"/>
    <p:sldId id="272" r:id="rId26"/>
    <p:sldId id="286" r:id="rId27"/>
    <p:sldId id="287" r:id="rId28"/>
    <p:sldId id="288" r:id="rId29"/>
    <p:sldId id="289" r:id="rId30"/>
    <p:sldId id="290" r:id="rId31"/>
    <p:sldId id="291" r:id="rId32"/>
    <p:sldId id="292" r:id="rId33"/>
    <p:sldId id="293" r:id="rId34"/>
    <p:sldId id="294" r:id="rId35"/>
    <p:sldId id="295" r:id="rId36"/>
    <p:sldId id="297" r:id="rId37"/>
    <p:sldId id="296" r:id="rId38"/>
    <p:sldId id="298" r:id="rId39"/>
    <p:sldId id="299" r:id="rId40"/>
    <p:sldId id="300" r:id="rId41"/>
    <p:sldId id="304" r:id="rId42"/>
    <p:sldId id="301" r:id="rId43"/>
    <p:sldId id="302" r:id="rId44"/>
    <p:sldId id="303" r:id="rId45"/>
    <p:sldId id="305" r:id="rId46"/>
    <p:sldId id="306" r:id="rId47"/>
    <p:sldId id="309" r:id="rId48"/>
    <p:sldId id="307" r:id="rId49"/>
    <p:sldId id="308"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32" r:id="rId68"/>
    <p:sldId id="327" r:id="rId69"/>
    <p:sldId id="328" r:id="rId70"/>
    <p:sldId id="329" r:id="rId71"/>
    <p:sldId id="330" r:id="rId72"/>
    <p:sldId id="331" r:id="rId73"/>
    <p:sldId id="333" r:id="rId74"/>
    <p:sldId id="334" r:id="rId75"/>
    <p:sldId id="335" r:id="rId76"/>
    <p:sldId id="336" r:id="rId77"/>
    <p:sldId id="337" r:id="rId78"/>
    <p:sldId id="338" r:id="rId79"/>
    <p:sldId id="339" r:id="rId80"/>
    <p:sldId id="341" r:id="rId81"/>
    <p:sldId id="34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FF17C-B5A2-4D16-A5E2-B44F5C516638}"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BA5F5-85BC-457B-9C0C-E1B037A8C584}" type="slidenum">
              <a:rPr lang="en-IN" smtClean="0"/>
              <a:t>‹#›</a:t>
            </a:fld>
            <a:endParaRPr lang="en-IN"/>
          </a:p>
        </p:txBody>
      </p:sp>
    </p:spTree>
    <p:extLst>
      <p:ext uri="{BB962C8B-B14F-4D97-AF65-F5344CB8AC3E}">
        <p14:creationId xmlns:p14="http://schemas.microsoft.com/office/powerpoint/2010/main" val="139525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dirty="0" err="1">
                <a:solidFill>
                  <a:schemeClr val="tx1"/>
                </a:solidFill>
                <a:latin typeface="Arial" panose="020B0604020202020204" pitchFamily="34" charset="0"/>
                <a:ea typeface="Verdana"/>
                <a:cs typeface="Arial" panose="020B0604020202020204" pitchFamily="34" charset="0"/>
                <a:sym typeface="Verdana"/>
              </a:rPr>
              <a:t>UiPath</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 Studio recording is a technique that helps in capturing the manual actions of the user performed on the screen and translating them into sequences. </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endParaRP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Recording is a crucial tool in </a:t>
            </a:r>
            <a:r>
              <a:rPr lang="en-US" sz="1200" b="0" i="0" u="none" strike="noStrike" kern="1200" cap="none" dirty="0" err="1">
                <a:solidFill>
                  <a:schemeClr val="tx1"/>
                </a:solidFill>
                <a:latin typeface="Arial" panose="020B0604020202020204" pitchFamily="34" charset="0"/>
                <a:ea typeface="Verdana"/>
                <a:cs typeface="Arial" panose="020B0604020202020204" pitchFamily="34" charset="0"/>
                <a:sym typeface="Verdana"/>
              </a:rPr>
              <a:t>UiPath</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 Studio as it captures the step-by-step activity of the user. It automatically generates the sequence of all the workflows which are needed for automation. Recording helps in identifying the elements on the screen, reading data from display, and so on. Recording helps users to</a:t>
            </a:r>
            <a:r>
              <a:rPr lang="en-US" sz="1200" b="0" i="0" kern="1200" dirty="0">
                <a:solidFill>
                  <a:schemeClr val="tx1"/>
                </a:solidFill>
                <a:effectLst/>
                <a:latin typeface="Arial" panose="020B0604020202020204" pitchFamily="34" charset="0"/>
                <a:ea typeface="+mn-ea"/>
                <a:cs typeface="Arial" panose="020B0604020202020204" pitchFamily="34" charset="0"/>
              </a:rPr>
              <a:t> save a lot of time when automating the business processes. </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kern="1200" dirty="0">
              <a:solidFill>
                <a:schemeClr val="tx1"/>
              </a:solidFill>
              <a:effectLst/>
              <a:latin typeface="Arial" panose="020B0604020202020204" pitchFamily="34" charset="0"/>
              <a:ea typeface="+mn-ea"/>
              <a:cs typeface="Arial" panose="020B0604020202020204" pitchFamily="34" charset="0"/>
            </a:endParaRPr>
          </a:p>
          <a:p>
            <a:r>
              <a:rPr lang="en-US" sz="1200" b="0" i="0" kern="1200" dirty="0">
                <a:solidFill>
                  <a:schemeClr val="tx1"/>
                </a:solidFill>
                <a:effectLst/>
                <a:latin typeface="Arial" panose="020B0604020202020204" pitchFamily="34" charset="0"/>
                <a:ea typeface="+mn-ea"/>
                <a:cs typeface="Arial" panose="020B0604020202020204" pitchFamily="34" charset="0"/>
              </a:rPr>
              <a:t>All user interface elements are highlighted while recording to ensure that correct buttons, fields or menus are selected. </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The recorder can work with different types of applications, and different types of environments.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21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kern="1200" cap="none">
                <a:solidFill>
                  <a:schemeClr val="tx1"/>
                </a:solidFill>
                <a:latin typeface="Arial" panose="020B0604020202020204" pitchFamily="34" charset="0"/>
                <a:ea typeface="Verdana"/>
                <a:cs typeface="Arial" panose="020B0604020202020204" pitchFamily="34" charset="0"/>
                <a:sym typeface="Verdana"/>
              </a:rPr>
              <a:t>Recording</a:t>
            </a: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In UiPath Studio, there are six types of recorders, and each comes with its own controllers to perform specific recording actions. These are:</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Basic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Desktop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Web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Image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Citrix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Computer Vision Recording</a:t>
            </a:r>
          </a:p>
          <a:p>
            <a:endParaRPr lang="en-IN">
              <a:latin typeface="Arial" panose="020B0604020202020204" pitchFamily="34" charset="0"/>
              <a:cs typeface="Arial" panose="020B0604020202020204" pitchFamily="34" charset="0"/>
            </a:endParaRPr>
          </a:p>
          <a:p>
            <a:r>
              <a:rPr lang="en-IN">
                <a:latin typeface="Arial" panose="020B0604020202020204" pitchFamily="34" charset="0"/>
                <a:cs typeface="Arial" panose="020B0604020202020204" pitchFamily="34" charset="0"/>
              </a:rPr>
              <a:t>These are discussed in detail in the </a:t>
            </a:r>
            <a:r>
              <a:rPr lang="en-IN" b="0">
                <a:latin typeface="Arial" panose="020B0604020202020204" pitchFamily="34" charset="0"/>
                <a:cs typeface="Arial" panose="020B0604020202020204" pitchFamily="34" charset="0"/>
              </a:rPr>
              <a:t>subsequent </a:t>
            </a:r>
            <a:r>
              <a:rPr lang="en-IN">
                <a:latin typeface="Arial" panose="020B0604020202020204" pitchFamily="34" charset="0"/>
                <a:cs typeface="Arial" panose="020B0604020202020204" pitchFamily="34" charset="0"/>
              </a:rPr>
              <a:t>slides.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62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Arial" panose="020B0604020202020204" pitchFamily="34" charset="0"/>
                <a:ea typeface="+mn-ea"/>
                <a:cs typeface="Arial" panose="020B0604020202020204" pitchFamily="34" charset="0"/>
              </a:rPr>
              <a:t>A. Basic Recording:</a:t>
            </a:r>
          </a:p>
          <a:p>
            <a:r>
              <a:rPr lang="en-US" sz="1200" kern="0">
                <a:solidFill>
                  <a:schemeClr val="tx1"/>
                </a:solidFill>
                <a:latin typeface="Arial" panose="020B0604020202020204" pitchFamily="34" charset="0"/>
                <a:ea typeface="+mn-ea"/>
                <a:cs typeface="Arial" panose="020B0604020202020204" pitchFamily="34" charset="0"/>
              </a:rPr>
              <a:t>This recording generates a full selector for each activity with no container.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Arial" panose="020B0604020202020204" pitchFamily="34" charset="0"/>
                <a:ea typeface="+mn-ea"/>
                <a:cs typeface="Arial" panose="020B0604020202020204" pitchFamily="34" charset="0"/>
              </a:rPr>
              <a:t>B. Desktop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panose="020B0604020202020204" pitchFamily="34" charset="0"/>
                <a:ea typeface="+mn-ea"/>
                <a:cs typeface="Arial" panose="020B0604020202020204" pitchFamily="34" charset="0"/>
              </a:rPr>
              <a:t>This recording is suitable for all types of desktop apps. </a:t>
            </a:r>
            <a:endParaRPr lang="en-US" sz="1200" b="1" i="0" kern="120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Arial" panose="020B0604020202020204" pitchFamily="34" charset="0"/>
                <a:ea typeface="+mn-ea"/>
                <a:cs typeface="Arial" panose="020B0604020202020204" pitchFamily="34" charset="0"/>
              </a:rPr>
              <a:t>C. Web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panose="020B0604020202020204" pitchFamily="34" charset="0"/>
                <a:ea typeface="+mn-ea"/>
                <a:cs typeface="Arial" panose="020B0604020202020204" pitchFamily="34" charset="0"/>
              </a:rPr>
              <a:t>It is designed for recording in web apps and browsers, generates containers and uses the </a:t>
            </a:r>
            <a:r>
              <a:rPr lang="en-US" sz="1200" b="1" i="0" kern="1200">
                <a:solidFill>
                  <a:schemeClr val="tx1"/>
                </a:solidFill>
                <a:effectLst/>
                <a:latin typeface="Arial" panose="020B0604020202020204" pitchFamily="34" charset="0"/>
                <a:ea typeface="+mn-ea"/>
                <a:cs typeface="Arial" panose="020B0604020202020204" pitchFamily="34" charset="0"/>
              </a:rPr>
              <a:t>Simulate Type/Click</a:t>
            </a:r>
            <a:r>
              <a:rPr lang="en-US" sz="1200" b="0" i="0" kern="1200">
                <a:solidFill>
                  <a:schemeClr val="tx1"/>
                </a:solidFill>
                <a:effectLst/>
                <a:latin typeface="Arial" panose="020B0604020202020204" pitchFamily="34" charset="0"/>
                <a:ea typeface="+mn-ea"/>
                <a:cs typeface="Arial" panose="020B0604020202020204" pitchFamily="34" charset="0"/>
              </a:rPr>
              <a:t> input method by default.</a:t>
            </a:r>
          </a:p>
          <a:p>
            <a:endParaRPr lang="en-US" sz="1200" b="1" i="0" kern="1200">
              <a:solidFill>
                <a:schemeClr val="tx1"/>
              </a:solidFill>
              <a:effectLst/>
              <a:latin typeface="Arial" panose="020B0604020202020204" pitchFamily="34" charset="0"/>
              <a:ea typeface="+mn-ea"/>
              <a:cs typeface="Arial" panose="020B0604020202020204" pitchFamily="34" charset="0"/>
            </a:endParaRPr>
          </a:p>
          <a:p>
            <a:r>
              <a:rPr lang="en-US" sz="1200" b="0" i="0" kern="1200">
                <a:solidFill>
                  <a:schemeClr val="tx1"/>
                </a:solidFill>
                <a:effectLst/>
                <a:latin typeface="Arial" panose="020B0604020202020204" pitchFamily="34" charset="0"/>
                <a:ea typeface="+mn-ea"/>
                <a:cs typeface="Arial" panose="020B0604020202020204" pitchFamily="34" charset="0"/>
              </a:rPr>
              <a:t>All these recordings enable the user to:</a:t>
            </a:r>
          </a:p>
          <a:p>
            <a:pPr marL="171450"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Automatically record multiple actions performed on the screen such as Click, Type Into, Select Item and Check. </a:t>
            </a:r>
          </a:p>
          <a:p>
            <a:pPr marL="171450"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Manually record single actions, such as:</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Starting or closing an application (Basic &amp; Desktop recording) / Starting or closing web browser (Web recording)</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Clicking an interface element</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Selecting an option from a drop-down list</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Selecting a check box</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Simulating keystrokes or keyboard shortcuts</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Copying text from a UI element or performing screen scraping</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Looking for elements or waiting for them to vanish</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Finding an image</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Activating a window</a:t>
            </a:r>
          </a:p>
          <a:p>
            <a:endParaRPr lang="en-IN">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98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150975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9510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5364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409726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71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0642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7217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84240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737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100745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F58A3D-1161-42B6-8593-F756DE4AC72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8522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F58A3D-1161-42B6-8593-F756DE4AC728}"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8888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F58A3D-1161-42B6-8593-F756DE4AC728}"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9198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58A3D-1161-42B6-8593-F756DE4AC728}"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68440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58A3D-1161-42B6-8593-F756DE4AC72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370070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F58A3D-1161-42B6-8593-F756DE4AC728}"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399053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F58A3D-1161-42B6-8593-F756DE4AC728}" type="datetimeFigureOut">
              <a:rPr lang="en-IN" smtClean="0"/>
              <a:t>24-12-2024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C64F40-727A-47A1-B98E-B0541CCA6C14}" type="slidenum">
              <a:rPr lang="en-IN" smtClean="0"/>
              <a:t>‹#›</a:t>
            </a:fld>
            <a:endParaRPr lang="en-IN"/>
          </a:p>
        </p:txBody>
      </p:sp>
    </p:spTree>
    <p:extLst>
      <p:ext uri="{BB962C8B-B14F-4D97-AF65-F5344CB8AC3E}">
        <p14:creationId xmlns:p14="http://schemas.microsoft.com/office/powerpoint/2010/main" val="172253125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ROBOTIC PROCESS AUTOMATION LABORATORY </a:t>
            </a:r>
            <a:r>
              <a:rPr lang="en-US" dirty="0" smtClean="0"/>
              <a:t/>
            </a:r>
            <a:br>
              <a:rPr lang="en-US" dirty="0" smtClean="0"/>
            </a:br>
            <a:r>
              <a:rPr lang="en-US" dirty="0" smtClean="0"/>
              <a:t>21CSL75</a:t>
            </a:r>
            <a:endParaRPr lang="en-IN" dirty="0"/>
          </a:p>
        </p:txBody>
      </p:sp>
    </p:spTree>
    <p:extLst>
      <p:ext uri="{BB962C8B-B14F-4D97-AF65-F5344CB8AC3E}">
        <p14:creationId xmlns:p14="http://schemas.microsoft.com/office/powerpoint/2010/main" val="1702776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Basic, Desktop &amp; Web Recording</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 xmlns:a16="http://schemas.microsoft.com/office/drawing/2014/main" id="{9322B4DD-68E9-4004-ACB4-63119BF8C82B}"/>
              </a:ext>
            </a:extLst>
          </p:cNvPr>
          <p:cNvSpPr txBox="1"/>
          <p:nvPr/>
        </p:nvSpPr>
        <p:spPr>
          <a:xfrm>
            <a:off x="625109" y="5146834"/>
            <a:ext cx="6354811" cy="731184"/>
          </a:xfrm>
          <a:prstGeom prst="rect">
            <a:avLst/>
          </a:prstGeom>
          <a:noFill/>
          <a:ln>
            <a:solidFill>
              <a:srgbClr val="FFB40E"/>
            </a:solidFill>
          </a:ln>
        </p:spPr>
        <p:txBody>
          <a:bodyPr wrap="square" rtlCol="0">
            <a:spAutoFit/>
          </a:bodyPr>
          <a:lstStyle/>
          <a:p>
            <a:pPr marL="120650" algn="just">
              <a:buClr>
                <a:srgbClr val="4472C4"/>
              </a:buClr>
              <a:defRPr/>
            </a:pPr>
            <a:r>
              <a:rPr lang="en-US" sz="2000" b="1">
                <a:solidFill>
                  <a:srgbClr val="FFB40E"/>
                </a:solidFill>
                <a:latin typeface="Arial"/>
              </a:rPr>
              <a:t>Web Recording</a:t>
            </a:r>
          </a:p>
          <a:p>
            <a:pPr marL="120650" algn="just">
              <a:buClr>
                <a:srgbClr val="4472C4"/>
              </a:buClr>
              <a:defRPr/>
            </a:pPr>
            <a:r>
              <a:rPr lang="en-US" sz="2000">
                <a:solidFill>
                  <a:prstClr val="black"/>
                </a:solidFill>
                <a:latin typeface="Arial"/>
              </a:rPr>
              <a:t>Used for recording in web apps and browsers</a:t>
            </a:r>
            <a:endParaRPr lang="en-US" sz="2000">
              <a:solidFill>
                <a:prstClr val="black"/>
              </a:solidFill>
              <a:latin typeface="Arial"/>
              <a:ea typeface="Verdana"/>
              <a:cs typeface="Arial" panose="020B0604020202020204" pitchFamily="34" charset="0"/>
              <a:sym typeface="Verdana"/>
            </a:endParaRPr>
          </a:p>
        </p:txBody>
      </p:sp>
      <p:sp>
        <p:nvSpPr>
          <p:cNvPr id="89" name="TextBox 88">
            <a:extLst>
              <a:ext uri="{FF2B5EF4-FFF2-40B4-BE49-F238E27FC236}">
                <a16:creationId xmlns="" xmlns:a16="http://schemas.microsoft.com/office/drawing/2014/main" id="{070EFB76-1639-46E6-934C-FF0EA0FF2650}"/>
              </a:ext>
            </a:extLst>
          </p:cNvPr>
          <p:cNvSpPr txBox="1"/>
          <p:nvPr/>
        </p:nvSpPr>
        <p:spPr>
          <a:xfrm>
            <a:off x="625109" y="1742730"/>
            <a:ext cx="6354811" cy="1015663"/>
          </a:xfrm>
          <a:prstGeom prst="rect">
            <a:avLst/>
          </a:prstGeom>
          <a:noFill/>
          <a:ln>
            <a:solidFill>
              <a:srgbClr val="0067DF"/>
            </a:solidFill>
          </a:ln>
        </p:spPr>
        <p:txBody>
          <a:bodyPr wrap="square" rtlCol="0">
            <a:spAutoFit/>
          </a:bodyPr>
          <a:lstStyle/>
          <a:p>
            <a:pPr marL="120650" algn="just">
              <a:buClr>
                <a:srgbClr val="4472C4"/>
              </a:buClr>
              <a:defRPr/>
            </a:pPr>
            <a:r>
              <a:rPr lang="en-US" sz="2000" b="1">
                <a:solidFill>
                  <a:srgbClr val="0067DF"/>
                </a:solidFill>
                <a:latin typeface="Arial"/>
                <a:cs typeface="Arial"/>
                <a:sym typeface="Arial"/>
              </a:rPr>
              <a:t>Basic Recording</a:t>
            </a:r>
          </a:p>
          <a:p>
            <a:pPr marL="120650" algn="just">
              <a:buClr>
                <a:srgbClr val="4472C4"/>
              </a:buClr>
              <a:defRPr/>
            </a:pPr>
            <a:r>
              <a:rPr lang="en-US" sz="2000" kern="0">
                <a:solidFill>
                  <a:srgbClr val="000000"/>
                </a:solidFill>
                <a:latin typeface="Arial"/>
                <a:cs typeface="Arial" panose="020B0604020202020204" pitchFamily="34" charset="0"/>
              </a:rPr>
              <a:t>Generates a full selector for each activity and no container. </a:t>
            </a:r>
          </a:p>
        </p:txBody>
      </p:sp>
      <p:sp>
        <p:nvSpPr>
          <p:cNvPr id="90" name="TextBox 89">
            <a:extLst>
              <a:ext uri="{FF2B5EF4-FFF2-40B4-BE49-F238E27FC236}">
                <a16:creationId xmlns="" xmlns:a16="http://schemas.microsoft.com/office/drawing/2014/main" id="{5E4A5225-81DB-4D03-B858-679BEA3024C0}"/>
              </a:ext>
            </a:extLst>
          </p:cNvPr>
          <p:cNvSpPr txBox="1"/>
          <p:nvPr/>
        </p:nvSpPr>
        <p:spPr>
          <a:xfrm>
            <a:off x="632913" y="3444782"/>
            <a:ext cx="6334975" cy="1015663"/>
          </a:xfrm>
          <a:prstGeom prst="rect">
            <a:avLst/>
          </a:prstGeom>
          <a:noFill/>
          <a:ln>
            <a:solidFill>
              <a:srgbClr val="FA4616"/>
            </a:solidFill>
          </a:ln>
        </p:spPr>
        <p:txBody>
          <a:bodyPr wrap="square" rtlCol="0">
            <a:spAutoFit/>
          </a:bodyPr>
          <a:lstStyle/>
          <a:p>
            <a:pPr marL="120650" algn="just">
              <a:buClr>
                <a:srgbClr val="4472C4"/>
              </a:buClr>
              <a:defRPr/>
            </a:pPr>
            <a:r>
              <a:rPr lang="en-US" sz="2000" b="1">
                <a:solidFill>
                  <a:srgbClr val="FA4616"/>
                </a:solidFill>
                <a:latin typeface="Arial"/>
              </a:rPr>
              <a:t>Desktop Recording</a:t>
            </a:r>
          </a:p>
          <a:p>
            <a:pPr marL="120650" algn="just">
              <a:buClr>
                <a:srgbClr val="4472C4"/>
              </a:buClr>
              <a:defRPr/>
            </a:pPr>
            <a:r>
              <a:rPr lang="en-US" sz="2000">
                <a:solidFill>
                  <a:prstClr val="black"/>
                </a:solidFill>
                <a:latin typeface="Arial"/>
              </a:rPr>
              <a:t>Suitable for all types of desktop apps and multiple actions.</a:t>
            </a:r>
          </a:p>
        </p:txBody>
      </p:sp>
      <p:pic>
        <p:nvPicPr>
          <p:cNvPr id="91" name="Picture 90">
            <a:extLst>
              <a:ext uri="{FF2B5EF4-FFF2-40B4-BE49-F238E27FC236}">
                <a16:creationId xmlns="" xmlns:a16="http://schemas.microsoft.com/office/drawing/2014/main" id="{0CACBE91-A823-4E55-9BBD-9983DF4A44ED}"/>
              </a:ext>
            </a:extLst>
          </p:cNvPr>
          <p:cNvPicPr>
            <a:picLocks noChangeAspect="1"/>
          </p:cNvPicPr>
          <p:nvPr/>
        </p:nvPicPr>
        <p:blipFill>
          <a:blip r:embed="rId5"/>
          <a:stretch>
            <a:fillRect/>
          </a:stretch>
        </p:blipFill>
        <p:spPr>
          <a:xfrm>
            <a:off x="7266084" y="1742730"/>
            <a:ext cx="4121583" cy="1287579"/>
          </a:xfrm>
          <a:prstGeom prst="rect">
            <a:avLst/>
          </a:prstGeom>
          <a:ln w="9525">
            <a:solidFill>
              <a:srgbClr val="0067DF"/>
            </a:solidFill>
          </a:ln>
        </p:spPr>
      </p:pic>
      <p:pic>
        <p:nvPicPr>
          <p:cNvPr id="92" name="Picture 91">
            <a:extLst>
              <a:ext uri="{FF2B5EF4-FFF2-40B4-BE49-F238E27FC236}">
                <a16:creationId xmlns="" xmlns:a16="http://schemas.microsoft.com/office/drawing/2014/main" id="{81A7CB8B-F059-403A-80CE-540E74D6735F}"/>
              </a:ext>
            </a:extLst>
          </p:cNvPr>
          <p:cNvPicPr>
            <a:picLocks noChangeAspect="1"/>
          </p:cNvPicPr>
          <p:nvPr/>
        </p:nvPicPr>
        <p:blipFill>
          <a:blip r:embed="rId6"/>
          <a:stretch>
            <a:fillRect/>
          </a:stretch>
        </p:blipFill>
        <p:spPr>
          <a:xfrm>
            <a:off x="7248815" y="3336377"/>
            <a:ext cx="4121583" cy="1298762"/>
          </a:xfrm>
          <a:prstGeom prst="rect">
            <a:avLst/>
          </a:prstGeom>
          <a:ln w="9525">
            <a:solidFill>
              <a:srgbClr val="0067DF"/>
            </a:solidFill>
          </a:ln>
        </p:spPr>
      </p:pic>
      <p:pic>
        <p:nvPicPr>
          <p:cNvPr id="93" name="Picture 92">
            <a:extLst>
              <a:ext uri="{FF2B5EF4-FFF2-40B4-BE49-F238E27FC236}">
                <a16:creationId xmlns="" xmlns:a16="http://schemas.microsoft.com/office/drawing/2014/main" id="{7F29EEAB-07E4-46B3-8E59-137A172A5075}"/>
              </a:ext>
            </a:extLst>
          </p:cNvPr>
          <p:cNvPicPr>
            <a:picLocks noChangeAspect="1"/>
          </p:cNvPicPr>
          <p:nvPr/>
        </p:nvPicPr>
        <p:blipFill>
          <a:blip r:embed="rId7"/>
          <a:stretch>
            <a:fillRect/>
          </a:stretch>
        </p:blipFill>
        <p:spPr>
          <a:xfrm>
            <a:off x="7266084" y="4962682"/>
            <a:ext cx="4121582" cy="1238381"/>
          </a:xfrm>
          <a:prstGeom prst="rect">
            <a:avLst/>
          </a:prstGeom>
          <a:ln w="9525">
            <a:solidFill>
              <a:srgbClr val="0067DF"/>
            </a:solidFill>
          </a:ln>
        </p:spPr>
      </p:pic>
    </p:spTree>
    <p:custDataLst>
      <p:tags r:id="rId1"/>
    </p:custDataLst>
    <p:extLst>
      <p:ext uri="{BB962C8B-B14F-4D97-AF65-F5344CB8AC3E}">
        <p14:creationId xmlns:p14="http://schemas.microsoft.com/office/powerpoint/2010/main" val="33707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91632" y="519112"/>
            <a:ext cx="9647481" cy="2865008"/>
          </a:xfrm>
          <a:prstGeom prst="rect">
            <a:avLst/>
          </a:prstGeom>
        </p:spPr>
      </p:pic>
      <p:pic>
        <p:nvPicPr>
          <p:cNvPr id="10" name="Picture 9"/>
          <p:cNvPicPr>
            <a:picLocks noChangeAspect="1"/>
          </p:cNvPicPr>
          <p:nvPr/>
        </p:nvPicPr>
        <p:blipFill>
          <a:blip r:embed="rId3"/>
          <a:stretch>
            <a:fillRect/>
          </a:stretch>
        </p:blipFill>
        <p:spPr>
          <a:xfrm>
            <a:off x="791632" y="3777940"/>
            <a:ext cx="9608608" cy="2405064"/>
          </a:xfrm>
          <a:prstGeom prst="rect">
            <a:avLst/>
          </a:prstGeom>
        </p:spPr>
      </p:pic>
    </p:spTree>
    <p:extLst>
      <p:ext uri="{BB962C8B-B14F-4D97-AF65-F5344CB8AC3E}">
        <p14:creationId xmlns:p14="http://schemas.microsoft.com/office/powerpoint/2010/main" val="81220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6914" y="1780274"/>
            <a:ext cx="7028597" cy="3407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000" dirty="0"/>
              <a:t>Mail : rpalab2024@gmail.com</a:t>
            </a:r>
          </a:p>
          <a:p>
            <a:r>
              <a:rPr lang="en-IN" sz="4000" dirty="0" err="1"/>
              <a:t>Pwd</a:t>
            </a:r>
            <a:r>
              <a:rPr lang="en-IN" sz="4000" dirty="0"/>
              <a:t> : Rpa@bitm2024</a:t>
            </a:r>
          </a:p>
        </p:txBody>
      </p:sp>
    </p:spTree>
    <p:extLst>
      <p:ext uri="{BB962C8B-B14F-4D97-AF65-F5344CB8AC3E}">
        <p14:creationId xmlns:p14="http://schemas.microsoft.com/office/powerpoint/2010/main" val="554403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78" y="247934"/>
            <a:ext cx="11787622" cy="6610066"/>
          </a:xfrm>
        </p:spPr>
        <p:txBody>
          <a:bodyPr>
            <a:normAutofit/>
          </a:bodyPr>
          <a:lstStyle/>
          <a:p>
            <a:r>
              <a:rPr lang="en-US" sz="3200" dirty="0"/>
              <a:t>Build a workflow using Format, Join, </a:t>
            </a:r>
            <a:r>
              <a:rPr lang="en-US" sz="3200" dirty="0" err="1"/>
              <a:t>IndexOf</a:t>
            </a:r>
            <a:r>
              <a:rPr lang="en-US" sz="3200" dirty="0"/>
              <a:t>, Split, </a:t>
            </a:r>
            <a:r>
              <a:rPr lang="en-US" sz="3200" dirty="0" smtClean="0"/>
              <a:t/>
            </a:r>
            <a:br>
              <a:rPr lang="en-US" sz="3200" dirty="0" smtClean="0"/>
            </a:br>
            <a:r>
              <a:rPr lang="en-US" sz="3200" dirty="0" smtClean="0"/>
              <a:t>and </a:t>
            </a:r>
            <a:r>
              <a:rPr lang="en-US" sz="3200" dirty="0"/>
              <a:t>Substring methods that extract key information </a:t>
            </a:r>
            <a:r>
              <a:rPr lang="en-US" sz="3200" dirty="0" smtClean="0"/>
              <a:t/>
            </a:r>
            <a:br>
              <a:rPr lang="en-US" sz="3200" dirty="0" smtClean="0"/>
            </a:br>
            <a:r>
              <a:rPr lang="en-US" sz="3200" dirty="0" smtClean="0"/>
              <a:t>from </a:t>
            </a:r>
            <a:r>
              <a:rPr lang="en-US" sz="3200" dirty="0"/>
              <a:t>a text and prints in a different format. </a:t>
            </a:r>
            <a:r>
              <a:rPr lang="en-US" sz="3200" dirty="0" smtClean="0"/>
              <a:t/>
            </a:r>
            <a:br>
              <a:rPr lang="en-US" sz="3200" dirty="0" smtClean="0"/>
            </a:br>
            <a:r>
              <a:rPr lang="en-US" sz="3200" dirty="0" smtClean="0"/>
              <a:t>- </a:t>
            </a:r>
            <a:r>
              <a:rPr lang="en-US" sz="3200" dirty="0"/>
              <a:t>Use the text "You always wanted to study Automation Training. The materials are available in the </a:t>
            </a:r>
            <a:r>
              <a:rPr lang="en-US" sz="3200" dirty="0" smtClean="0"/>
              <a:t/>
            </a:r>
            <a:br>
              <a:rPr lang="en-US" sz="3200" dirty="0" smtClean="0"/>
            </a:br>
            <a:r>
              <a:rPr lang="en-US" sz="3200" dirty="0" smtClean="0"/>
              <a:t>following : </a:t>
            </a:r>
            <a:r>
              <a:rPr lang="en-US" sz="3200" dirty="0" err="1"/>
              <a:t>UiPath</a:t>
            </a:r>
            <a:r>
              <a:rPr lang="en-US" sz="3200" dirty="0"/>
              <a:t> Blog, </a:t>
            </a:r>
            <a:r>
              <a:rPr lang="en-US" sz="3200" dirty="0" err="1"/>
              <a:t>UiPath</a:t>
            </a:r>
            <a:r>
              <a:rPr lang="en-US" sz="3200" dirty="0"/>
              <a:t> Academy.” for extraction. </a:t>
            </a:r>
            <a:r>
              <a:rPr lang="en-US" sz="3200" dirty="0" smtClean="0"/>
              <a:t/>
            </a:r>
            <a:br>
              <a:rPr lang="en-US" sz="3200" dirty="0" smtClean="0"/>
            </a:br>
            <a:r>
              <a:rPr lang="en-US" sz="3200" dirty="0" smtClean="0"/>
              <a:t>- </a:t>
            </a:r>
            <a:r>
              <a:rPr lang="en-US" sz="3200" dirty="0"/>
              <a:t>Extract “Automation Training” from the first sentence. - Extract “</a:t>
            </a:r>
            <a:r>
              <a:rPr lang="en-US" sz="3200" dirty="0" err="1"/>
              <a:t>UiPath</a:t>
            </a:r>
            <a:r>
              <a:rPr lang="en-US" sz="3200" dirty="0"/>
              <a:t> Blog” and “</a:t>
            </a:r>
            <a:r>
              <a:rPr lang="en-US" sz="3200" dirty="0" err="1"/>
              <a:t>UiPath</a:t>
            </a:r>
            <a:r>
              <a:rPr lang="en-US" sz="3200" dirty="0"/>
              <a:t> Academy” from the </a:t>
            </a:r>
            <a:r>
              <a:rPr lang="en-US" sz="3200" dirty="0" smtClean="0"/>
              <a:t/>
            </a:r>
            <a:br>
              <a:rPr lang="en-US" sz="3200" dirty="0" smtClean="0"/>
            </a:br>
            <a:r>
              <a:rPr lang="en-US" sz="3200" dirty="0" smtClean="0"/>
              <a:t>second </a:t>
            </a:r>
            <a:r>
              <a:rPr lang="en-US" sz="3200" dirty="0"/>
              <a:t>sentence. </a:t>
            </a:r>
            <a:r>
              <a:rPr lang="en-US" sz="3200" dirty="0" smtClean="0"/>
              <a:t/>
            </a:r>
            <a:br>
              <a:rPr lang="en-US" sz="3200" dirty="0" smtClean="0"/>
            </a:br>
            <a:r>
              <a:rPr lang="en-US" sz="3200" dirty="0" smtClean="0"/>
              <a:t>- </a:t>
            </a:r>
            <a:r>
              <a:rPr lang="en-US" sz="3200" dirty="0"/>
              <a:t>Display </a:t>
            </a:r>
            <a:r>
              <a:rPr lang="en-US" sz="3200" smtClean="0"/>
              <a:t>“study </a:t>
            </a:r>
            <a:r>
              <a:rPr lang="en-US" sz="3200" dirty="0"/>
              <a:t>Automation Training from: </a:t>
            </a:r>
            <a:r>
              <a:rPr lang="en-US" sz="3200" dirty="0" err="1"/>
              <a:t>UiPath</a:t>
            </a:r>
            <a:r>
              <a:rPr lang="en-US" sz="3200" dirty="0"/>
              <a:t> Blog; </a:t>
            </a:r>
            <a:r>
              <a:rPr lang="en-US" sz="3200" dirty="0" err="1"/>
              <a:t>UiPath</a:t>
            </a:r>
            <a:r>
              <a:rPr lang="en-US" sz="3200" dirty="0"/>
              <a:t> Academy” in a message box.</a:t>
            </a:r>
            <a:endParaRPr lang="en-IN" sz="3200" dirty="0"/>
          </a:p>
        </p:txBody>
      </p:sp>
    </p:spTree>
    <p:extLst>
      <p:ext uri="{BB962C8B-B14F-4D97-AF65-F5344CB8AC3E}">
        <p14:creationId xmlns:p14="http://schemas.microsoft.com/office/powerpoint/2010/main" val="4195057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used </a:t>
            </a:r>
            <a:endParaRPr lang="en-IN" dirty="0"/>
          </a:p>
        </p:txBody>
      </p:sp>
      <p:sp>
        <p:nvSpPr>
          <p:cNvPr id="3" name="Content Placeholder 2"/>
          <p:cNvSpPr>
            <a:spLocks noGrp="1"/>
          </p:cNvSpPr>
          <p:nvPr>
            <p:ph idx="1"/>
          </p:nvPr>
        </p:nvSpPr>
        <p:spPr/>
        <p:txBody>
          <a:bodyPr/>
          <a:lstStyle/>
          <a:p>
            <a:r>
              <a:rPr lang="en-US" sz="3600" dirty="0" smtClean="0"/>
              <a:t>Sequence</a:t>
            </a:r>
          </a:p>
          <a:p>
            <a:r>
              <a:rPr lang="en-US" sz="3600" dirty="0" smtClean="0"/>
              <a:t>Assign</a:t>
            </a:r>
          </a:p>
          <a:p>
            <a:r>
              <a:rPr lang="en-US" sz="3600" dirty="0" smtClean="0"/>
              <a:t>String Methods</a:t>
            </a:r>
          </a:p>
          <a:p>
            <a:endParaRPr lang="en-IN" dirty="0"/>
          </a:p>
        </p:txBody>
      </p:sp>
    </p:spTree>
    <p:extLst>
      <p:ext uri="{BB962C8B-B14F-4D97-AF65-F5344CB8AC3E}">
        <p14:creationId xmlns:p14="http://schemas.microsoft.com/office/powerpoint/2010/main" val="3932450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2981" y="596746"/>
            <a:ext cx="10161415" cy="2965320"/>
          </a:xfrm>
          <a:prstGeom prst="rect">
            <a:avLst/>
          </a:prstGeom>
        </p:spPr>
      </p:pic>
      <p:sp>
        <p:nvSpPr>
          <p:cNvPr id="5" name="Rectangle 4"/>
          <p:cNvSpPr/>
          <p:nvPr/>
        </p:nvSpPr>
        <p:spPr>
          <a:xfrm>
            <a:off x="506846" y="4121625"/>
            <a:ext cx="9853684" cy="154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Places : </a:t>
            </a:r>
            <a:r>
              <a:rPr lang="en-US" sz="3200" dirty="0" err="1" smtClean="0"/>
              <a:t>System.Collections.Generic.List</a:t>
            </a:r>
            <a:r>
              <a:rPr lang="en-US" sz="3200" dirty="0" smtClean="0"/>
              <a:t>&lt;</a:t>
            </a:r>
            <a:r>
              <a:rPr lang="en-US" sz="3200" dirty="0" err="1" smtClean="0"/>
              <a:t>System.String</a:t>
            </a:r>
            <a:r>
              <a:rPr lang="en-US" sz="3200" dirty="0" smtClean="0"/>
              <a:t>&gt;</a:t>
            </a:r>
            <a:endParaRPr lang="en-IN" sz="3200" dirty="0"/>
          </a:p>
        </p:txBody>
      </p:sp>
    </p:spTree>
    <p:extLst>
      <p:ext uri="{BB962C8B-B14F-4D97-AF65-F5344CB8AC3E}">
        <p14:creationId xmlns:p14="http://schemas.microsoft.com/office/powerpoint/2010/main" val="233084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941" y="468267"/>
            <a:ext cx="11350129" cy="3039208"/>
          </a:xfrm>
          <a:prstGeom prst="rect">
            <a:avLst/>
          </a:prstGeom>
        </p:spPr>
      </p:pic>
    </p:spTree>
    <p:extLst>
      <p:ext uri="{BB962C8B-B14F-4D97-AF65-F5344CB8AC3E}">
        <p14:creationId xmlns:p14="http://schemas.microsoft.com/office/powerpoint/2010/main" val="1079113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8107" y="160895"/>
            <a:ext cx="9882757" cy="2218210"/>
          </a:xfrm>
          <a:prstGeom prst="rect">
            <a:avLst/>
          </a:prstGeom>
        </p:spPr>
      </p:pic>
      <p:pic>
        <p:nvPicPr>
          <p:cNvPr id="7" name="Picture 6"/>
          <p:cNvPicPr>
            <a:picLocks noChangeAspect="1"/>
          </p:cNvPicPr>
          <p:nvPr/>
        </p:nvPicPr>
        <p:blipFill>
          <a:blip r:embed="rId3"/>
          <a:stretch>
            <a:fillRect/>
          </a:stretch>
        </p:blipFill>
        <p:spPr>
          <a:xfrm>
            <a:off x="388107" y="2609294"/>
            <a:ext cx="9882757" cy="1174845"/>
          </a:xfrm>
          <a:prstGeom prst="rect">
            <a:avLst/>
          </a:prstGeom>
        </p:spPr>
      </p:pic>
      <p:sp>
        <p:nvSpPr>
          <p:cNvPr id="8" name="Rectangle 7"/>
          <p:cNvSpPr/>
          <p:nvPr/>
        </p:nvSpPr>
        <p:spPr>
          <a:xfrm>
            <a:off x="1651379" y="4258101"/>
            <a:ext cx="7622623" cy="120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You always wanted to study Automation Training.</a:t>
            </a:r>
            <a:endParaRPr lang="en-IN" sz="2800" b="1" dirty="0"/>
          </a:p>
        </p:txBody>
      </p:sp>
    </p:spTree>
    <p:extLst>
      <p:ext uri="{BB962C8B-B14F-4D97-AF65-F5344CB8AC3E}">
        <p14:creationId xmlns:p14="http://schemas.microsoft.com/office/powerpoint/2010/main" val="26383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8107" y="-287810"/>
            <a:ext cx="9882757" cy="2218210"/>
          </a:xfrm>
          <a:prstGeom prst="rect">
            <a:avLst/>
          </a:prstGeom>
        </p:spPr>
      </p:pic>
      <p:sp>
        <p:nvSpPr>
          <p:cNvPr id="8" name="Rectangle 7"/>
          <p:cNvSpPr/>
          <p:nvPr/>
        </p:nvSpPr>
        <p:spPr>
          <a:xfrm>
            <a:off x="1651379" y="4258101"/>
            <a:ext cx="7622623" cy="120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study Automation Training.</a:t>
            </a:r>
            <a:endParaRPr lang="en-IN" sz="2800" b="1" dirty="0"/>
          </a:p>
        </p:txBody>
      </p:sp>
      <p:pic>
        <p:nvPicPr>
          <p:cNvPr id="6" name="Picture 5"/>
          <p:cNvPicPr>
            <a:picLocks noChangeAspect="1"/>
          </p:cNvPicPr>
          <p:nvPr/>
        </p:nvPicPr>
        <p:blipFill>
          <a:blip r:embed="rId3"/>
          <a:stretch>
            <a:fillRect/>
          </a:stretch>
        </p:blipFill>
        <p:spPr>
          <a:xfrm>
            <a:off x="677334" y="2366238"/>
            <a:ext cx="9476600" cy="923144"/>
          </a:xfrm>
          <a:prstGeom prst="rect">
            <a:avLst/>
          </a:prstGeom>
        </p:spPr>
      </p:pic>
    </p:spTree>
    <p:extLst>
      <p:ext uri="{BB962C8B-B14F-4D97-AF65-F5344CB8AC3E}">
        <p14:creationId xmlns:p14="http://schemas.microsoft.com/office/powerpoint/2010/main" val="399621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pic>
        <p:nvPicPr>
          <p:cNvPr id="6" name="Picture 5"/>
          <p:cNvPicPr>
            <a:picLocks noChangeAspect="1"/>
          </p:cNvPicPr>
          <p:nvPr/>
        </p:nvPicPr>
        <p:blipFill>
          <a:blip r:embed="rId3"/>
          <a:stretch>
            <a:fillRect/>
          </a:stretch>
        </p:blipFill>
        <p:spPr>
          <a:xfrm>
            <a:off x="525524" y="2445907"/>
            <a:ext cx="11100734" cy="1368117"/>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materials are available in the following places: </a:t>
            </a:r>
            <a:r>
              <a:rPr lang="en-US" sz="2400" dirty="0" err="1"/>
              <a:t>UiPath</a:t>
            </a:r>
            <a:r>
              <a:rPr lang="en-US" sz="2400" dirty="0"/>
              <a:t> Blog, </a:t>
            </a:r>
            <a:r>
              <a:rPr lang="en-US" sz="2400" dirty="0" err="1"/>
              <a:t>UiPath</a:t>
            </a:r>
            <a:r>
              <a:rPr lang="en-US" sz="2400" dirty="0"/>
              <a:t> Academy.</a:t>
            </a:r>
            <a:endParaRPr lang="en-IN" sz="2400" dirty="0"/>
          </a:p>
        </p:txBody>
      </p:sp>
    </p:spTree>
    <p:extLst>
      <p:ext uri="{BB962C8B-B14F-4D97-AF65-F5344CB8AC3E}">
        <p14:creationId xmlns:p14="http://schemas.microsoft.com/office/powerpoint/2010/main" val="42386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1" y="855259"/>
            <a:ext cx="11810367" cy="4153469"/>
          </a:xfrm>
        </p:spPr>
        <p:txBody>
          <a:bodyPr>
            <a:normAutofit/>
          </a:bodyPr>
          <a:lstStyle/>
          <a:p>
            <a:r>
              <a:rPr lang="en-US" b="1" dirty="0">
                <a:solidFill>
                  <a:schemeClr val="tx2">
                    <a:lumMod val="50000"/>
                  </a:schemeClr>
                </a:solidFill>
              </a:rPr>
              <a:t>Build a workflow using Web Recorder in </a:t>
            </a:r>
            <a:r>
              <a:rPr lang="en-US" b="1" dirty="0" err="1">
                <a:solidFill>
                  <a:schemeClr val="tx2">
                    <a:lumMod val="50000"/>
                  </a:schemeClr>
                </a:solidFill>
              </a:rPr>
              <a:t>UiPath</a:t>
            </a:r>
            <a:r>
              <a:rPr lang="en-US" b="1" dirty="0">
                <a:solidFill>
                  <a:schemeClr val="tx2">
                    <a:lumMod val="50000"/>
                  </a:schemeClr>
                </a:solidFill>
              </a:rPr>
              <a:t> Studio to Sign in to </a:t>
            </a:r>
            <a:r>
              <a:rPr lang="en-US" b="1" dirty="0" err="1">
                <a:solidFill>
                  <a:schemeClr val="tx2">
                    <a:lumMod val="50000"/>
                  </a:schemeClr>
                </a:solidFill>
              </a:rPr>
              <a:t>UiPath’s</a:t>
            </a:r>
            <a:r>
              <a:rPr lang="en-US" b="1" dirty="0">
                <a:solidFill>
                  <a:schemeClr val="tx2">
                    <a:lumMod val="50000"/>
                  </a:schemeClr>
                </a:solidFill>
              </a:rPr>
              <a:t> website. </a:t>
            </a:r>
            <a:r>
              <a:rPr lang="en-US" b="1" dirty="0" smtClean="0">
                <a:solidFill>
                  <a:schemeClr val="tx2">
                    <a:lumMod val="50000"/>
                  </a:schemeClr>
                </a:solidFill>
              </a:rPr>
              <a:t/>
            </a:r>
            <a:br>
              <a:rPr lang="en-US" b="1" dirty="0" smtClean="0">
                <a:solidFill>
                  <a:schemeClr val="tx2">
                    <a:lumMod val="50000"/>
                  </a:schemeClr>
                </a:solidFill>
              </a:rPr>
            </a:br>
            <a:r>
              <a:rPr lang="en-US" b="1" dirty="0" smtClean="0">
                <a:solidFill>
                  <a:schemeClr val="tx2">
                    <a:lumMod val="50000"/>
                  </a:schemeClr>
                </a:solidFill>
              </a:rPr>
              <a:t>- </a:t>
            </a:r>
            <a:r>
              <a:rPr lang="en-US" b="1" dirty="0">
                <a:solidFill>
                  <a:schemeClr val="tx2">
                    <a:lumMod val="50000"/>
                  </a:schemeClr>
                </a:solidFill>
              </a:rPr>
              <a:t>Ask the user’s email address and password. </a:t>
            </a:r>
            <a:r>
              <a:rPr lang="en-US" b="1" dirty="0" smtClean="0">
                <a:solidFill>
                  <a:schemeClr val="tx2">
                    <a:lumMod val="50000"/>
                  </a:schemeClr>
                </a:solidFill>
              </a:rPr>
              <a:t/>
            </a:r>
            <a:br>
              <a:rPr lang="en-US" b="1" dirty="0" smtClean="0">
                <a:solidFill>
                  <a:schemeClr val="tx2">
                    <a:lumMod val="50000"/>
                  </a:schemeClr>
                </a:solidFill>
              </a:rPr>
            </a:br>
            <a:r>
              <a:rPr lang="en-US" b="1" dirty="0" smtClean="0">
                <a:solidFill>
                  <a:schemeClr val="tx2">
                    <a:lumMod val="50000"/>
                  </a:schemeClr>
                </a:solidFill>
              </a:rPr>
              <a:t>- </a:t>
            </a:r>
            <a:r>
              <a:rPr lang="en-US" b="1" dirty="0">
                <a:solidFill>
                  <a:schemeClr val="tx2">
                    <a:lumMod val="50000"/>
                  </a:schemeClr>
                </a:solidFill>
              </a:rPr>
              <a:t>Open the sign in page of </a:t>
            </a:r>
            <a:r>
              <a:rPr lang="en-US" b="1" dirty="0" err="1">
                <a:solidFill>
                  <a:schemeClr val="tx2">
                    <a:lumMod val="50000"/>
                  </a:schemeClr>
                </a:solidFill>
              </a:rPr>
              <a:t>UiPath’s</a:t>
            </a:r>
            <a:r>
              <a:rPr lang="en-US" b="1" dirty="0">
                <a:solidFill>
                  <a:schemeClr val="tx2">
                    <a:lumMod val="50000"/>
                  </a:schemeClr>
                </a:solidFill>
              </a:rPr>
              <a:t> Website. </a:t>
            </a:r>
            <a:r>
              <a:rPr lang="en-US" b="1" dirty="0" smtClean="0">
                <a:solidFill>
                  <a:schemeClr val="tx2">
                    <a:lumMod val="50000"/>
                  </a:schemeClr>
                </a:solidFill>
              </a:rPr>
              <a:t/>
            </a:r>
            <a:br>
              <a:rPr lang="en-US" b="1" dirty="0" smtClean="0">
                <a:solidFill>
                  <a:schemeClr val="tx2">
                    <a:lumMod val="50000"/>
                  </a:schemeClr>
                </a:solidFill>
              </a:rPr>
            </a:br>
            <a:r>
              <a:rPr lang="en-US" b="1" dirty="0" smtClean="0">
                <a:solidFill>
                  <a:schemeClr val="tx2">
                    <a:lumMod val="50000"/>
                  </a:schemeClr>
                </a:solidFill>
              </a:rPr>
              <a:t>- </a:t>
            </a:r>
            <a:r>
              <a:rPr lang="en-US" b="1" dirty="0">
                <a:solidFill>
                  <a:schemeClr val="tx2">
                    <a:lumMod val="50000"/>
                  </a:schemeClr>
                </a:solidFill>
              </a:rPr>
              <a:t>Sign in to the website using the user’s credentials.</a:t>
            </a:r>
            <a:endParaRPr lang="en-IN" b="1" dirty="0">
              <a:solidFill>
                <a:schemeClr val="tx2">
                  <a:lumMod val="50000"/>
                </a:schemeClr>
              </a:solidFill>
            </a:endParaRPr>
          </a:p>
        </p:txBody>
      </p:sp>
    </p:spTree>
    <p:extLst>
      <p:ext uri="{BB962C8B-B14F-4D97-AF65-F5344CB8AC3E}">
        <p14:creationId xmlns:p14="http://schemas.microsoft.com/office/powerpoint/2010/main" val="3984177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UiPath</a:t>
            </a:r>
            <a:r>
              <a:rPr lang="en-US" sz="2400" dirty="0" smtClean="0"/>
              <a:t> </a:t>
            </a:r>
            <a:r>
              <a:rPr lang="en-US" sz="2400" dirty="0"/>
              <a:t>Blog, </a:t>
            </a:r>
            <a:r>
              <a:rPr lang="en-US" sz="2400" dirty="0" err="1"/>
              <a:t>UiPath</a:t>
            </a:r>
            <a:r>
              <a:rPr lang="en-US" sz="2400" dirty="0"/>
              <a:t> Academy.</a:t>
            </a:r>
            <a:endParaRPr lang="en-IN" sz="2400" dirty="0"/>
          </a:p>
        </p:txBody>
      </p:sp>
      <p:pic>
        <p:nvPicPr>
          <p:cNvPr id="2" name="Picture 1"/>
          <p:cNvPicPr>
            <a:picLocks noChangeAspect="1"/>
          </p:cNvPicPr>
          <p:nvPr/>
        </p:nvPicPr>
        <p:blipFill>
          <a:blip r:embed="rId3"/>
          <a:stretch>
            <a:fillRect/>
          </a:stretch>
        </p:blipFill>
        <p:spPr>
          <a:xfrm>
            <a:off x="358068" y="2353598"/>
            <a:ext cx="11467121" cy="1058342"/>
          </a:xfrm>
          <a:prstGeom prst="rect">
            <a:avLst/>
          </a:prstGeom>
        </p:spPr>
      </p:pic>
    </p:spTree>
    <p:extLst>
      <p:ext uri="{BB962C8B-B14F-4D97-AF65-F5344CB8AC3E}">
        <p14:creationId xmlns:p14="http://schemas.microsoft.com/office/powerpoint/2010/main" val="332282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Places : </a:t>
            </a:r>
            <a:r>
              <a:rPr lang="en-US" sz="2400" dirty="0" err="1" smtClean="0"/>
              <a:t>UiPath</a:t>
            </a:r>
            <a:r>
              <a:rPr lang="en-US" sz="2400" dirty="0" smtClean="0"/>
              <a:t> </a:t>
            </a:r>
            <a:r>
              <a:rPr lang="en-US" sz="2400" dirty="0"/>
              <a:t>Blog, </a:t>
            </a:r>
            <a:r>
              <a:rPr lang="en-US" sz="2400" dirty="0" err="1"/>
              <a:t>UiPath</a:t>
            </a:r>
            <a:r>
              <a:rPr lang="en-US" sz="2400" dirty="0"/>
              <a:t> Academy.</a:t>
            </a:r>
            <a:endParaRPr lang="en-IN" sz="2400" dirty="0"/>
          </a:p>
        </p:txBody>
      </p:sp>
      <p:pic>
        <p:nvPicPr>
          <p:cNvPr id="5" name="Picture 4"/>
          <p:cNvPicPr>
            <a:picLocks noChangeAspect="1"/>
          </p:cNvPicPr>
          <p:nvPr/>
        </p:nvPicPr>
        <p:blipFill>
          <a:blip r:embed="rId3"/>
          <a:stretch>
            <a:fillRect/>
          </a:stretch>
        </p:blipFill>
        <p:spPr>
          <a:xfrm>
            <a:off x="358067" y="2308921"/>
            <a:ext cx="11443437" cy="1034779"/>
          </a:xfrm>
          <a:prstGeom prst="rect">
            <a:avLst/>
          </a:prstGeom>
        </p:spPr>
      </p:pic>
    </p:spTree>
    <p:extLst>
      <p:ext uri="{BB962C8B-B14F-4D97-AF65-F5344CB8AC3E}">
        <p14:creationId xmlns:p14="http://schemas.microsoft.com/office/powerpoint/2010/main" val="354220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547" y="750626"/>
            <a:ext cx="11600597" cy="818866"/>
          </a:xfrm>
          <a:prstGeom prst="rect">
            <a:avLst/>
          </a:prstGeom>
        </p:spPr>
      </p:pic>
      <p:sp>
        <p:nvSpPr>
          <p:cNvPr id="3" name="Content Placeholder 2"/>
          <p:cNvSpPr>
            <a:spLocks noGrp="1"/>
          </p:cNvSpPr>
          <p:nvPr>
            <p:ph idx="1"/>
          </p:nvPr>
        </p:nvSpPr>
        <p:spPr>
          <a:xfrm>
            <a:off x="677333" y="2160589"/>
            <a:ext cx="10118045" cy="3880773"/>
          </a:xfrm>
        </p:spPr>
        <p:txBody>
          <a:bodyPr>
            <a:normAutofit/>
          </a:bodyPr>
          <a:lstStyle/>
          <a:p>
            <a:pPr marL="0" indent="0">
              <a:buNone/>
            </a:pPr>
            <a:r>
              <a:rPr lang="en-US" sz="2400" dirty="0" err="1"/>
              <a:t>String.Format</a:t>
            </a:r>
            <a:r>
              <a:rPr lang="en-US" sz="2400" dirty="0"/>
              <a:t>: This method formats a string using placeholders like {0}, {1}, etc. Each placeholder is replaced by the corresponding value passed as arguments</a:t>
            </a:r>
            <a:r>
              <a:rPr lang="en-US" sz="2400" dirty="0" smtClean="0"/>
              <a:t>.</a:t>
            </a:r>
          </a:p>
          <a:p>
            <a:pPr marL="400050" lvl="1" indent="0">
              <a:buNone/>
            </a:pPr>
            <a:r>
              <a:rPr lang="en-US" sz="2000" dirty="0" smtClean="0"/>
              <a:t>{</a:t>
            </a:r>
            <a:r>
              <a:rPr lang="en-US" sz="2000" dirty="0"/>
              <a:t>0} will be replaced by the value of study</a:t>
            </a:r>
            <a:r>
              <a:rPr lang="en-US" sz="2000" dirty="0" smtClean="0"/>
              <a:t>.</a:t>
            </a:r>
          </a:p>
          <a:p>
            <a:pPr marL="400050" lvl="1" indent="0">
              <a:buNone/>
            </a:pPr>
            <a:r>
              <a:rPr lang="en-US" sz="2000" dirty="0" smtClean="0"/>
              <a:t>{</a:t>
            </a:r>
            <a:r>
              <a:rPr lang="en-US" sz="2000" dirty="0"/>
              <a:t>1} will be replaced by the result of </a:t>
            </a:r>
            <a:r>
              <a:rPr lang="en-US" sz="2000" dirty="0" err="1"/>
              <a:t>String.Join</a:t>
            </a:r>
            <a:r>
              <a:rPr lang="en-US" sz="2000" dirty="0"/>
              <a:t>(";", places</a:t>
            </a:r>
            <a:r>
              <a:rPr lang="en-US" sz="2000" dirty="0" smtClean="0"/>
              <a:t>).</a:t>
            </a:r>
          </a:p>
          <a:p>
            <a:pPr marL="0" indent="0">
              <a:buNone/>
            </a:pPr>
            <a:r>
              <a:rPr lang="en-US" sz="2400" dirty="0" err="1" smtClean="0"/>
              <a:t>String.Join</a:t>
            </a:r>
            <a:r>
              <a:rPr lang="en-US" sz="2400" dirty="0"/>
              <a:t>(";", places): This method takes an array or collection of strings, places, and joins them into a single string with each element separated by ;.</a:t>
            </a:r>
            <a:endParaRPr lang="en-IN" sz="2400" dirty="0"/>
          </a:p>
        </p:txBody>
      </p:sp>
    </p:spTree>
    <p:extLst>
      <p:ext uri="{BB962C8B-B14F-4D97-AF65-F5344CB8AC3E}">
        <p14:creationId xmlns:p14="http://schemas.microsoft.com/office/powerpoint/2010/main" val="2174389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2387" y="559557"/>
            <a:ext cx="10822676" cy="4967785"/>
          </a:xfrm>
        </p:spPr>
        <p:txBody>
          <a:bodyPr>
            <a:normAutofit fontScale="90000"/>
          </a:bodyPr>
          <a:lstStyle/>
          <a:p>
            <a:r>
              <a:rPr lang="en-US" dirty="0"/>
              <a:t>Build a workflow using Split and Contains methods that extract sentences containing “RPA” from a paragraph. </a:t>
            </a:r>
            <a:r>
              <a:rPr lang="en-US" dirty="0" smtClean="0"/>
              <a:t/>
            </a:r>
            <a:br>
              <a:rPr lang="en-US" dirty="0" smtClean="0"/>
            </a:br>
            <a:r>
              <a:rPr lang="en-US" dirty="0" smtClean="0"/>
              <a:t>- </a:t>
            </a:r>
            <a:r>
              <a:rPr lang="en-US" dirty="0"/>
              <a:t>Store a paragraph in a string variable using an Assign activity. </a:t>
            </a:r>
            <a:r>
              <a:rPr lang="en-US" dirty="0" smtClean="0"/>
              <a:t/>
            </a:r>
            <a:br>
              <a:rPr lang="en-US" dirty="0" smtClean="0"/>
            </a:br>
            <a:r>
              <a:rPr lang="en-US" dirty="0" smtClean="0"/>
              <a:t>- </a:t>
            </a:r>
            <a:r>
              <a:rPr lang="en-US" dirty="0"/>
              <a:t>Store all sentences from the text in an array using a Split method. </a:t>
            </a:r>
            <a:r>
              <a:rPr lang="en-US" dirty="0" smtClean="0"/>
              <a:t/>
            </a:r>
            <a:br>
              <a:rPr lang="en-US" dirty="0" smtClean="0"/>
            </a:br>
            <a:r>
              <a:rPr lang="en-US" dirty="0" smtClean="0"/>
              <a:t>- </a:t>
            </a:r>
            <a:r>
              <a:rPr lang="en-US" dirty="0"/>
              <a:t>Loop through each sentence and identify sentences containing “RPA” using Contains method. - Store all identified sentences in an MS Word file.</a:t>
            </a:r>
            <a:endParaRPr lang="en-IN" dirty="0"/>
          </a:p>
        </p:txBody>
      </p:sp>
    </p:spTree>
    <p:extLst>
      <p:ext uri="{BB962C8B-B14F-4D97-AF65-F5344CB8AC3E}">
        <p14:creationId xmlns:p14="http://schemas.microsoft.com/office/powerpoint/2010/main" val="108296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USED</a:t>
            </a:r>
            <a:endParaRPr lang="en-IN" dirty="0"/>
          </a:p>
        </p:txBody>
      </p:sp>
      <p:sp>
        <p:nvSpPr>
          <p:cNvPr id="3" name="Content Placeholder 2"/>
          <p:cNvSpPr>
            <a:spLocks noGrp="1"/>
          </p:cNvSpPr>
          <p:nvPr>
            <p:ph idx="1"/>
          </p:nvPr>
        </p:nvSpPr>
        <p:spPr/>
        <p:txBody>
          <a:bodyPr/>
          <a:lstStyle/>
          <a:p>
            <a:r>
              <a:rPr lang="en-US" sz="2800" dirty="0" smtClean="0"/>
              <a:t>Sequence</a:t>
            </a:r>
          </a:p>
          <a:p>
            <a:r>
              <a:rPr lang="en-US" sz="2800" dirty="0" smtClean="0"/>
              <a:t>Assign</a:t>
            </a:r>
          </a:p>
          <a:p>
            <a:r>
              <a:rPr lang="en-US" sz="2800" dirty="0" smtClean="0"/>
              <a:t>For each</a:t>
            </a:r>
          </a:p>
          <a:p>
            <a:r>
              <a:rPr lang="en-US" sz="2800" dirty="0" smtClean="0"/>
              <a:t>If</a:t>
            </a:r>
          </a:p>
          <a:p>
            <a:r>
              <a:rPr lang="en-US" sz="2800" dirty="0" smtClean="0"/>
              <a:t>Attach Window</a:t>
            </a:r>
          </a:p>
          <a:p>
            <a:r>
              <a:rPr lang="en-US" sz="2800" dirty="0" smtClean="0"/>
              <a:t>Type Into</a:t>
            </a:r>
          </a:p>
          <a:p>
            <a:pPr marL="0" indent="0">
              <a:buNone/>
            </a:pPr>
            <a:endParaRPr lang="en-IN" dirty="0"/>
          </a:p>
        </p:txBody>
      </p:sp>
    </p:spTree>
    <p:extLst>
      <p:ext uri="{BB962C8B-B14F-4D97-AF65-F5344CB8AC3E}">
        <p14:creationId xmlns:p14="http://schemas.microsoft.com/office/powerpoint/2010/main" val="822011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0250" y="955342"/>
            <a:ext cx="11122931" cy="4449172"/>
          </a:xfrm>
          <a:prstGeom prst="rect">
            <a:avLst/>
          </a:prstGeom>
        </p:spPr>
      </p:pic>
    </p:spTree>
    <p:extLst>
      <p:ext uri="{BB962C8B-B14F-4D97-AF65-F5344CB8AC3E}">
        <p14:creationId xmlns:p14="http://schemas.microsoft.com/office/powerpoint/2010/main" val="2011645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4631" y="562117"/>
            <a:ext cx="9115781" cy="5583200"/>
          </a:xfrm>
          <a:prstGeom prst="rect">
            <a:avLst/>
          </a:prstGeom>
        </p:spPr>
      </p:pic>
    </p:spTree>
    <p:extLst>
      <p:ext uri="{BB962C8B-B14F-4D97-AF65-F5344CB8AC3E}">
        <p14:creationId xmlns:p14="http://schemas.microsoft.com/office/powerpoint/2010/main" val="1647769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7732" y="1270000"/>
            <a:ext cx="9304818" cy="1448156"/>
          </a:xfrm>
          <a:prstGeom prst="rect">
            <a:avLst/>
          </a:prstGeom>
        </p:spPr>
      </p:pic>
    </p:spTree>
    <p:extLst>
      <p:ext uri="{BB962C8B-B14F-4D97-AF65-F5344CB8AC3E}">
        <p14:creationId xmlns:p14="http://schemas.microsoft.com/office/powerpoint/2010/main" val="4275568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2537" y="231372"/>
            <a:ext cx="6318132" cy="6422688"/>
          </a:xfrm>
          <a:prstGeom prst="rect">
            <a:avLst/>
          </a:prstGeom>
        </p:spPr>
      </p:pic>
    </p:spTree>
    <p:extLst>
      <p:ext uri="{BB962C8B-B14F-4D97-AF65-F5344CB8AC3E}">
        <p14:creationId xmlns:p14="http://schemas.microsoft.com/office/powerpoint/2010/main" val="1456589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884" y="341951"/>
            <a:ext cx="12575580" cy="5867780"/>
          </a:xfrm>
          <a:prstGeom prst="rect">
            <a:avLst/>
          </a:prstGeom>
        </p:spPr>
      </p:pic>
    </p:spTree>
    <p:extLst>
      <p:ext uri="{BB962C8B-B14F-4D97-AF65-F5344CB8AC3E}">
        <p14:creationId xmlns:p14="http://schemas.microsoft.com/office/powerpoint/2010/main" val="3591904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a:t>
            </a:r>
            <a:endParaRPr lang="en-IN" dirty="0"/>
          </a:p>
        </p:txBody>
      </p:sp>
      <p:sp>
        <p:nvSpPr>
          <p:cNvPr id="3" name="Content Placeholder 2"/>
          <p:cNvSpPr>
            <a:spLocks noGrp="1"/>
          </p:cNvSpPr>
          <p:nvPr>
            <p:ph idx="1"/>
          </p:nvPr>
        </p:nvSpPr>
        <p:spPr/>
        <p:txBody>
          <a:bodyPr>
            <a:normAutofit/>
          </a:bodyPr>
          <a:lstStyle/>
          <a:p>
            <a:r>
              <a:rPr lang="en-US" sz="4000" b="1" dirty="0" smtClean="0"/>
              <a:t>Input Dialog </a:t>
            </a:r>
          </a:p>
          <a:p>
            <a:r>
              <a:rPr lang="en-US" sz="4000" b="1" dirty="0" smtClean="0"/>
              <a:t>Open Browser</a:t>
            </a:r>
          </a:p>
          <a:p>
            <a:r>
              <a:rPr lang="en-US" sz="4000" b="1" dirty="0" smtClean="0"/>
              <a:t>Web Recorder</a:t>
            </a:r>
          </a:p>
          <a:p>
            <a:r>
              <a:rPr lang="en-US" sz="4000" b="1" dirty="0" smtClean="0"/>
              <a:t>Click</a:t>
            </a:r>
          </a:p>
          <a:p>
            <a:r>
              <a:rPr lang="en-US" sz="4000" b="1" dirty="0" smtClean="0"/>
              <a:t>Type </a:t>
            </a:r>
            <a:endParaRPr lang="en-IN" sz="4000" b="1" dirty="0"/>
          </a:p>
        </p:txBody>
      </p:sp>
    </p:spTree>
    <p:extLst>
      <p:ext uri="{BB962C8B-B14F-4D97-AF65-F5344CB8AC3E}">
        <p14:creationId xmlns:p14="http://schemas.microsoft.com/office/powerpoint/2010/main" val="2607606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92285" y="0"/>
            <a:ext cx="8720706" cy="6521571"/>
          </a:xfrm>
          <a:prstGeom prst="rect">
            <a:avLst/>
          </a:prstGeom>
        </p:spPr>
      </p:pic>
    </p:spTree>
    <p:extLst>
      <p:ext uri="{BB962C8B-B14F-4D97-AF65-F5344CB8AC3E}">
        <p14:creationId xmlns:p14="http://schemas.microsoft.com/office/powerpoint/2010/main" val="530815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4" y="909721"/>
            <a:ext cx="9314935" cy="2041358"/>
          </a:xfrm>
          <a:prstGeom prst="rect">
            <a:avLst/>
          </a:prstGeom>
        </p:spPr>
      </p:pic>
      <p:pic>
        <p:nvPicPr>
          <p:cNvPr id="6" name="Picture 5"/>
          <p:cNvPicPr>
            <a:picLocks noChangeAspect="1"/>
          </p:cNvPicPr>
          <p:nvPr/>
        </p:nvPicPr>
        <p:blipFill>
          <a:blip r:embed="rId3"/>
          <a:stretch>
            <a:fillRect/>
          </a:stretch>
        </p:blipFill>
        <p:spPr>
          <a:xfrm>
            <a:off x="1466991" y="3107638"/>
            <a:ext cx="7021293" cy="2242284"/>
          </a:xfrm>
          <a:prstGeom prst="rect">
            <a:avLst/>
          </a:prstGeom>
        </p:spPr>
      </p:pic>
    </p:spTree>
    <p:extLst>
      <p:ext uri="{BB962C8B-B14F-4D97-AF65-F5344CB8AC3E}">
        <p14:creationId xmlns:p14="http://schemas.microsoft.com/office/powerpoint/2010/main" val="1536393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3528" y="724090"/>
            <a:ext cx="5526080" cy="3315648"/>
          </a:xfrm>
          <a:prstGeom prst="rect">
            <a:avLst/>
          </a:prstGeom>
        </p:spPr>
      </p:pic>
    </p:spTree>
    <p:extLst>
      <p:ext uri="{BB962C8B-B14F-4D97-AF65-F5344CB8AC3E}">
        <p14:creationId xmlns:p14="http://schemas.microsoft.com/office/powerpoint/2010/main" val="1248464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0597" y="39011"/>
            <a:ext cx="7510107" cy="6504036"/>
          </a:xfrm>
          <a:prstGeom prst="rect">
            <a:avLst/>
          </a:prstGeom>
        </p:spPr>
      </p:pic>
      <p:pic>
        <p:nvPicPr>
          <p:cNvPr id="6" name="Picture 5"/>
          <p:cNvPicPr>
            <a:picLocks noChangeAspect="1"/>
          </p:cNvPicPr>
          <p:nvPr/>
        </p:nvPicPr>
        <p:blipFill>
          <a:blip r:embed="rId3"/>
          <a:stretch>
            <a:fillRect/>
          </a:stretch>
        </p:blipFill>
        <p:spPr>
          <a:xfrm>
            <a:off x="6893967" y="1930400"/>
            <a:ext cx="6439896" cy="3924489"/>
          </a:xfrm>
          <a:prstGeom prst="rect">
            <a:avLst/>
          </a:prstGeom>
        </p:spPr>
      </p:pic>
    </p:spTree>
    <p:extLst>
      <p:ext uri="{BB962C8B-B14F-4D97-AF65-F5344CB8AC3E}">
        <p14:creationId xmlns:p14="http://schemas.microsoft.com/office/powerpoint/2010/main" val="660794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95344" y="1930399"/>
            <a:ext cx="6960648" cy="2723487"/>
          </a:xfrm>
          <a:prstGeom prst="rect">
            <a:avLst/>
          </a:prstGeom>
        </p:spPr>
      </p:pic>
    </p:spTree>
    <p:extLst>
      <p:ext uri="{BB962C8B-B14F-4D97-AF65-F5344CB8AC3E}">
        <p14:creationId xmlns:p14="http://schemas.microsoft.com/office/powerpoint/2010/main" val="2237705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3028" y="471054"/>
            <a:ext cx="11644771" cy="5957455"/>
          </a:xfrm>
          <a:prstGeom prst="rect">
            <a:avLst/>
          </a:prstGeom>
        </p:spPr>
      </p:pic>
    </p:spTree>
    <p:extLst>
      <p:ext uri="{BB962C8B-B14F-4D97-AF65-F5344CB8AC3E}">
        <p14:creationId xmlns:p14="http://schemas.microsoft.com/office/powerpoint/2010/main" val="1223383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IN" dirty="0"/>
          </a:p>
        </p:txBody>
      </p:sp>
      <p:sp>
        <p:nvSpPr>
          <p:cNvPr id="3" name="Content Placeholder 2"/>
          <p:cNvSpPr>
            <a:spLocks noGrp="1"/>
          </p:cNvSpPr>
          <p:nvPr>
            <p:ph idx="1"/>
          </p:nvPr>
        </p:nvSpPr>
        <p:spPr>
          <a:xfrm>
            <a:off x="677334" y="1647970"/>
            <a:ext cx="8596668" cy="3880773"/>
          </a:xfrm>
        </p:spPr>
        <p:txBody>
          <a:bodyPr>
            <a:noAutofit/>
          </a:bodyPr>
          <a:lstStyle/>
          <a:p>
            <a:r>
              <a:rPr lang="en-US" sz="3600" dirty="0" smtClean="0"/>
              <a:t>Build Data Table</a:t>
            </a:r>
          </a:p>
          <a:p>
            <a:r>
              <a:rPr lang="en-US" sz="3600" dirty="0" smtClean="0"/>
              <a:t>Join Data Table</a:t>
            </a:r>
          </a:p>
          <a:p>
            <a:r>
              <a:rPr lang="en-US" sz="3600" dirty="0" smtClean="0"/>
              <a:t>Remove Data Column</a:t>
            </a:r>
          </a:p>
          <a:p>
            <a:r>
              <a:rPr lang="en-US" sz="3600" dirty="0" smtClean="0"/>
              <a:t>Sort Data Table</a:t>
            </a:r>
          </a:p>
          <a:p>
            <a:r>
              <a:rPr lang="en-US" sz="3600" dirty="0" smtClean="0"/>
              <a:t>Output Data Table </a:t>
            </a:r>
          </a:p>
          <a:p>
            <a:r>
              <a:rPr lang="en-US" sz="3600" dirty="0" smtClean="0"/>
              <a:t>Message Box</a:t>
            </a:r>
            <a:endParaRPr lang="en-IN" sz="3600" dirty="0"/>
          </a:p>
        </p:txBody>
      </p:sp>
    </p:spTree>
    <p:extLst>
      <p:ext uri="{BB962C8B-B14F-4D97-AF65-F5344CB8AC3E}">
        <p14:creationId xmlns:p14="http://schemas.microsoft.com/office/powerpoint/2010/main" val="3265248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7819" y="185304"/>
            <a:ext cx="11582400" cy="6514733"/>
          </a:xfrm>
          <a:prstGeom prst="rect">
            <a:avLst/>
          </a:prstGeom>
        </p:spPr>
      </p:pic>
    </p:spTree>
    <p:extLst>
      <p:ext uri="{BB962C8B-B14F-4D97-AF65-F5344CB8AC3E}">
        <p14:creationId xmlns:p14="http://schemas.microsoft.com/office/powerpoint/2010/main" val="2275144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08593" y="308825"/>
            <a:ext cx="8114434" cy="5841719"/>
          </a:xfrm>
          <a:prstGeom prst="rect">
            <a:avLst/>
          </a:prstGeom>
        </p:spPr>
      </p:pic>
    </p:spTree>
    <p:extLst>
      <p:ext uri="{BB962C8B-B14F-4D97-AF65-F5344CB8AC3E}">
        <p14:creationId xmlns:p14="http://schemas.microsoft.com/office/powerpoint/2010/main" val="1559677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7535" y="609600"/>
            <a:ext cx="7625628" cy="5386481"/>
          </a:xfrm>
          <a:prstGeom prst="rect">
            <a:avLst/>
          </a:prstGeom>
        </p:spPr>
      </p:pic>
    </p:spTree>
    <p:extLst>
      <p:ext uri="{BB962C8B-B14F-4D97-AF65-F5344CB8AC3E}">
        <p14:creationId xmlns:p14="http://schemas.microsoft.com/office/powerpoint/2010/main" val="337822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6673" y="126490"/>
            <a:ext cx="7529087" cy="5816787"/>
          </a:xfrm>
          <a:prstGeom prst="rect">
            <a:avLst/>
          </a:prstGeom>
        </p:spPr>
      </p:pic>
    </p:spTree>
    <p:extLst>
      <p:ext uri="{BB962C8B-B14F-4D97-AF65-F5344CB8AC3E}">
        <p14:creationId xmlns:p14="http://schemas.microsoft.com/office/powerpoint/2010/main" val="2303111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10541" y="376670"/>
            <a:ext cx="7808768" cy="5523980"/>
          </a:xfrm>
          <a:prstGeom prst="rect">
            <a:avLst/>
          </a:prstGeom>
        </p:spPr>
      </p:pic>
    </p:spTree>
    <p:extLst>
      <p:ext uri="{BB962C8B-B14F-4D97-AF65-F5344CB8AC3E}">
        <p14:creationId xmlns:p14="http://schemas.microsoft.com/office/powerpoint/2010/main" val="728960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234996"/>
              </p:ext>
            </p:extLst>
          </p:nvPr>
        </p:nvGraphicFramePr>
        <p:xfrm>
          <a:off x="677863" y="2160588"/>
          <a:ext cx="8596312" cy="2225040"/>
        </p:xfrm>
        <a:graphic>
          <a:graphicData uri="http://schemas.openxmlformats.org/drawingml/2006/table">
            <a:tbl>
              <a:tblPr firstRow="1" bandRow="1">
                <a:tableStyleId>{5C22544A-7EE6-4342-B048-85BDC9FD1C3A}</a:tableStyleId>
              </a:tblPr>
              <a:tblGrid>
                <a:gridCol w="2149078"/>
                <a:gridCol w="2149078"/>
                <a:gridCol w="1369363"/>
                <a:gridCol w="2928793"/>
              </a:tblGrid>
              <a:tr h="370840">
                <a:tc>
                  <a:txBody>
                    <a:bodyPr/>
                    <a:lstStyle/>
                    <a:p>
                      <a:r>
                        <a:rPr lang="en-US" dirty="0" smtClean="0"/>
                        <a:t>Student Id</a:t>
                      </a:r>
                      <a:endParaRPr lang="en-IN" dirty="0"/>
                    </a:p>
                  </a:txBody>
                  <a:tcPr/>
                </a:tc>
                <a:tc>
                  <a:txBody>
                    <a:bodyPr/>
                    <a:lstStyle/>
                    <a:p>
                      <a:r>
                        <a:rPr lang="en-US" dirty="0" smtClean="0"/>
                        <a:t>Student Name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Student Id</a:t>
                      </a:r>
                      <a:endParaRPr lang="en-IN" dirty="0" smtClean="0"/>
                    </a:p>
                  </a:txBody>
                  <a:tcPr/>
                </a:tc>
                <a:tc>
                  <a:txBody>
                    <a:bodyPr/>
                    <a:lstStyle/>
                    <a:p>
                      <a:r>
                        <a:rPr lang="en-US" dirty="0" smtClean="0"/>
                        <a:t>Book Name</a:t>
                      </a:r>
                      <a:endParaRPr lang="en-IN" dirty="0"/>
                    </a:p>
                  </a:txBody>
                  <a:tcPr/>
                </a:tc>
              </a:tr>
              <a:tr h="370840">
                <a:tc>
                  <a:txBody>
                    <a:bodyPr/>
                    <a:lstStyle/>
                    <a:p>
                      <a:r>
                        <a:rPr lang="en-US" dirty="0" smtClean="0"/>
                        <a:t>102</a:t>
                      </a:r>
                      <a:endParaRPr lang="en-IN" dirty="0"/>
                    </a:p>
                  </a:txBody>
                  <a:tcPr/>
                </a:tc>
                <a:tc>
                  <a:txBody>
                    <a:bodyPr/>
                    <a:lstStyle/>
                    <a:p>
                      <a:r>
                        <a:rPr lang="en-US" dirty="0" smtClean="0"/>
                        <a:t>June</a:t>
                      </a:r>
                      <a:endParaRPr lang="en-IN" dirty="0"/>
                    </a:p>
                  </a:txBody>
                  <a:tcPr/>
                </a:tc>
                <a:tc>
                  <a:txBody>
                    <a:bodyPr/>
                    <a:lstStyle/>
                    <a:p>
                      <a:r>
                        <a:rPr lang="en-US" dirty="0" smtClean="0"/>
                        <a:t>102</a:t>
                      </a:r>
                      <a:endParaRPr lang="en-IN" dirty="0"/>
                    </a:p>
                  </a:txBody>
                  <a:tcPr/>
                </a:tc>
                <a:tc>
                  <a:txBody>
                    <a:bodyPr/>
                    <a:lstStyle/>
                    <a:p>
                      <a:r>
                        <a:rPr lang="en-US" dirty="0" smtClean="0"/>
                        <a:t>Life</a:t>
                      </a:r>
                      <a:r>
                        <a:rPr lang="en-US" baseline="0" dirty="0" smtClean="0"/>
                        <a:t> is what u make it</a:t>
                      </a:r>
                      <a:endParaRPr lang="en-IN" dirty="0"/>
                    </a:p>
                  </a:txBody>
                  <a:tcPr/>
                </a:tc>
              </a:tr>
              <a:tr h="370840">
                <a:tc>
                  <a:txBody>
                    <a:bodyPr/>
                    <a:lstStyle/>
                    <a:p>
                      <a:r>
                        <a:rPr lang="en-US" dirty="0" smtClean="0"/>
                        <a:t>104</a:t>
                      </a:r>
                      <a:endParaRPr lang="en-IN" dirty="0"/>
                    </a:p>
                  </a:txBody>
                  <a:tcPr/>
                </a:tc>
                <a:tc>
                  <a:txBody>
                    <a:bodyPr/>
                    <a:lstStyle/>
                    <a:p>
                      <a:r>
                        <a:rPr lang="en-US" dirty="0" smtClean="0"/>
                        <a:t>Jason</a:t>
                      </a:r>
                      <a:endParaRPr lang="en-IN" dirty="0"/>
                    </a:p>
                  </a:txBody>
                  <a:tcPr/>
                </a:tc>
                <a:tc>
                  <a:txBody>
                    <a:bodyPr/>
                    <a:lstStyle/>
                    <a:p>
                      <a:r>
                        <a:rPr lang="en-US" dirty="0" smtClean="0"/>
                        <a:t>104</a:t>
                      </a:r>
                      <a:endParaRPr lang="en-IN" dirty="0"/>
                    </a:p>
                  </a:txBody>
                  <a:tcPr/>
                </a:tc>
                <a:tc>
                  <a:txBody>
                    <a:bodyPr/>
                    <a:lstStyle/>
                    <a:p>
                      <a:r>
                        <a:rPr lang="en-US" dirty="0" smtClean="0"/>
                        <a:t>Believe in Yourself</a:t>
                      </a:r>
                      <a:endParaRPr lang="en-IN" dirty="0"/>
                    </a:p>
                  </a:txBody>
                  <a:tcPr/>
                </a:tc>
              </a:tr>
              <a:tr h="370840">
                <a:tc>
                  <a:txBody>
                    <a:bodyPr/>
                    <a:lstStyle/>
                    <a:p>
                      <a:r>
                        <a:rPr lang="en-US" dirty="0" smtClean="0"/>
                        <a:t>106</a:t>
                      </a:r>
                      <a:endParaRPr lang="en-IN" dirty="0"/>
                    </a:p>
                  </a:txBody>
                  <a:tcPr/>
                </a:tc>
                <a:tc>
                  <a:txBody>
                    <a:bodyPr/>
                    <a:lstStyle/>
                    <a:p>
                      <a:r>
                        <a:rPr lang="en-US" dirty="0" err="1" smtClean="0"/>
                        <a:t>Dhanya</a:t>
                      </a:r>
                      <a:endParaRPr lang="en-IN" dirty="0"/>
                    </a:p>
                  </a:txBody>
                  <a:tcPr/>
                </a:tc>
                <a:tc>
                  <a:txBody>
                    <a:bodyPr/>
                    <a:lstStyle/>
                    <a:p>
                      <a:r>
                        <a:rPr lang="en-US" dirty="0" smtClean="0"/>
                        <a:t>106</a:t>
                      </a:r>
                      <a:endParaRPr lang="en-IN" dirty="0"/>
                    </a:p>
                  </a:txBody>
                  <a:tcPr/>
                </a:tc>
                <a:tc>
                  <a:txBody>
                    <a:bodyPr/>
                    <a:lstStyle/>
                    <a:p>
                      <a:r>
                        <a:rPr lang="en-US" dirty="0" smtClean="0"/>
                        <a:t>The Alchemist</a:t>
                      </a:r>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bl>
          </a:graphicData>
        </a:graphic>
      </p:graphicFrame>
    </p:spTree>
    <p:extLst>
      <p:ext uri="{BB962C8B-B14F-4D97-AF65-F5344CB8AC3E}">
        <p14:creationId xmlns:p14="http://schemas.microsoft.com/office/powerpoint/2010/main" val="4368820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630506" y="962024"/>
            <a:ext cx="7402658" cy="4187789"/>
          </a:xfrm>
          <a:prstGeom prst="rect">
            <a:avLst/>
          </a:prstGeom>
        </p:spPr>
      </p:pic>
    </p:spTree>
    <p:extLst>
      <p:ext uri="{BB962C8B-B14F-4D97-AF65-F5344CB8AC3E}">
        <p14:creationId xmlns:p14="http://schemas.microsoft.com/office/powerpoint/2010/main" val="363675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2587" y="1084552"/>
            <a:ext cx="4959662" cy="5671090"/>
          </a:xfrm>
        </p:spPr>
      </p:pic>
      <p:pic>
        <p:nvPicPr>
          <p:cNvPr id="4" name="Picture 3"/>
          <p:cNvPicPr>
            <a:picLocks noChangeAspect="1"/>
          </p:cNvPicPr>
          <p:nvPr/>
        </p:nvPicPr>
        <p:blipFill>
          <a:blip r:embed="rId3"/>
          <a:stretch>
            <a:fillRect/>
          </a:stretch>
        </p:blipFill>
        <p:spPr>
          <a:xfrm>
            <a:off x="1316615" y="1084552"/>
            <a:ext cx="5278149" cy="2152073"/>
          </a:xfrm>
          <a:prstGeom prst="rect">
            <a:avLst/>
          </a:prstGeom>
        </p:spPr>
      </p:pic>
    </p:spTree>
    <p:extLst>
      <p:ext uri="{BB962C8B-B14F-4D97-AF65-F5344CB8AC3E}">
        <p14:creationId xmlns:p14="http://schemas.microsoft.com/office/powerpoint/2010/main" val="3542130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89619" y="667603"/>
            <a:ext cx="4781550" cy="3552825"/>
          </a:xfrm>
          <a:prstGeom prst="rect">
            <a:avLst/>
          </a:prstGeom>
        </p:spPr>
      </p:pic>
      <p:pic>
        <p:nvPicPr>
          <p:cNvPr id="5" name="Picture 4"/>
          <p:cNvPicPr>
            <a:picLocks noChangeAspect="1"/>
          </p:cNvPicPr>
          <p:nvPr/>
        </p:nvPicPr>
        <p:blipFill>
          <a:blip r:embed="rId3"/>
          <a:stretch>
            <a:fillRect/>
          </a:stretch>
        </p:blipFill>
        <p:spPr>
          <a:xfrm>
            <a:off x="615997" y="667603"/>
            <a:ext cx="5641798" cy="1898175"/>
          </a:xfrm>
          <a:prstGeom prst="rect">
            <a:avLst/>
          </a:prstGeom>
        </p:spPr>
      </p:pic>
    </p:spTree>
    <p:extLst>
      <p:ext uri="{BB962C8B-B14F-4D97-AF65-F5344CB8AC3E}">
        <p14:creationId xmlns:p14="http://schemas.microsoft.com/office/powerpoint/2010/main" val="1653513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71088" y="1692392"/>
            <a:ext cx="8978101" cy="2674892"/>
          </a:xfrm>
          <a:prstGeom prst="rect">
            <a:avLst/>
          </a:prstGeom>
        </p:spPr>
      </p:pic>
    </p:spTree>
    <p:extLst>
      <p:ext uri="{BB962C8B-B14F-4D97-AF65-F5344CB8AC3E}">
        <p14:creationId xmlns:p14="http://schemas.microsoft.com/office/powerpoint/2010/main" val="1560284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8" y="309349"/>
            <a:ext cx="9654021" cy="6248400"/>
          </a:xfrm>
        </p:spPr>
        <p:txBody>
          <a:bodyPr>
            <a:normAutofit/>
          </a:bodyPr>
          <a:lstStyle/>
          <a:p>
            <a:r>
              <a:rPr lang="en-US" dirty="0" smtClean="0"/>
              <a:t>7. Build </a:t>
            </a:r>
            <a:r>
              <a:rPr lang="en-US" dirty="0"/>
              <a:t>a workflow using the Data Scraping wizard that scrapes blog post titles from the </a:t>
            </a:r>
            <a:r>
              <a:rPr lang="en-US" dirty="0" err="1"/>
              <a:t>UiPath</a:t>
            </a:r>
            <a:r>
              <a:rPr lang="en-US" dirty="0"/>
              <a:t> Blog from multiple pages</a:t>
            </a:r>
            <a:r>
              <a:rPr lang="en-US" dirty="0" smtClean="0"/>
              <a:t>.</a:t>
            </a:r>
            <a:br>
              <a:rPr lang="en-US" dirty="0" smtClean="0"/>
            </a:br>
            <a:r>
              <a:rPr lang="en-US" dirty="0" smtClean="0"/>
              <a:t> </a:t>
            </a:r>
            <a:r>
              <a:rPr lang="en-US" dirty="0"/>
              <a:t>- Open the </a:t>
            </a:r>
            <a:r>
              <a:rPr lang="en-US" dirty="0" err="1"/>
              <a:t>UiPath</a:t>
            </a:r>
            <a:r>
              <a:rPr lang="en-US" dirty="0"/>
              <a:t> Blog (https://www.uipath.com/blog). </a:t>
            </a:r>
            <a:r>
              <a:rPr lang="en-US" dirty="0" smtClean="0"/>
              <a:t/>
            </a:r>
            <a:br>
              <a:rPr lang="en-US" dirty="0" smtClean="0"/>
            </a:br>
            <a:r>
              <a:rPr lang="en-US" dirty="0" smtClean="0"/>
              <a:t>- </a:t>
            </a:r>
            <a:r>
              <a:rPr lang="en-US" dirty="0"/>
              <a:t>Extract all blog titles and URL by navigating through all pages. </a:t>
            </a:r>
            <a:r>
              <a:rPr lang="en-US" dirty="0" smtClean="0"/>
              <a:t/>
            </a:r>
            <a:br>
              <a:rPr lang="en-US" dirty="0" smtClean="0"/>
            </a:br>
            <a:r>
              <a:rPr lang="en-US" dirty="0" smtClean="0"/>
              <a:t>- </a:t>
            </a:r>
            <a:r>
              <a:rPr lang="en-US" dirty="0"/>
              <a:t>Store scraped data in an Excel file</a:t>
            </a:r>
            <a:endParaRPr lang="en-IN" dirty="0"/>
          </a:p>
        </p:txBody>
      </p:sp>
    </p:spTree>
    <p:extLst>
      <p:ext uri="{BB962C8B-B14F-4D97-AF65-F5344CB8AC3E}">
        <p14:creationId xmlns:p14="http://schemas.microsoft.com/office/powerpoint/2010/main" val="522361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used for</a:t>
            </a:r>
            <a:endParaRPr lang="en-IN" dirty="0"/>
          </a:p>
        </p:txBody>
      </p:sp>
      <p:sp>
        <p:nvSpPr>
          <p:cNvPr id="3" name="Content Placeholder 2"/>
          <p:cNvSpPr>
            <a:spLocks noGrp="1"/>
          </p:cNvSpPr>
          <p:nvPr>
            <p:ph idx="1"/>
          </p:nvPr>
        </p:nvSpPr>
        <p:spPr/>
        <p:txBody>
          <a:bodyPr>
            <a:normAutofit/>
          </a:bodyPr>
          <a:lstStyle/>
          <a:p>
            <a:r>
              <a:rPr lang="en-US" sz="6000" dirty="0" smtClean="0"/>
              <a:t>Open Browser</a:t>
            </a:r>
          </a:p>
          <a:p>
            <a:r>
              <a:rPr lang="en-US" sz="6000" dirty="0" smtClean="0"/>
              <a:t>Data Scrapping</a:t>
            </a:r>
          </a:p>
          <a:p>
            <a:r>
              <a:rPr lang="en-US" sz="6000" dirty="0" smtClean="0"/>
              <a:t>Write CSV file</a:t>
            </a:r>
            <a:endParaRPr lang="en-IN" sz="6000" dirty="0"/>
          </a:p>
        </p:txBody>
      </p:sp>
    </p:spTree>
    <p:extLst>
      <p:ext uri="{BB962C8B-B14F-4D97-AF65-F5344CB8AC3E}">
        <p14:creationId xmlns:p14="http://schemas.microsoft.com/office/powerpoint/2010/main" val="639505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321" y="877700"/>
            <a:ext cx="10800433" cy="5509452"/>
          </a:xfrm>
        </p:spPr>
        <p:txBody>
          <a:bodyPr>
            <a:noAutofit/>
          </a:bodyPr>
          <a:lstStyle/>
          <a:p>
            <a:r>
              <a:rPr lang="en-US" sz="2800" dirty="0"/>
              <a:t>START </a:t>
            </a:r>
            <a:endParaRPr lang="en-US" sz="2800" dirty="0" smtClean="0"/>
          </a:p>
          <a:p>
            <a:r>
              <a:rPr lang="en-US" sz="2800" dirty="0" smtClean="0"/>
              <a:t>Use </a:t>
            </a:r>
            <a:r>
              <a:rPr lang="en-US" sz="2800" dirty="0"/>
              <a:t>an Open Browser activity and enter the URL – www.uipath.com/blog. </a:t>
            </a:r>
            <a:endParaRPr lang="en-US" sz="2800" dirty="0" smtClean="0"/>
          </a:p>
          <a:p>
            <a:r>
              <a:rPr lang="en-US" sz="2800" dirty="0" smtClean="0"/>
              <a:t>Use </a:t>
            </a:r>
            <a:r>
              <a:rPr lang="en-US" sz="2800" dirty="0"/>
              <a:t>the Data Scraping button in the Design ribbon to indicate the first two blog post titles </a:t>
            </a:r>
            <a:endParaRPr lang="en-US" sz="2800" dirty="0" smtClean="0"/>
          </a:p>
          <a:p>
            <a:r>
              <a:rPr lang="en-US" sz="2800" dirty="0" smtClean="0"/>
              <a:t>Rename </a:t>
            </a:r>
            <a:r>
              <a:rPr lang="en-US" sz="2800" dirty="0"/>
              <a:t>“Column1” to “Blog Titles”. </a:t>
            </a:r>
            <a:endParaRPr lang="en-US" sz="2800" dirty="0" smtClean="0"/>
          </a:p>
          <a:p>
            <a:r>
              <a:rPr lang="en-US" sz="2800" dirty="0" smtClean="0"/>
              <a:t>Use </a:t>
            </a:r>
            <a:r>
              <a:rPr lang="en-US" sz="2800" dirty="0"/>
              <a:t>the Indicate Next Link window of the Data Scraping tool to indicate the Next link in the search results page. </a:t>
            </a:r>
            <a:endParaRPr lang="en-US" sz="2800" dirty="0" smtClean="0"/>
          </a:p>
          <a:p>
            <a:r>
              <a:rPr lang="en-US" sz="2800" dirty="0" smtClean="0"/>
              <a:t>Use </a:t>
            </a:r>
            <a:r>
              <a:rPr lang="en-US" sz="2800" dirty="0"/>
              <a:t>Write CSV activity and save the data in a </a:t>
            </a:r>
            <a:r>
              <a:rPr lang="en-US" sz="2800" dirty="0" smtClean="0"/>
              <a:t>CSV </a:t>
            </a:r>
            <a:r>
              <a:rPr lang="en-US" sz="2800" dirty="0"/>
              <a:t>file. </a:t>
            </a:r>
            <a:endParaRPr lang="en-US" sz="2800" dirty="0" smtClean="0"/>
          </a:p>
          <a:p>
            <a:r>
              <a:rPr lang="en-US" sz="2800" dirty="0" smtClean="0"/>
              <a:t>STOP</a:t>
            </a:r>
            <a:endParaRPr lang="en-IN" sz="2800" dirty="0"/>
          </a:p>
        </p:txBody>
      </p:sp>
    </p:spTree>
    <p:extLst>
      <p:ext uri="{BB962C8B-B14F-4D97-AF65-F5344CB8AC3E}">
        <p14:creationId xmlns:p14="http://schemas.microsoft.com/office/powerpoint/2010/main" val="3745078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2922" y="594956"/>
            <a:ext cx="6824166" cy="4154463"/>
          </a:xfrm>
          <a:prstGeom prst="rect">
            <a:avLst/>
          </a:prstGeom>
        </p:spPr>
      </p:pic>
      <p:pic>
        <p:nvPicPr>
          <p:cNvPr id="5" name="Picture 4"/>
          <p:cNvPicPr>
            <a:picLocks noChangeAspect="1"/>
          </p:cNvPicPr>
          <p:nvPr/>
        </p:nvPicPr>
        <p:blipFill>
          <a:blip r:embed="rId3"/>
          <a:stretch>
            <a:fillRect/>
          </a:stretch>
        </p:blipFill>
        <p:spPr>
          <a:xfrm>
            <a:off x="7516220" y="729087"/>
            <a:ext cx="4552950" cy="4020332"/>
          </a:xfrm>
          <a:prstGeom prst="rect">
            <a:avLst/>
          </a:prstGeom>
        </p:spPr>
      </p:pic>
    </p:spTree>
    <p:extLst>
      <p:ext uri="{BB962C8B-B14F-4D97-AF65-F5344CB8AC3E}">
        <p14:creationId xmlns:p14="http://schemas.microsoft.com/office/powerpoint/2010/main" val="289226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68563" y="614931"/>
            <a:ext cx="7386365" cy="5212663"/>
          </a:xfrm>
          <a:prstGeom prst="rect">
            <a:avLst/>
          </a:prstGeom>
        </p:spPr>
      </p:pic>
    </p:spTree>
    <p:extLst>
      <p:ext uri="{BB962C8B-B14F-4D97-AF65-F5344CB8AC3E}">
        <p14:creationId xmlns:p14="http://schemas.microsoft.com/office/powerpoint/2010/main" val="27156848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0935" y="419674"/>
            <a:ext cx="8955704" cy="4200804"/>
          </a:xfrm>
          <a:prstGeom prst="rect">
            <a:avLst/>
          </a:prstGeom>
        </p:spPr>
      </p:pic>
      <p:pic>
        <p:nvPicPr>
          <p:cNvPr id="5" name="Picture 4"/>
          <p:cNvPicPr>
            <a:picLocks noChangeAspect="1"/>
          </p:cNvPicPr>
          <p:nvPr/>
        </p:nvPicPr>
        <p:blipFill>
          <a:blip r:embed="rId3"/>
          <a:stretch>
            <a:fillRect/>
          </a:stretch>
        </p:blipFill>
        <p:spPr>
          <a:xfrm>
            <a:off x="201944" y="4620478"/>
            <a:ext cx="11780790" cy="2012334"/>
          </a:xfrm>
          <a:prstGeom prst="rect">
            <a:avLst/>
          </a:prstGeom>
        </p:spPr>
      </p:pic>
    </p:spTree>
    <p:extLst>
      <p:ext uri="{BB962C8B-B14F-4D97-AF65-F5344CB8AC3E}">
        <p14:creationId xmlns:p14="http://schemas.microsoft.com/office/powerpoint/2010/main" val="3041837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12610" y="1348782"/>
            <a:ext cx="8899485" cy="4274095"/>
          </a:xfrm>
          <a:prstGeom prst="rect">
            <a:avLst/>
          </a:prstGeom>
        </p:spPr>
      </p:pic>
    </p:spTree>
    <p:extLst>
      <p:ext uri="{BB962C8B-B14F-4D97-AF65-F5344CB8AC3E}">
        <p14:creationId xmlns:p14="http://schemas.microsoft.com/office/powerpoint/2010/main" val="1925500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13" y="172872"/>
            <a:ext cx="11373639" cy="5231642"/>
          </a:xfrm>
        </p:spPr>
        <p:txBody>
          <a:bodyPr>
            <a:normAutofit/>
          </a:bodyPr>
          <a:lstStyle/>
          <a:p>
            <a:r>
              <a:rPr lang="en-US" dirty="0" smtClean="0"/>
              <a:t>6. Build </a:t>
            </a:r>
            <a:r>
              <a:rPr lang="en-US" dirty="0"/>
              <a:t>a workflow using a Screen Scraper Wizard that scrapes text using the </a:t>
            </a:r>
            <a:r>
              <a:rPr lang="en-US" dirty="0" err="1"/>
              <a:t>Tesseract</a:t>
            </a:r>
            <a:r>
              <a:rPr lang="en-US" dirty="0"/>
              <a:t> OCR scraping method from an image and stores it in a Notepad. </a:t>
            </a:r>
            <a:r>
              <a:rPr lang="en-US" dirty="0" smtClean="0"/>
              <a:t/>
            </a:r>
            <a:br>
              <a:rPr lang="en-US" dirty="0" smtClean="0"/>
            </a:br>
            <a:r>
              <a:rPr lang="en-US" dirty="0" smtClean="0"/>
              <a:t>- </a:t>
            </a:r>
            <a:r>
              <a:rPr lang="en-US" dirty="0"/>
              <a:t>Search for “text images” in Google Images. </a:t>
            </a:r>
            <a:r>
              <a:rPr lang="en-US" dirty="0" smtClean="0"/>
              <a:t/>
            </a:r>
            <a:br>
              <a:rPr lang="en-US" dirty="0" smtClean="0"/>
            </a:br>
            <a:r>
              <a:rPr lang="en-US" dirty="0" smtClean="0"/>
              <a:t>- </a:t>
            </a:r>
            <a:r>
              <a:rPr lang="en-US" dirty="0"/>
              <a:t>Pick one image containing text from the search results. </a:t>
            </a:r>
            <a:r>
              <a:rPr lang="en-US" dirty="0" smtClean="0"/>
              <a:t/>
            </a:r>
            <a:br>
              <a:rPr lang="en-US" dirty="0" smtClean="0"/>
            </a:br>
            <a:r>
              <a:rPr lang="en-US" dirty="0" smtClean="0"/>
              <a:t>- </a:t>
            </a:r>
            <a:r>
              <a:rPr lang="en-US" dirty="0"/>
              <a:t>Scrape the text from the image using </a:t>
            </a:r>
            <a:r>
              <a:rPr lang="en-US" dirty="0" err="1"/>
              <a:t>Tesseract</a:t>
            </a:r>
            <a:r>
              <a:rPr lang="en-US" dirty="0"/>
              <a:t> OCR. - Store text in a Notepad file</a:t>
            </a:r>
            <a:endParaRPr lang="en-IN" dirty="0"/>
          </a:p>
        </p:txBody>
      </p:sp>
    </p:spTree>
    <p:extLst>
      <p:ext uri="{BB962C8B-B14F-4D97-AF65-F5344CB8AC3E}">
        <p14:creationId xmlns:p14="http://schemas.microsoft.com/office/powerpoint/2010/main" val="19042950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16482" y="1055638"/>
            <a:ext cx="11004788" cy="4198750"/>
          </a:xfrm>
          <a:prstGeom prst="rect">
            <a:avLst/>
          </a:prstGeom>
        </p:spPr>
      </p:pic>
    </p:spTree>
    <p:extLst>
      <p:ext uri="{BB962C8B-B14F-4D97-AF65-F5344CB8AC3E}">
        <p14:creationId xmlns:p14="http://schemas.microsoft.com/office/powerpoint/2010/main" val="2042301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used </a:t>
            </a:r>
            <a:endParaRPr lang="en-IN" dirty="0"/>
          </a:p>
        </p:txBody>
      </p:sp>
      <p:sp>
        <p:nvSpPr>
          <p:cNvPr id="3" name="Content Placeholder 2"/>
          <p:cNvSpPr>
            <a:spLocks noGrp="1"/>
          </p:cNvSpPr>
          <p:nvPr>
            <p:ph idx="1"/>
          </p:nvPr>
        </p:nvSpPr>
        <p:spPr/>
        <p:txBody>
          <a:bodyPr/>
          <a:lstStyle/>
          <a:p>
            <a:r>
              <a:rPr lang="en-US" dirty="0" smtClean="0"/>
              <a:t>Sequence</a:t>
            </a:r>
          </a:p>
          <a:p>
            <a:r>
              <a:rPr lang="en-US" dirty="0" smtClean="0"/>
              <a:t>Open Browser</a:t>
            </a:r>
          </a:p>
          <a:p>
            <a:r>
              <a:rPr lang="en-US" dirty="0" smtClean="0"/>
              <a:t>Type into</a:t>
            </a:r>
          </a:p>
          <a:p>
            <a:r>
              <a:rPr lang="en-US" dirty="0" smtClean="0"/>
              <a:t>Send </a:t>
            </a:r>
            <a:r>
              <a:rPr lang="en-US" dirty="0" err="1" smtClean="0"/>
              <a:t>HotKey</a:t>
            </a:r>
            <a:endParaRPr lang="en-US" dirty="0" smtClean="0"/>
          </a:p>
          <a:p>
            <a:r>
              <a:rPr lang="en-US" dirty="0" smtClean="0"/>
              <a:t>Screen scrapping </a:t>
            </a:r>
          </a:p>
          <a:p>
            <a:r>
              <a:rPr lang="en-US" dirty="0" smtClean="0"/>
              <a:t>Write text to file</a:t>
            </a:r>
            <a:endParaRPr lang="en-IN" dirty="0"/>
          </a:p>
        </p:txBody>
      </p:sp>
    </p:spTree>
    <p:extLst>
      <p:ext uri="{BB962C8B-B14F-4D97-AF65-F5344CB8AC3E}">
        <p14:creationId xmlns:p14="http://schemas.microsoft.com/office/powerpoint/2010/main" val="4196564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227" y="609600"/>
            <a:ext cx="5034773" cy="5719420"/>
          </a:xfrm>
        </p:spPr>
      </p:pic>
      <p:pic>
        <p:nvPicPr>
          <p:cNvPr id="4" name="Picture 3"/>
          <p:cNvPicPr>
            <a:picLocks noChangeAspect="1"/>
          </p:cNvPicPr>
          <p:nvPr/>
        </p:nvPicPr>
        <p:blipFill>
          <a:blip r:embed="rId3"/>
          <a:stretch>
            <a:fillRect/>
          </a:stretch>
        </p:blipFill>
        <p:spPr>
          <a:xfrm>
            <a:off x="360449" y="0"/>
            <a:ext cx="5985759" cy="6329940"/>
          </a:xfrm>
          <a:prstGeom prst="rect">
            <a:avLst/>
          </a:prstGeom>
        </p:spPr>
      </p:pic>
    </p:spTree>
    <p:extLst>
      <p:ext uri="{BB962C8B-B14F-4D97-AF65-F5344CB8AC3E}">
        <p14:creationId xmlns:p14="http://schemas.microsoft.com/office/powerpoint/2010/main" val="2954811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620" y="2160588"/>
            <a:ext cx="3424797" cy="3881437"/>
          </a:xfrm>
        </p:spPr>
      </p:pic>
      <p:pic>
        <p:nvPicPr>
          <p:cNvPr id="4" name="Picture 3"/>
          <p:cNvPicPr>
            <a:picLocks noChangeAspect="1"/>
          </p:cNvPicPr>
          <p:nvPr/>
        </p:nvPicPr>
        <p:blipFill>
          <a:blip r:embed="rId3"/>
          <a:stretch>
            <a:fillRect/>
          </a:stretch>
        </p:blipFill>
        <p:spPr>
          <a:xfrm>
            <a:off x="789296" y="609600"/>
            <a:ext cx="5897372" cy="554554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558" y="223689"/>
            <a:ext cx="5486518" cy="6218054"/>
          </a:xfrm>
          <a:prstGeom prst="rect">
            <a:avLst/>
          </a:prstGeom>
        </p:spPr>
      </p:pic>
    </p:spTree>
    <p:extLst>
      <p:ext uri="{BB962C8B-B14F-4D97-AF65-F5344CB8AC3E}">
        <p14:creationId xmlns:p14="http://schemas.microsoft.com/office/powerpoint/2010/main" val="26526132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14959" y="1801219"/>
            <a:ext cx="8954715" cy="3726123"/>
          </a:xfrm>
          <a:prstGeom prst="rect">
            <a:avLst/>
          </a:prstGeom>
        </p:spPr>
      </p:pic>
    </p:spTree>
    <p:extLst>
      <p:ext uri="{BB962C8B-B14F-4D97-AF65-F5344CB8AC3E}">
        <p14:creationId xmlns:p14="http://schemas.microsoft.com/office/powerpoint/2010/main" val="25869992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513830" cy="5177051"/>
          </a:xfrm>
        </p:spPr>
        <p:txBody>
          <a:bodyPr>
            <a:normAutofit/>
          </a:bodyPr>
          <a:lstStyle/>
          <a:p>
            <a:r>
              <a:rPr lang="en-US" dirty="0"/>
              <a:t>Build a workflow using a Read PDF Text activity and extract only Email IDs and Phone Numbers from a PDF file and store it in an MS Word file</a:t>
            </a:r>
            <a:r>
              <a:rPr lang="en-US" dirty="0" smtClean="0"/>
              <a:t>.</a:t>
            </a:r>
            <a:br>
              <a:rPr lang="en-US" dirty="0" smtClean="0"/>
            </a:br>
            <a:r>
              <a:rPr lang="en-US" dirty="0" smtClean="0"/>
              <a:t> </a:t>
            </a:r>
            <a:r>
              <a:rPr lang="en-US" dirty="0"/>
              <a:t>- Read data from the PDF file using a Read PDF Text activity. </a:t>
            </a:r>
            <a:r>
              <a:rPr lang="en-US" dirty="0" smtClean="0"/>
              <a:t/>
            </a:r>
            <a:br>
              <a:rPr lang="en-US" dirty="0" smtClean="0"/>
            </a:br>
            <a:r>
              <a:rPr lang="en-US" dirty="0" smtClean="0"/>
              <a:t>- </a:t>
            </a:r>
            <a:r>
              <a:rPr lang="en-US" dirty="0"/>
              <a:t>Extract only Phone Numbers and email IDs from the PDF and store it in an MS Word file</a:t>
            </a:r>
            <a:endParaRPr lang="en-IN" dirty="0"/>
          </a:p>
        </p:txBody>
      </p:sp>
    </p:spTree>
    <p:extLst>
      <p:ext uri="{BB962C8B-B14F-4D97-AF65-F5344CB8AC3E}">
        <p14:creationId xmlns:p14="http://schemas.microsoft.com/office/powerpoint/2010/main" val="2097130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used </a:t>
            </a:r>
            <a:endParaRPr lang="en-IN" dirty="0"/>
          </a:p>
        </p:txBody>
      </p:sp>
      <p:sp>
        <p:nvSpPr>
          <p:cNvPr id="3" name="Content Placeholder 2"/>
          <p:cNvSpPr>
            <a:spLocks noGrp="1"/>
          </p:cNvSpPr>
          <p:nvPr>
            <p:ph idx="1"/>
          </p:nvPr>
        </p:nvSpPr>
        <p:spPr>
          <a:xfrm>
            <a:off x="677334" y="1491848"/>
            <a:ext cx="8596668" cy="3880773"/>
          </a:xfrm>
        </p:spPr>
        <p:txBody>
          <a:bodyPr/>
          <a:lstStyle/>
          <a:p>
            <a:r>
              <a:rPr lang="en-US" sz="2800" dirty="0" smtClean="0"/>
              <a:t>Sequence</a:t>
            </a:r>
          </a:p>
          <a:p>
            <a:r>
              <a:rPr lang="en-US" sz="2800" dirty="0" smtClean="0"/>
              <a:t>Read PDF Text</a:t>
            </a:r>
          </a:p>
          <a:p>
            <a:r>
              <a:rPr lang="en-US" sz="2800" dirty="0" smtClean="0"/>
              <a:t>Find Matching Patterns- Emails</a:t>
            </a:r>
          </a:p>
          <a:p>
            <a:r>
              <a:rPr lang="en-US" sz="2800" dirty="0"/>
              <a:t>Find Matching </a:t>
            </a:r>
            <a:r>
              <a:rPr lang="en-US" sz="2800" dirty="0" smtClean="0"/>
              <a:t>Patterns-Phone NO</a:t>
            </a:r>
          </a:p>
          <a:p>
            <a:r>
              <a:rPr lang="en-US" sz="2800" dirty="0" smtClean="0"/>
              <a:t>For Each-Emails</a:t>
            </a:r>
          </a:p>
          <a:p>
            <a:r>
              <a:rPr lang="en-US" sz="2800" dirty="0" smtClean="0"/>
              <a:t>For Each-Phone No</a:t>
            </a:r>
          </a:p>
          <a:p>
            <a:r>
              <a:rPr lang="en-US" sz="2800" dirty="0" smtClean="0"/>
              <a:t>Send </a:t>
            </a:r>
            <a:r>
              <a:rPr lang="en-US" sz="2800" dirty="0" err="1" smtClean="0"/>
              <a:t>HotKey</a:t>
            </a:r>
            <a:endParaRPr lang="en-US" sz="2800" dirty="0"/>
          </a:p>
          <a:p>
            <a:endParaRPr lang="en-US" dirty="0" smtClean="0"/>
          </a:p>
          <a:p>
            <a:endParaRPr lang="en-IN" dirty="0"/>
          </a:p>
        </p:txBody>
      </p:sp>
    </p:spTree>
    <p:extLst>
      <p:ext uri="{BB962C8B-B14F-4D97-AF65-F5344CB8AC3E}">
        <p14:creationId xmlns:p14="http://schemas.microsoft.com/office/powerpoint/2010/main" val="231866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1234" y="880376"/>
            <a:ext cx="7171117" cy="5192878"/>
          </a:xfrm>
          <a:prstGeom prst="rect">
            <a:avLst/>
          </a:prstGeom>
        </p:spPr>
      </p:pic>
    </p:spTree>
    <p:extLst>
      <p:ext uri="{BB962C8B-B14F-4D97-AF65-F5344CB8AC3E}">
        <p14:creationId xmlns:p14="http://schemas.microsoft.com/office/powerpoint/2010/main" val="14179215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076" y="1643796"/>
            <a:ext cx="6876055" cy="2245815"/>
          </a:xfrm>
          <a:prstGeom prst="rect">
            <a:avLst/>
          </a:prstGeom>
        </p:spPr>
      </p:pic>
      <p:pic>
        <p:nvPicPr>
          <p:cNvPr id="7" name="Picture 6"/>
          <p:cNvPicPr>
            <a:picLocks noChangeAspect="1"/>
          </p:cNvPicPr>
          <p:nvPr/>
        </p:nvPicPr>
        <p:blipFill>
          <a:blip r:embed="rId3"/>
          <a:stretch>
            <a:fillRect/>
          </a:stretch>
        </p:blipFill>
        <p:spPr>
          <a:xfrm>
            <a:off x="7381874" y="1207827"/>
            <a:ext cx="4789635" cy="5274860"/>
          </a:xfrm>
          <a:prstGeom prst="rect">
            <a:avLst/>
          </a:prstGeom>
        </p:spPr>
      </p:pic>
    </p:spTree>
    <p:extLst>
      <p:ext uri="{BB962C8B-B14F-4D97-AF65-F5344CB8AC3E}">
        <p14:creationId xmlns:p14="http://schemas.microsoft.com/office/powerpoint/2010/main" val="42082458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1801" y="1291100"/>
            <a:ext cx="7888406" cy="5619750"/>
          </a:xfrm>
          <a:prstGeom prst="rect">
            <a:avLst/>
          </a:prstGeom>
        </p:spPr>
      </p:pic>
      <p:pic>
        <p:nvPicPr>
          <p:cNvPr id="5" name="Picture 4"/>
          <p:cNvPicPr>
            <a:picLocks noChangeAspect="1"/>
          </p:cNvPicPr>
          <p:nvPr/>
        </p:nvPicPr>
        <p:blipFill>
          <a:blip r:embed="rId3"/>
          <a:stretch>
            <a:fillRect/>
          </a:stretch>
        </p:blipFill>
        <p:spPr>
          <a:xfrm>
            <a:off x="0" y="-108102"/>
            <a:ext cx="7746605" cy="1378102"/>
          </a:xfrm>
          <a:prstGeom prst="rect">
            <a:avLst/>
          </a:prstGeom>
        </p:spPr>
      </p:pic>
      <p:pic>
        <p:nvPicPr>
          <p:cNvPr id="7" name="Picture 6"/>
          <p:cNvPicPr>
            <a:picLocks noChangeAspect="1"/>
          </p:cNvPicPr>
          <p:nvPr/>
        </p:nvPicPr>
        <p:blipFill>
          <a:blip r:embed="rId4"/>
          <a:stretch>
            <a:fillRect/>
          </a:stretch>
        </p:blipFill>
        <p:spPr>
          <a:xfrm>
            <a:off x="7746605" y="82645"/>
            <a:ext cx="4482049" cy="5927726"/>
          </a:xfrm>
          <a:prstGeom prst="rect">
            <a:avLst/>
          </a:prstGeom>
        </p:spPr>
      </p:pic>
    </p:spTree>
    <p:extLst>
      <p:ext uri="{BB962C8B-B14F-4D97-AF65-F5344CB8AC3E}">
        <p14:creationId xmlns:p14="http://schemas.microsoft.com/office/powerpoint/2010/main" val="23324717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41801" y="-288930"/>
            <a:ext cx="7746605" cy="1378102"/>
          </a:xfrm>
          <a:prstGeom prst="rect">
            <a:avLst/>
          </a:prstGeom>
        </p:spPr>
      </p:pic>
      <p:pic>
        <p:nvPicPr>
          <p:cNvPr id="5" name="Picture 4"/>
          <p:cNvPicPr>
            <a:picLocks noChangeAspect="1"/>
          </p:cNvPicPr>
          <p:nvPr/>
        </p:nvPicPr>
        <p:blipFill>
          <a:blip r:embed="rId3"/>
          <a:stretch>
            <a:fillRect/>
          </a:stretch>
        </p:blipFill>
        <p:spPr>
          <a:xfrm>
            <a:off x="1" y="1089172"/>
            <a:ext cx="7888406" cy="5619750"/>
          </a:xfrm>
          <a:prstGeom prst="rect">
            <a:avLst/>
          </a:prstGeom>
        </p:spPr>
      </p:pic>
      <p:pic>
        <p:nvPicPr>
          <p:cNvPr id="6" name="Picture 5"/>
          <p:cNvPicPr>
            <a:picLocks noChangeAspect="1"/>
          </p:cNvPicPr>
          <p:nvPr/>
        </p:nvPicPr>
        <p:blipFill>
          <a:blip r:embed="rId4"/>
          <a:stretch>
            <a:fillRect/>
          </a:stretch>
        </p:blipFill>
        <p:spPr>
          <a:xfrm>
            <a:off x="8030206" y="0"/>
            <a:ext cx="4218670" cy="6708922"/>
          </a:xfrm>
          <a:prstGeom prst="rect">
            <a:avLst/>
          </a:prstGeom>
        </p:spPr>
      </p:pic>
    </p:spTree>
    <p:extLst>
      <p:ext uri="{BB962C8B-B14F-4D97-AF65-F5344CB8AC3E}">
        <p14:creationId xmlns:p14="http://schemas.microsoft.com/office/powerpoint/2010/main" val="6519712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7269" y="0"/>
            <a:ext cx="5382272" cy="6299252"/>
          </a:xfrm>
          <a:prstGeom prst="rect">
            <a:avLst/>
          </a:prstGeom>
        </p:spPr>
      </p:pic>
    </p:spTree>
    <p:extLst>
      <p:ext uri="{BB962C8B-B14F-4D97-AF65-F5344CB8AC3E}">
        <p14:creationId xmlns:p14="http://schemas.microsoft.com/office/powerpoint/2010/main" val="34712827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64106" y="281626"/>
            <a:ext cx="5482481" cy="6201059"/>
          </a:xfrm>
          <a:prstGeom prst="rect">
            <a:avLst/>
          </a:prstGeom>
        </p:spPr>
      </p:pic>
    </p:spTree>
    <p:extLst>
      <p:ext uri="{BB962C8B-B14F-4D97-AF65-F5344CB8AC3E}">
        <p14:creationId xmlns:p14="http://schemas.microsoft.com/office/powerpoint/2010/main" val="3624399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435657" cy="6036861"/>
          </a:xfrm>
        </p:spPr>
        <p:txBody>
          <a:bodyPr>
            <a:normAutofit/>
          </a:bodyPr>
          <a:lstStyle/>
          <a:p>
            <a:r>
              <a:rPr lang="en-US" dirty="0"/>
              <a:t>Build a workflow to display file names from a folder in the Output panel and also store names in an MS Word file. </a:t>
            </a:r>
            <a:r>
              <a:rPr lang="en-US" dirty="0" smtClean="0"/>
              <a:t/>
            </a:r>
            <a:br>
              <a:rPr lang="en-US" dirty="0" smtClean="0"/>
            </a:br>
            <a:r>
              <a:rPr lang="en-US" dirty="0" smtClean="0"/>
              <a:t>- </a:t>
            </a:r>
            <a:r>
              <a:rPr lang="en-US" dirty="0"/>
              <a:t>Locate and select a folder containing multiple files. </a:t>
            </a:r>
            <a:r>
              <a:rPr lang="en-US" dirty="0" smtClean="0"/>
              <a:t/>
            </a:r>
            <a:br>
              <a:rPr lang="en-US" dirty="0" smtClean="0"/>
            </a:br>
            <a:r>
              <a:rPr lang="en-US" dirty="0" smtClean="0"/>
              <a:t>- </a:t>
            </a:r>
            <a:r>
              <a:rPr lang="en-US" dirty="0"/>
              <a:t>List the directory path of all the files in the Output panel. </a:t>
            </a:r>
            <a:r>
              <a:rPr lang="en-US" dirty="0" smtClean="0"/>
              <a:t/>
            </a:r>
            <a:br>
              <a:rPr lang="en-US" dirty="0" smtClean="0"/>
            </a:br>
            <a:r>
              <a:rPr lang="en-US" dirty="0" smtClean="0"/>
              <a:t>- </a:t>
            </a:r>
            <a:r>
              <a:rPr lang="en-US" dirty="0"/>
              <a:t>Also, store the updated names in an MS Word file and save and close it. </a:t>
            </a:r>
            <a:endParaRPr lang="en-IN" dirty="0"/>
          </a:p>
        </p:txBody>
      </p:sp>
    </p:spTree>
    <p:extLst>
      <p:ext uri="{BB962C8B-B14F-4D97-AF65-F5344CB8AC3E}">
        <p14:creationId xmlns:p14="http://schemas.microsoft.com/office/powerpoint/2010/main" val="575653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Activties</a:t>
            </a:r>
            <a:endParaRPr lang="en-IN" dirty="0"/>
          </a:p>
        </p:txBody>
      </p:sp>
      <p:sp>
        <p:nvSpPr>
          <p:cNvPr id="3" name="Content Placeholder 2"/>
          <p:cNvSpPr>
            <a:spLocks noGrp="1"/>
          </p:cNvSpPr>
          <p:nvPr>
            <p:ph idx="1"/>
          </p:nvPr>
        </p:nvSpPr>
        <p:spPr>
          <a:xfrm>
            <a:off x="677334" y="1587383"/>
            <a:ext cx="8596668" cy="3880773"/>
          </a:xfrm>
        </p:spPr>
        <p:txBody>
          <a:bodyPr/>
          <a:lstStyle/>
          <a:p>
            <a:r>
              <a:rPr lang="en-US" dirty="0" smtClean="0"/>
              <a:t>Sequence</a:t>
            </a:r>
          </a:p>
          <a:p>
            <a:r>
              <a:rPr lang="en-US" dirty="0" smtClean="0"/>
              <a:t>Browse for Folder</a:t>
            </a:r>
          </a:p>
          <a:p>
            <a:r>
              <a:rPr lang="en-US" dirty="0" smtClean="0"/>
              <a:t>Assign</a:t>
            </a:r>
          </a:p>
          <a:p>
            <a:r>
              <a:rPr lang="en-US" dirty="0" smtClean="0"/>
              <a:t>Attach Window---(Select </a:t>
            </a:r>
            <a:r>
              <a:rPr lang="en-US" dirty="0" err="1" smtClean="0"/>
              <a:t>Ms</a:t>
            </a:r>
            <a:r>
              <a:rPr lang="en-US" dirty="0" smtClean="0"/>
              <a:t> word)</a:t>
            </a:r>
          </a:p>
          <a:p>
            <a:r>
              <a:rPr lang="en-US" dirty="0" smtClean="0"/>
              <a:t>For Each </a:t>
            </a:r>
          </a:p>
          <a:p>
            <a:r>
              <a:rPr lang="en-US" dirty="0" err="1" smtClean="0"/>
              <a:t>WriteLine</a:t>
            </a:r>
            <a:endParaRPr lang="en-US" dirty="0" smtClean="0"/>
          </a:p>
          <a:p>
            <a:r>
              <a:rPr lang="en-US" dirty="0" err="1" smtClean="0"/>
              <a:t>TypeInto</a:t>
            </a:r>
            <a:endParaRPr lang="en-US" dirty="0" smtClean="0"/>
          </a:p>
          <a:p>
            <a:r>
              <a:rPr lang="en-US" dirty="0" smtClean="0"/>
              <a:t>Send </a:t>
            </a:r>
            <a:r>
              <a:rPr lang="en-US" dirty="0" err="1" smtClean="0"/>
              <a:t>HotKey</a:t>
            </a:r>
            <a:endParaRPr lang="en-US" dirty="0"/>
          </a:p>
          <a:p>
            <a:r>
              <a:rPr lang="en-US" dirty="0" smtClean="0"/>
              <a:t>Click</a:t>
            </a:r>
          </a:p>
          <a:p>
            <a:endParaRPr lang="en-US" dirty="0" smtClean="0"/>
          </a:p>
          <a:p>
            <a:endParaRPr lang="en-IN" dirty="0"/>
          </a:p>
        </p:txBody>
      </p:sp>
    </p:spTree>
    <p:extLst>
      <p:ext uri="{BB962C8B-B14F-4D97-AF65-F5344CB8AC3E}">
        <p14:creationId xmlns:p14="http://schemas.microsoft.com/office/powerpoint/2010/main" val="5937458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77334" y="354474"/>
            <a:ext cx="10517188" cy="6048657"/>
          </a:xfrm>
          <a:prstGeom prst="rect">
            <a:avLst/>
          </a:prstGeom>
        </p:spPr>
      </p:pic>
    </p:spTree>
    <p:extLst>
      <p:ext uri="{BB962C8B-B14F-4D97-AF65-F5344CB8AC3E}">
        <p14:creationId xmlns:p14="http://schemas.microsoft.com/office/powerpoint/2010/main" val="7949098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3" y="1930400"/>
            <a:ext cx="11264457" cy="3119272"/>
          </a:xfrm>
          <a:prstGeom prst="rect">
            <a:avLst/>
          </a:prstGeom>
        </p:spPr>
      </p:pic>
    </p:spTree>
    <p:extLst>
      <p:ext uri="{BB962C8B-B14F-4D97-AF65-F5344CB8AC3E}">
        <p14:creationId xmlns:p14="http://schemas.microsoft.com/office/powerpoint/2010/main" val="20425331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86466" y="1930400"/>
            <a:ext cx="10558214" cy="2682543"/>
          </a:xfrm>
          <a:prstGeom prst="rect">
            <a:avLst/>
          </a:prstGeom>
        </p:spPr>
      </p:pic>
    </p:spTree>
    <p:extLst>
      <p:ext uri="{BB962C8B-B14F-4D97-AF65-F5344CB8AC3E}">
        <p14:creationId xmlns:p14="http://schemas.microsoft.com/office/powerpoint/2010/main" val="4076101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6021" y="1299878"/>
            <a:ext cx="8600049" cy="4254761"/>
          </a:xfrm>
          <a:prstGeom prst="rect">
            <a:avLst/>
          </a:prstGeom>
        </p:spPr>
      </p:pic>
    </p:spTree>
    <p:extLst>
      <p:ext uri="{BB962C8B-B14F-4D97-AF65-F5344CB8AC3E}">
        <p14:creationId xmlns:p14="http://schemas.microsoft.com/office/powerpoint/2010/main" val="7572022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50076" y="1710213"/>
            <a:ext cx="8851184" cy="1783614"/>
          </a:xfrm>
          <a:prstGeom prst="rect">
            <a:avLst/>
          </a:prstGeom>
        </p:spPr>
      </p:pic>
      <p:pic>
        <p:nvPicPr>
          <p:cNvPr id="5" name="Picture 4"/>
          <p:cNvPicPr>
            <a:picLocks noChangeAspect="1"/>
          </p:cNvPicPr>
          <p:nvPr/>
        </p:nvPicPr>
        <p:blipFill>
          <a:blip r:embed="rId3"/>
          <a:stretch>
            <a:fillRect/>
          </a:stretch>
        </p:blipFill>
        <p:spPr>
          <a:xfrm>
            <a:off x="3785042" y="3724015"/>
            <a:ext cx="5488959" cy="1449085"/>
          </a:xfrm>
          <a:prstGeom prst="rect">
            <a:avLst/>
          </a:prstGeom>
        </p:spPr>
      </p:pic>
    </p:spTree>
    <p:extLst>
      <p:ext uri="{BB962C8B-B14F-4D97-AF65-F5344CB8AC3E}">
        <p14:creationId xmlns:p14="http://schemas.microsoft.com/office/powerpoint/2010/main" val="3335593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90085" y="0"/>
            <a:ext cx="4601783" cy="6741994"/>
          </a:xfrm>
          <a:prstGeom prst="rect">
            <a:avLst/>
          </a:prstGeom>
        </p:spPr>
      </p:pic>
    </p:spTree>
    <p:extLst>
      <p:ext uri="{BB962C8B-B14F-4D97-AF65-F5344CB8AC3E}">
        <p14:creationId xmlns:p14="http://schemas.microsoft.com/office/powerpoint/2010/main" val="4746183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715832" y="331810"/>
            <a:ext cx="5158926" cy="6310091"/>
          </a:xfrm>
          <a:prstGeom prst="rect">
            <a:avLst/>
          </a:prstGeom>
        </p:spPr>
      </p:pic>
    </p:spTree>
    <p:extLst>
      <p:ext uri="{BB962C8B-B14F-4D97-AF65-F5344CB8AC3E}">
        <p14:creationId xmlns:p14="http://schemas.microsoft.com/office/powerpoint/2010/main" val="40481549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849" y="1308100"/>
            <a:ext cx="10290697" cy="3403600"/>
          </a:xfrm>
          <a:prstGeom prst="rect">
            <a:avLst/>
          </a:prstGeom>
        </p:spPr>
      </p:pic>
    </p:spTree>
    <p:extLst>
      <p:ext uri="{BB962C8B-B14F-4D97-AF65-F5344CB8AC3E}">
        <p14:creationId xmlns:p14="http://schemas.microsoft.com/office/powerpoint/2010/main" val="41478929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4600" y="1270000"/>
            <a:ext cx="9817100" cy="4363156"/>
          </a:xfrm>
          <a:prstGeom prst="rect">
            <a:avLst/>
          </a:prstGeom>
        </p:spPr>
      </p:pic>
    </p:spTree>
    <p:extLst>
      <p:ext uri="{BB962C8B-B14F-4D97-AF65-F5344CB8AC3E}">
        <p14:creationId xmlns:p14="http://schemas.microsoft.com/office/powerpoint/2010/main" val="2901956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01750" y="88900"/>
            <a:ext cx="7715250" cy="6557963"/>
          </a:xfrm>
          <a:prstGeom prst="rect">
            <a:avLst/>
          </a:prstGeom>
        </p:spPr>
      </p:pic>
    </p:spTree>
    <p:extLst>
      <p:ext uri="{BB962C8B-B14F-4D97-AF65-F5344CB8AC3E}">
        <p14:creationId xmlns:p14="http://schemas.microsoft.com/office/powerpoint/2010/main" val="27850034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25500" y="609600"/>
            <a:ext cx="6877538" cy="4826000"/>
          </a:xfrm>
          <a:prstGeom prst="rect">
            <a:avLst/>
          </a:prstGeom>
        </p:spPr>
      </p:pic>
    </p:spTree>
    <p:extLst>
      <p:ext uri="{BB962C8B-B14F-4D97-AF65-F5344CB8AC3E}">
        <p14:creationId xmlns:p14="http://schemas.microsoft.com/office/powerpoint/2010/main" val="14436599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630362" y="1209674"/>
            <a:ext cx="5824538" cy="4056085"/>
          </a:xfrm>
          <a:prstGeom prst="rect">
            <a:avLst/>
          </a:prstGeom>
        </p:spPr>
      </p:pic>
    </p:spTree>
    <p:extLst>
      <p:ext uri="{BB962C8B-B14F-4D97-AF65-F5344CB8AC3E}">
        <p14:creationId xmlns:p14="http://schemas.microsoft.com/office/powerpoint/2010/main" val="1321933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19324" y="883444"/>
            <a:ext cx="7229475" cy="5157871"/>
          </a:xfrm>
          <a:prstGeom prst="rect">
            <a:avLst/>
          </a:prstGeom>
        </p:spPr>
      </p:pic>
    </p:spTree>
    <p:extLst>
      <p:ext uri="{BB962C8B-B14F-4D97-AF65-F5344CB8AC3E}">
        <p14:creationId xmlns:p14="http://schemas.microsoft.com/office/powerpoint/2010/main" val="27391279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982244" y="3616327"/>
            <a:ext cx="6749256" cy="2056065"/>
          </a:xfrm>
          <a:prstGeom prst="rect">
            <a:avLst/>
          </a:prstGeom>
        </p:spPr>
      </p:pic>
      <p:pic>
        <p:nvPicPr>
          <p:cNvPr id="4" name="Picture 3"/>
          <p:cNvPicPr>
            <a:picLocks noChangeAspect="1"/>
          </p:cNvPicPr>
          <p:nvPr/>
        </p:nvPicPr>
        <p:blipFill>
          <a:blip r:embed="rId3"/>
          <a:stretch>
            <a:fillRect/>
          </a:stretch>
        </p:blipFill>
        <p:spPr>
          <a:xfrm>
            <a:off x="938212" y="1284289"/>
            <a:ext cx="8601841" cy="1752600"/>
          </a:xfrm>
          <a:prstGeom prst="rect">
            <a:avLst/>
          </a:prstGeom>
        </p:spPr>
      </p:pic>
    </p:spTree>
    <p:extLst>
      <p:ext uri="{BB962C8B-B14F-4D97-AF65-F5344CB8AC3E}">
        <p14:creationId xmlns:p14="http://schemas.microsoft.com/office/powerpoint/2010/main" val="1214653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dirty="0" smtClean="0">
                <a:solidFill>
                  <a:prstClr val="black"/>
                </a:solidFill>
                <a:latin typeface="Helvetica" panose="020B0604020202020204" pitchFamily="34" charset="0"/>
                <a:cs typeface="Helvetica" panose="020B0604020202020204" pitchFamily="34" charset="0"/>
              </a:rPr>
              <a:t>TASK </a:t>
            </a:r>
            <a:r>
              <a:rPr lang="en-US" dirty="0" err="1" smtClean="0">
                <a:solidFill>
                  <a:prstClr val="black"/>
                </a:solidFill>
                <a:latin typeface="Helvetica" panose="020B0604020202020204" pitchFamily="34" charset="0"/>
                <a:cs typeface="Helvetica" panose="020B0604020202020204" pitchFamily="34" charset="0"/>
              </a:rPr>
              <a:t>Recoder</a:t>
            </a:r>
            <a:endParaRPr kumimoji="0" lang="en-US" sz="2800" b="1" i="0" u="none" strike="noStrike" kern="1200" cap="none" spc="-50" normalizeH="0" baseline="0" noProof="0" dirty="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recording functionality of UiPath Studio helps in capturing user’s actions on the screen and translating them into sequences.</a:t>
            </a:r>
          </a:p>
        </p:txBody>
      </p:sp>
      <p:sp>
        <p:nvSpPr>
          <p:cNvPr id="39" name="Rectangle 38">
            <a:extLst>
              <a:ext uri="{FF2B5EF4-FFF2-40B4-BE49-F238E27FC236}">
                <a16:creationId xmlns=""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 xmlns:a16="http://schemas.microsoft.com/office/drawing/2014/main" id="{71164C92-DA06-4083-BEB9-484D17C47C65}"/>
              </a:ext>
            </a:extLst>
          </p:cNvPr>
          <p:cNvSpPr txBox="1"/>
          <p:nvPr/>
        </p:nvSpPr>
        <p:spPr>
          <a:xfrm>
            <a:off x="416674" y="2521307"/>
            <a:ext cx="4538279" cy="3416320"/>
          </a:xfrm>
          <a:prstGeom prst="rect">
            <a:avLst/>
          </a:prstGeom>
          <a:noFill/>
          <a:ln w="28575">
            <a:solidFill>
              <a:srgbClr val="FA4616"/>
            </a:solidFill>
          </a:ln>
        </p:spPr>
        <p:txBody>
          <a:bodyPr wrap="square" rtlCol="0">
            <a:spAutoFit/>
          </a:bodyPr>
          <a:lstStyle/>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p:txBody>
      </p:sp>
      <p:sp>
        <p:nvSpPr>
          <p:cNvPr id="89" name="Rectangle 88">
            <a:extLst>
              <a:ext uri="{FF2B5EF4-FFF2-40B4-BE49-F238E27FC236}">
                <a16:creationId xmlns="" xmlns:a16="http://schemas.microsoft.com/office/drawing/2014/main" id="{583B9A85-BE4C-44B7-91F5-DE4BA84AEAD4}"/>
              </a:ext>
            </a:extLst>
          </p:cNvPr>
          <p:cNvSpPr/>
          <p:nvPr/>
        </p:nvSpPr>
        <p:spPr>
          <a:xfrm>
            <a:off x="474297" y="2659807"/>
            <a:ext cx="4423034" cy="3139321"/>
          </a:xfrm>
          <a:prstGeom prst="rect">
            <a:avLst/>
          </a:prstGeom>
        </p:spPr>
        <p:txBody>
          <a:bodyPr wrap="square">
            <a:spAutoFit/>
          </a:bodyPr>
          <a:lstStyle/>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The recording tool can be accessed from the ‘Design’ tab in UiPath Studio.</a:t>
            </a:r>
          </a:p>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While recording, all user interface elements are highlighted, allowing easy identification of buttons, fields, menus, or elements with which the user interacts.</a:t>
            </a:r>
          </a:p>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Once the recording ends, a sequence is created, containing the activities performed by the user.</a:t>
            </a:r>
          </a:p>
        </p:txBody>
      </p:sp>
      <p:pic>
        <p:nvPicPr>
          <p:cNvPr id="90" name="Picture 89">
            <a:extLst>
              <a:ext uri="{FF2B5EF4-FFF2-40B4-BE49-F238E27FC236}">
                <a16:creationId xmlns="" xmlns:a16="http://schemas.microsoft.com/office/drawing/2014/main" id="{63DAA2AF-0CEF-4945-B36E-EEFE5715E725}"/>
              </a:ext>
            </a:extLst>
          </p:cNvPr>
          <p:cNvPicPr>
            <a:picLocks noChangeAspect="1"/>
          </p:cNvPicPr>
          <p:nvPr/>
        </p:nvPicPr>
        <p:blipFill>
          <a:blip r:embed="rId5"/>
          <a:stretch>
            <a:fillRect/>
          </a:stretch>
        </p:blipFill>
        <p:spPr>
          <a:xfrm>
            <a:off x="5084996" y="2587624"/>
            <a:ext cx="6736786" cy="3277821"/>
          </a:xfrm>
          <a:prstGeom prst="rect">
            <a:avLst/>
          </a:prstGeom>
          <a:ln>
            <a:solidFill>
              <a:srgbClr val="0067DF"/>
            </a:solidFill>
          </a:ln>
        </p:spPr>
      </p:pic>
      <p:sp>
        <p:nvSpPr>
          <p:cNvPr id="91" name="Rectangle 90">
            <a:extLst>
              <a:ext uri="{FF2B5EF4-FFF2-40B4-BE49-F238E27FC236}">
                <a16:creationId xmlns="" xmlns:a16="http://schemas.microsoft.com/office/drawing/2014/main" id="{52822C04-74E2-4CB4-906D-927A5E0A02B1}"/>
              </a:ext>
            </a:extLst>
          </p:cNvPr>
          <p:cNvSpPr/>
          <p:nvPr/>
        </p:nvSpPr>
        <p:spPr>
          <a:xfrm>
            <a:off x="9910243" y="3865912"/>
            <a:ext cx="1899157" cy="1999533"/>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2" name="Rectangle 91">
            <a:extLst>
              <a:ext uri="{FF2B5EF4-FFF2-40B4-BE49-F238E27FC236}">
                <a16:creationId xmlns="" xmlns:a16="http://schemas.microsoft.com/office/drawing/2014/main" id="{4277D8AD-AC5E-405F-B569-2C82626C10D1}"/>
              </a:ext>
            </a:extLst>
          </p:cNvPr>
          <p:cNvSpPr/>
          <p:nvPr/>
        </p:nvSpPr>
        <p:spPr>
          <a:xfrm>
            <a:off x="9910243" y="3004212"/>
            <a:ext cx="712316" cy="861700"/>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967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08037" y="796029"/>
            <a:ext cx="9415463" cy="2729119"/>
          </a:xfrm>
          <a:prstGeom prst="rect">
            <a:avLst/>
          </a:prstGeom>
        </p:spPr>
      </p:pic>
      <p:pic>
        <p:nvPicPr>
          <p:cNvPr id="5" name="Picture 4"/>
          <p:cNvPicPr>
            <a:picLocks noChangeAspect="1"/>
          </p:cNvPicPr>
          <p:nvPr/>
        </p:nvPicPr>
        <p:blipFill>
          <a:blip r:embed="rId3"/>
          <a:stretch>
            <a:fillRect/>
          </a:stretch>
        </p:blipFill>
        <p:spPr>
          <a:xfrm>
            <a:off x="184222" y="3711577"/>
            <a:ext cx="12007778" cy="2436133"/>
          </a:xfrm>
          <a:prstGeom prst="rect">
            <a:avLst/>
          </a:prstGeom>
        </p:spPr>
      </p:pic>
    </p:spTree>
    <p:extLst>
      <p:ext uri="{BB962C8B-B14F-4D97-AF65-F5344CB8AC3E}">
        <p14:creationId xmlns:p14="http://schemas.microsoft.com/office/powerpoint/2010/main" val="2839883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8618" y="1195850"/>
            <a:ext cx="9758648" cy="4792895"/>
          </a:xfrm>
          <a:prstGeom prst="rect">
            <a:avLst/>
          </a:prstGeom>
        </p:spPr>
      </p:pic>
    </p:spTree>
    <p:extLst>
      <p:ext uri="{BB962C8B-B14F-4D97-AF65-F5344CB8AC3E}">
        <p14:creationId xmlns:p14="http://schemas.microsoft.com/office/powerpoint/2010/main" val="106155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Types of Recording</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 Studio consists of six recorders that come with their own controllers to perform recording. </a:t>
            </a:r>
          </a:p>
        </p:txBody>
      </p:sp>
      <p:sp>
        <p:nvSpPr>
          <p:cNvPr id="39" name="Rectangle 38">
            <a:extLst>
              <a:ext uri="{FF2B5EF4-FFF2-40B4-BE49-F238E27FC236}">
                <a16:creationId xmlns=""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8" name="Group 87">
            <a:extLst>
              <a:ext uri="{FF2B5EF4-FFF2-40B4-BE49-F238E27FC236}">
                <a16:creationId xmlns="" xmlns:a16="http://schemas.microsoft.com/office/drawing/2014/main" id="{3775689F-A3FD-42A4-80A3-C6B9A5D4D6C9}"/>
              </a:ext>
            </a:extLst>
          </p:cNvPr>
          <p:cNvGrpSpPr/>
          <p:nvPr/>
        </p:nvGrpSpPr>
        <p:grpSpPr>
          <a:xfrm>
            <a:off x="2725213" y="4863361"/>
            <a:ext cx="6741573" cy="1787558"/>
            <a:chOff x="1623437" y="2643863"/>
            <a:chExt cx="6266289" cy="2795160"/>
          </a:xfrm>
        </p:grpSpPr>
        <p:sp>
          <p:nvSpPr>
            <p:cNvPr id="89" name="Rectangle 88">
              <a:extLst>
                <a:ext uri="{FF2B5EF4-FFF2-40B4-BE49-F238E27FC236}">
                  <a16:creationId xmlns="" xmlns:a16="http://schemas.microsoft.com/office/drawing/2014/main" id="{2C58ED5E-7474-40CD-AA44-A954C87A4BB6}"/>
                </a:ext>
              </a:extLst>
            </p:cNvPr>
            <p:cNvSpPr/>
            <p:nvPr/>
          </p:nvSpPr>
          <p:spPr>
            <a:xfrm>
              <a:off x="1623437" y="2643863"/>
              <a:ext cx="6266289" cy="2795160"/>
            </a:xfrm>
            <a:prstGeom prst="rect">
              <a:avLst/>
            </a:prstGeom>
            <a:noFill/>
            <a:ln w="38100" cap="flat" cmpd="sng" algn="ctr">
              <a:solidFill>
                <a:srgbClr val="FFB40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black"/>
                </a:solidFill>
                <a:effectLst/>
                <a:uLnTx/>
                <a:uFillTx/>
                <a:latin typeface="Arial"/>
                <a:ea typeface="+mn-ea"/>
                <a:cs typeface="+mn-cs"/>
                <a:sym typeface="Arial"/>
              </a:endParaRPr>
            </a:p>
          </p:txBody>
        </p:sp>
        <p:sp>
          <p:nvSpPr>
            <p:cNvPr id="90" name="TextBox 89">
              <a:extLst>
                <a:ext uri="{FF2B5EF4-FFF2-40B4-BE49-F238E27FC236}">
                  <a16:creationId xmlns="" xmlns:a16="http://schemas.microsoft.com/office/drawing/2014/main" id="{73572620-BF0B-4A32-A50A-FB90712D75CB}"/>
                </a:ext>
              </a:extLst>
            </p:cNvPr>
            <p:cNvSpPr txBox="1"/>
            <p:nvPr/>
          </p:nvSpPr>
          <p:spPr>
            <a:xfrm>
              <a:off x="1867253" y="2851206"/>
              <a:ext cx="2425852" cy="2246955"/>
            </a:xfrm>
            <a:prstGeom prst="rect">
              <a:avLst/>
            </a:prstGeom>
            <a:noFill/>
          </p:spPr>
          <p:txBody>
            <a:bodyPr wrap="square" rtlCol="0">
              <a:spAutoFit/>
            </a:bodyPr>
            <a:lstStyle/>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Basic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Desktop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Web Recording</a:t>
              </a:r>
            </a:p>
          </p:txBody>
        </p:sp>
        <p:sp>
          <p:nvSpPr>
            <p:cNvPr id="91" name="TextBox 90">
              <a:extLst>
                <a:ext uri="{FF2B5EF4-FFF2-40B4-BE49-F238E27FC236}">
                  <a16:creationId xmlns="" xmlns:a16="http://schemas.microsoft.com/office/drawing/2014/main" id="{A1C7530F-7D45-4492-A6D0-94467FDC278F}"/>
                </a:ext>
              </a:extLst>
            </p:cNvPr>
            <p:cNvSpPr txBox="1"/>
            <p:nvPr/>
          </p:nvSpPr>
          <p:spPr>
            <a:xfrm>
              <a:off x="4526417" y="2851206"/>
              <a:ext cx="3363309" cy="2013282"/>
            </a:xfrm>
            <a:prstGeom prst="rect">
              <a:avLst/>
            </a:prstGeom>
            <a:noFill/>
          </p:spPr>
          <p:txBody>
            <a:bodyPr wrap="square" rtlCol="0">
              <a:spAutoFit/>
            </a:bodyPr>
            <a:lstStyle/>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Image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Native Citrix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lang="en-US" kern="0">
                  <a:solidFill>
                    <a:prstClr val="black"/>
                  </a:solidFill>
                  <a:latin typeface="Arial"/>
                  <a:cs typeface="Arial" panose="020B0604020202020204" pitchFamily="34" charset="0"/>
                  <a:sym typeface="Arial"/>
                </a:rPr>
                <a:t>Computer Vision Recording</a:t>
              </a:r>
              <a:endPar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endParaRPr>
            </a:p>
          </p:txBody>
        </p:sp>
      </p:grpSp>
      <p:pic>
        <p:nvPicPr>
          <p:cNvPr id="92" name="Picture 91">
            <a:extLst>
              <a:ext uri="{FF2B5EF4-FFF2-40B4-BE49-F238E27FC236}">
                <a16:creationId xmlns="" xmlns:a16="http://schemas.microsoft.com/office/drawing/2014/main" id="{3F807D8C-0C59-452F-9452-A8439900EE5D}"/>
              </a:ext>
            </a:extLst>
          </p:cNvPr>
          <p:cNvPicPr>
            <a:picLocks noChangeAspect="1"/>
          </p:cNvPicPr>
          <p:nvPr/>
        </p:nvPicPr>
        <p:blipFill>
          <a:blip r:embed="rId5"/>
          <a:stretch>
            <a:fillRect/>
          </a:stretch>
        </p:blipFill>
        <p:spPr>
          <a:xfrm>
            <a:off x="945359" y="1698715"/>
            <a:ext cx="10257266" cy="2823506"/>
          </a:xfrm>
          <a:prstGeom prst="rect">
            <a:avLst/>
          </a:prstGeom>
          <a:ln>
            <a:solidFill>
              <a:srgbClr val="0067DF"/>
            </a:solidFill>
          </a:ln>
        </p:spPr>
      </p:pic>
      <p:sp>
        <p:nvSpPr>
          <p:cNvPr id="93" name="Rectangle 92">
            <a:extLst>
              <a:ext uri="{FF2B5EF4-FFF2-40B4-BE49-F238E27FC236}">
                <a16:creationId xmlns="" xmlns:a16="http://schemas.microsoft.com/office/drawing/2014/main" id="{AFB85157-68F1-4015-8D63-896FEF1554F8}"/>
              </a:ext>
            </a:extLst>
          </p:cNvPr>
          <p:cNvSpPr/>
          <p:nvPr/>
        </p:nvSpPr>
        <p:spPr>
          <a:xfrm>
            <a:off x="5057837" y="2039855"/>
            <a:ext cx="588693" cy="768163"/>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4" name="Rectangle 93">
            <a:extLst>
              <a:ext uri="{FF2B5EF4-FFF2-40B4-BE49-F238E27FC236}">
                <a16:creationId xmlns="" xmlns:a16="http://schemas.microsoft.com/office/drawing/2014/main" id="{EEDAE6AA-AB33-4DFA-BB30-4C63D80EA21F}"/>
              </a:ext>
            </a:extLst>
          </p:cNvPr>
          <p:cNvSpPr/>
          <p:nvPr/>
        </p:nvSpPr>
        <p:spPr>
          <a:xfrm>
            <a:off x="5057836" y="2803418"/>
            <a:ext cx="1609181" cy="1653887"/>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38193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5342</TotalTime>
  <Words>910</Words>
  <Application>Microsoft Office PowerPoint</Application>
  <PresentationFormat>Widescreen</PresentationFormat>
  <Paragraphs>169</Paragraphs>
  <Slides>81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Arial</vt:lpstr>
      <vt:lpstr>Calibri</vt:lpstr>
      <vt:lpstr>Helvetica</vt:lpstr>
      <vt:lpstr>Inter</vt:lpstr>
      <vt:lpstr>Trebuchet MS</vt:lpstr>
      <vt:lpstr>Verdana</vt:lpstr>
      <vt:lpstr>Wingdings</vt:lpstr>
      <vt:lpstr>Wingdings 3</vt:lpstr>
      <vt:lpstr>Facet</vt:lpstr>
      <vt:lpstr>ROBOTIC PROCESS AUTOMATION LABORATORY  21CSL75</vt:lpstr>
      <vt:lpstr>Build a workflow using Web Recorder in UiPath Studio to Sign in to UiPath’s website.  - Ask the user’s email address and password.  - Open the sign in page of UiPath’s Website.  - Sign in to the website using the user’s credentials.</vt:lpstr>
      <vt:lpstr>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workflow using Format, Join, IndexOf, Split,  and Substring methods that extract key information  from a text and prints in a different format.  - Use the text "You always wanted to study Automation Training. The materials are available in the  following : UiPath Blog, UiPath Academy.” for extraction.  - Extract “Automation Training” from the first sentence. - Extract “UiPath Blog” and “UiPath Academy” from the  second sentence.  - Display “study Automation Training from: UiPath Blog; UiPath Academy” in a message box.</vt:lpstr>
      <vt:lpstr>Activities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workflow using Split and Contains methods that extract sentences containing “RPA” from a paragraph.  - Store a paragraph in a string variable using an Assign activity.  - Store all sentences from the text in an array using a Split method.  - Loop through each sentence and identify sentences containing “RPA” using Contains method. - Store all identified sentences in an MS Word file.</vt:lpstr>
      <vt:lpstr>ACTIVITIES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Build a workflow using the Data Scraping wizard that scrapes blog post titles from the UiPath Blog from multiple pages.  - Open the UiPath Blog (https://www.uipath.com/blog).  - Extract all blog titles and URL by navigating through all pages.  - Store scraped data in an Excel file</vt:lpstr>
      <vt:lpstr>Activities used for</vt:lpstr>
      <vt:lpstr>PowerPoint Presentation</vt:lpstr>
      <vt:lpstr>PowerPoint Presentation</vt:lpstr>
      <vt:lpstr>PowerPoint Presentation</vt:lpstr>
      <vt:lpstr>PowerPoint Presentation</vt:lpstr>
      <vt:lpstr>6. Build a workflow using a Screen Scraper Wizard that scrapes text using the Tesseract OCR scraping method from an image and stores it in a Notepad.  - Search for “text images” in Google Images.  - Pick one image containing text from the search results.  - Scrape the text from the image using Tesseract OCR. - Store text in a Notepad file</vt:lpstr>
      <vt:lpstr>PowerPoint Presentation</vt:lpstr>
      <vt:lpstr>Activities used </vt:lpstr>
      <vt:lpstr>PowerPoint Presentation</vt:lpstr>
      <vt:lpstr>PowerPoint Presentation</vt:lpstr>
      <vt:lpstr>PowerPoint Presentation</vt:lpstr>
      <vt:lpstr>Build a workflow using a Read PDF Text activity and extract only Email IDs and Phone Numbers from a PDF file and store it in an MS Word file.  - Read data from the PDF file using a Read PDF Text activity.  - Extract only Phone Numbers and email IDs from the PDF and store it in an MS Word file</vt:lpstr>
      <vt:lpstr>Activities used </vt:lpstr>
      <vt:lpstr>PowerPoint Presentation</vt:lpstr>
      <vt:lpstr>PowerPoint Presentation</vt:lpstr>
      <vt:lpstr>PowerPoint Presentation</vt:lpstr>
      <vt:lpstr>PowerPoint Presentation</vt:lpstr>
      <vt:lpstr>PowerPoint Presentation</vt:lpstr>
      <vt:lpstr>Build a workflow to display file names from a folder in the Output panel and also store names in an MS Word file.  - Locate and select a folder containing multiple files.  - List the directory path of all the files in the Output panel.  - Also, store the updated names in an MS Word file and save and close it. </vt:lpstr>
      <vt:lpstr>Activties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 LABORATORY  21CSL75</dc:title>
  <dc:creator>Windows User</dc:creator>
  <cp:lastModifiedBy>Windows User</cp:lastModifiedBy>
  <cp:revision>112</cp:revision>
  <dcterms:created xsi:type="dcterms:W3CDTF">2024-10-27T13:04:07Z</dcterms:created>
  <dcterms:modified xsi:type="dcterms:W3CDTF">2024-12-25T16:09:15Z</dcterms:modified>
</cp:coreProperties>
</file>