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4" r:id="rId5"/>
    <p:sldId id="261" r:id="rId6"/>
    <p:sldId id="265" r:id="rId7"/>
    <p:sldId id="269" r:id="rId8"/>
    <p:sldId id="262" r:id="rId9"/>
    <p:sldId id="263" r:id="rId10"/>
    <p:sldId id="288" r:id="rId11"/>
    <p:sldId id="286" r:id="rId12"/>
    <p:sldId id="267" r:id="rId13"/>
    <p:sldId id="289" r:id="rId14"/>
    <p:sldId id="270" r:id="rId15"/>
    <p:sldId id="271" r:id="rId16"/>
    <p:sldId id="272" r:id="rId17"/>
    <p:sldId id="273" r:id="rId18"/>
    <p:sldId id="274" r:id="rId19"/>
    <p:sldId id="290" r:id="rId20"/>
    <p:sldId id="275" r:id="rId21"/>
    <p:sldId id="276" r:id="rId22"/>
    <p:sldId id="278" r:id="rId23"/>
    <p:sldId id="291" r:id="rId24"/>
    <p:sldId id="279" r:id="rId25"/>
    <p:sldId id="280" r:id="rId26"/>
    <p:sldId id="281" r:id="rId27"/>
    <p:sldId id="282" r:id="rId28"/>
    <p:sldId id="283" r:id="rId29"/>
    <p:sldId id="292" r:id="rId30"/>
    <p:sldId id="285" r:id="rId31"/>
    <p:sldId id="284"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2896-99D4-EBB3-CBB6-B857B614E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0D3FD9-FA6B-6839-61C4-3217159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18DB8-7B03-E1CE-F003-3106387EE3CD}"/>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5" name="Footer Placeholder 4">
            <a:extLst>
              <a:ext uri="{FF2B5EF4-FFF2-40B4-BE49-F238E27FC236}">
                <a16:creationId xmlns:a16="http://schemas.microsoft.com/office/drawing/2014/main" id="{D890B679-ED3B-EB59-1FF5-712B2984A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309C1-DD52-72A0-5855-5F7CF4BF6001}"/>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42383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43F5-7FDA-0625-204C-A58A5C0F6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AB832-506D-3D5B-14F5-66CC412EE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57037-AD21-BC43-3ECF-48E500E443C9}"/>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5" name="Footer Placeholder 4">
            <a:extLst>
              <a:ext uri="{FF2B5EF4-FFF2-40B4-BE49-F238E27FC236}">
                <a16:creationId xmlns:a16="http://schemas.microsoft.com/office/drawing/2014/main" id="{F316545A-5492-A1E8-0F43-52FA7A91A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8E25A-C51B-46AC-50CA-29FAFC0A7422}"/>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423799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23E28-EBD3-B3F8-EB12-6A5E6F1FF9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BBA142-FB3D-9AEB-24B9-F5F7871CA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F15A0-092F-2F7B-3BB6-DDE52D08F739}"/>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5" name="Footer Placeholder 4">
            <a:extLst>
              <a:ext uri="{FF2B5EF4-FFF2-40B4-BE49-F238E27FC236}">
                <a16:creationId xmlns:a16="http://schemas.microsoft.com/office/drawing/2014/main" id="{D7C8DD04-BF4B-5633-E1A4-3A32C526E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5D029-FC3C-1F1F-79BD-A2EA7343AA37}"/>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65082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8747-FC5D-88A7-8698-EC160C87A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30451-67B3-39A7-95BD-546C06AEB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27F05-F3D8-7240-EA52-5ADA9D40D99C}"/>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5" name="Footer Placeholder 4">
            <a:extLst>
              <a:ext uri="{FF2B5EF4-FFF2-40B4-BE49-F238E27FC236}">
                <a16:creationId xmlns:a16="http://schemas.microsoft.com/office/drawing/2014/main" id="{6DE0528A-39DB-82E1-9A89-4266FFE31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3A6B0-59CA-9722-2A72-16E42DDB98DC}"/>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114629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6F13-ED60-B87C-B650-D218995DE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4B6F9-6F31-7F5E-E8F1-C722D6D0A5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CBCEBF-3003-ED86-85A7-C21ED3DC1A8D}"/>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5" name="Footer Placeholder 4">
            <a:extLst>
              <a:ext uri="{FF2B5EF4-FFF2-40B4-BE49-F238E27FC236}">
                <a16:creationId xmlns:a16="http://schemas.microsoft.com/office/drawing/2014/main" id="{7AFB0DB8-6BCA-144E-3E43-E0DC543B0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471B9-C99A-2219-7769-66326A267FC6}"/>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295886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B0E5-2F25-B798-715C-A2472A232B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5B241-22E4-9441-CC2E-1D25C8E76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28E3E-B617-09DA-8BC0-51EF02B542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F9269-FE99-A8EA-C9EF-F6A0AA16885A}"/>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6" name="Footer Placeholder 5">
            <a:extLst>
              <a:ext uri="{FF2B5EF4-FFF2-40B4-BE49-F238E27FC236}">
                <a16:creationId xmlns:a16="http://schemas.microsoft.com/office/drawing/2014/main" id="{5C2BF20A-F789-5161-F526-53B3154B7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77D4A-8555-E606-CF95-6A43B73F813D}"/>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26289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CD5D-AD2C-DC72-9E8D-C9C45EB44C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29A9FC-B555-CA60-1F6C-A5356A548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40820-12A0-5726-4E97-537F02CC7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6CAE17-003D-708C-9153-F7C38B0FF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DC0DCB-45EC-5EE0-EE94-AC12A5CED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5F5D2C-DEAD-85D3-2AD2-0BE3EEFD766C}"/>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8" name="Footer Placeholder 7">
            <a:extLst>
              <a:ext uri="{FF2B5EF4-FFF2-40B4-BE49-F238E27FC236}">
                <a16:creationId xmlns:a16="http://schemas.microsoft.com/office/drawing/2014/main" id="{6F129168-6AF6-55D5-1947-1A5879342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E99FB6-15C6-093B-7DAD-A2C334EFFB46}"/>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398322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B3CE-381C-C347-8A26-3ADCB4471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B477AE-964C-164D-8BC9-2A5A119B8D06}"/>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4" name="Footer Placeholder 3">
            <a:extLst>
              <a:ext uri="{FF2B5EF4-FFF2-40B4-BE49-F238E27FC236}">
                <a16:creationId xmlns:a16="http://schemas.microsoft.com/office/drawing/2014/main" id="{95C681E5-FD03-2715-901C-BC250DF994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250529-943B-4AEA-9C51-22B9A95E521B}"/>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2068297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6D046-C76A-7C6A-C790-789625A3C614}"/>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3" name="Footer Placeholder 2">
            <a:extLst>
              <a:ext uri="{FF2B5EF4-FFF2-40B4-BE49-F238E27FC236}">
                <a16:creationId xmlns:a16="http://schemas.microsoft.com/office/drawing/2014/main" id="{3BF7596F-1F54-A337-ECF0-17E8992F4A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44AD1B-EB56-804F-80F2-4582F199282F}"/>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326294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86B1-095A-1C29-B99B-B5F796F29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7CD4E5-AAA5-65B2-8AC6-1C2302C11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90F812-FB91-3ED5-2EF1-637373799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7910-3CCB-45CC-D7F2-6AD715CCC931}"/>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6" name="Footer Placeholder 5">
            <a:extLst>
              <a:ext uri="{FF2B5EF4-FFF2-40B4-BE49-F238E27FC236}">
                <a16:creationId xmlns:a16="http://schemas.microsoft.com/office/drawing/2014/main" id="{373719FC-600D-C9E3-5AA9-4B3C5D17F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857B3-0DEB-54AC-91CF-ED3ACD9D8E59}"/>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422237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C523-CE59-C70B-413C-4FF4D27D6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F7A879-CE7E-D35A-FB12-648B53731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26D98-D965-526D-9284-0C93FF1AE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CBE76-9751-D59D-3299-F310DC63E324}"/>
              </a:ext>
            </a:extLst>
          </p:cNvPr>
          <p:cNvSpPr>
            <a:spLocks noGrp="1"/>
          </p:cNvSpPr>
          <p:nvPr>
            <p:ph type="dt" sz="half" idx="10"/>
          </p:nvPr>
        </p:nvSpPr>
        <p:spPr/>
        <p:txBody>
          <a:bodyPr/>
          <a:lstStyle/>
          <a:p>
            <a:fld id="{A0FFE63B-DD4A-415A-844E-48A51CD4A445}" type="datetimeFigureOut">
              <a:rPr lang="en-US" smtClean="0"/>
              <a:t>10/13/2022</a:t>
            </a:fld>
            <a:endParaRPr lang="en-US"/>
          </a:p>
        </p:txBody>
      </p:sp>
      <p:sp>
        <p:nvSpPr>
          <p:cNvPr id="6" name="Footer Placeholder 5">
            <a:extLst>
              <a:ext uri="{FF2B5EF4-FFF2-40B4-BE49-F238E27FC236}">
                <a16:creationId xmlns:a16="http://schemas.microsoft.com/office/drawing/2014/main" id="{BBC8646C-89EF-0063-11CB-1D1B54955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77951-4940-224B-ACC7-0F175428F25A}"/>
              </a:ext>
            </a:extLst>
          </p:cNvPr>
          <p:cNvSpPr>
            <a:spLocks noGrp="1"/>
          </p:cNvSpPr>
          <p:nvPr>
            <p:ph type="sldNum" sz="quarter" idx="12"/>
          </p:nvPr>
        </p:nvSpPr>
        <p:spPr/>
        <p:txBody>
          <a:bodyPr/>
          <a:lstStyle/>
          <a:p>
            <a:fld id="{8CD573B3-2C71-4895-99B8-44D4720F0131}" type="slidenum">
              <a:rPr lang="en-US" smtClean="0"/>
              <a:t>‹#›</a:t>
            </a:fld>
            <a:endParaRPr lang="en-US"/>
          </a:p>
        </p:txBody>
      </p:sp>
    </p:spTree>
    <p:extLst>
      <p:ext uri="{BB962C8B-B14F-4D97-AF65-F5344CB8AC3E}">
        <p14:creationId xmlns:p14="http://schemas.microsoft.com/office/powerpoint/2010/main" val="322116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3392A-3E16-66E5-8FAC-5661BD53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5F3B4-DF76-038A-4544-35E95DA30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26BA7-D0F3-1B94-83C2-FF5BB8726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FE63B-DD4A-415A-844E-48A51CD4A445}" type="datetimeFigureOut">
              <a:rPr lang="en-US" smtClean="0"/>
              <a:t>10/13/2022</a:t>
            </a:fld>
            <a:endParaRPr lang="en-US"/>
          </a:p>
        </p:txBody>
      </p:sp>
      <p:sp>
        <p:nvSpPr>
          <p:cNvPr id="5" name="Footer Placeholder 4">
            <a:extLst>
              <a:ext uri="{FF2B5EF4-FFF2-40B4-BE49-F238E27FC236}">
                <a16:creationId xmlns:a16="http://schemas.microsoft.com/office/drawing/2014/main" id="{F3615E9E-7CBC-EA78-E234-F7BBE7E51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645BD1-A106-78AA-E131-FFF0CFA6A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573B3-2C71-4895-99B8-44D4720F0131}" type="slidenum">
              <a:rPr lang="en-US" smtClean="0"/>
              <a:t>‹#›</a:t>
            </a:fld>
            <a:endParaRPr lang="en-US"/>
          </a:p>
        </p:txBody>
      </p:sp>
      <p:sp>
        <p:nvSpPr>
          <p:cNvPr id="7" name="MSIPCMContentMarking" descr="{&quot;HashCode&quot;:-1507851602,&quot;Placement&quot;:&quot;Footer&quot;,&quot;Top&quot;:520.8117,&quot;Left&quot;:0.0,&quot;SlideWidth&quot;:960,&quot;SlideHeight&quot;:540}">
            <a:extLst>
              <a:ext uri="{FF2B5EF4-FFF2-40B4-BE49-F238E27FC236}">
                <a16:creationId xmlns:a16="http://schemas.microsoft.com/office/drawing/2014/main" id="{4484FA65-5AA5-8FF7-35D7-DCE4322DFC86}"/>
              </a:ext>
            </a:extLst>
          </p:cNvPr>
          <p:cNvSpPr txBox="1"/>
          <p:nvPr userDrawn="1"/>
        </p:nvSpPr>
        <p:spPr>
          <a:xfrm>
            <a:off x="0" y="6614309"/>
            <a:ext cx="1229008" cy="243691"/>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CF022B"/>
                </a:solidFill>
                <a:latin typeface="Tahoma" panose="020B0604030504040204" pitchFamily="34" charset="0"/>
              </a:rPr>
              <a:t>C2 - Restricted use </a:t>
            </a:r>
          </a:p>
        </p:txBody>
      </p:sp>
    </p:spTree>
    <p:extLst>
      <p:ext uri="{BB962C8B-B14F-4D97-AF65-F5344CB8AC3E}">
        <p14:creationId xmlns:p14="http://schemas.microsoft.com/office/powerpoint/2010/main" val="163665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9363-9A37-50C5-FE87-CF2456622B2E}"/>
              </a:ext>
            </a:extLst>
          </p:cNvPr>
          <p:cNvSpPr>
            <a:spLocks noGrp="1"/>
          </p:cNvSpPr>
          <p:nvPr>
            <p:ph type="title"/>
          </p:nvPr>
        </p:nvSpPr>
        <p:spPr>
          <a:xfrm>
            <a:off x="838200" y="192088"/>
            <a:ext cx="10515600" cy="1325563"/>
          </a:xfrm>
        </p:spPr>
        <p:txBody>
          <a:bodyPr/>
          <a:lstStyle/>
          <a:p>
            <a:r>
              <a:rPr lang="en-US" dirty="0"/>
              <a:t>Indentation in Python</a:t>
            </a:r>
          </a:p>
        </p:txBody>
      </p:sp>
      <p:sp>
        <p:nvSpPr>
          <p:cNvPr id="3" name="Content Placeholder 2">
            <a:extLst>
              <a:ext uri="{FF2B5EF4-FFF2-40B4-BE49-F238E27FC236}">
                <a16:creationId xmlns:a16="http://schemas.microsoft.com/office/drawing/2014/main" id="{11A28792-BFC2-D81C-011E-F76B2FAC029D}"/>
              </a:ext>
            </a:extLst>
          </p:cNvPr>
          <p:cNvSpPr>
            <a:spLocks noGrp="1"/>
          </p:cNvSpPr>
          <p:nvPr>
            <p:ph idx="1"/>
          </p:nvPr>
        </p:nvSpPr>
        <p:spPr>
          <a:xfrm>
            <a:off x="838200" y="1517651"/>
            <a:ext cx="10515600" cy="4659312"/>
          </a:xfrm>
        </p:spPr>
        <p:txBody>
          <a:bodyPr>
            <a:normAutofit lnSpcReduction="10000"/>
          </a:bodyPr>
          <a:lstStyle/>
          <a:p>
            <a:r>
              <a:rPr lang="en-US" dirty="0"/>
              <a:t>Indentation is the leading whitespace ( spaces and tabs ) before any statement in Python. </a:t>
            </a:r>
          </a:p>
          <a:p>
            <a:r>
              <a:rPr lang="en-US" dirty="0"/>
              <a:t>The reason why indentation is important in python is that the indentation serves another purpose other than code readability. </a:t>
            </a:r>
          </a:p>
          <a:p>
            <a:r>
              <a:rPr lang="en-US" dirty="0"/>
              <a:t>Python treats the statements with the same indentation level (statements with an equal number of whitespaces before them) as a single code block. </a:t>
            </a:r>
          </a:p>
          <a:p>
            <a:r>
              <a:rPr lang="en-US" dirty="0"/>
              <a:t>So whereas in languages like c, </a:t>
            </a:r>
            <a:r>
              <a:rPr lang="en-US" dirty="0" err="1"/>
              <a:t>c++</a:t>
            </a:r>
            <a:r>
              <a:rPr lang="en-US" dirty="0"/>
              <a:t>, etc. a block of code is represented by Curly braces { }, in python a block is a group of statements that have the same Indentation level </a:t>
            </a:r>
            <a:r>
              <a:rPr lang="en-US" dirty="0" err="1"/>
              <a:t>i.e</a:t>
            </a:r>
            <a:r>
              <a:rPr lang="en-US" dirty="0"/>
              <a:t> same number of leading whitespaces.</a:t>
            </a:r>
          </a:p>
        </p:txBody>
      </p:sp>
      <p:sp>
        <p:nvSpPr>
          <p:cNvPr id="4" name="Title 1">
            <a:extLst>
              <a:ext uri="{FF2B5EF4-FFF2-40B4-BE49-F238E27FC236}">
                <a16:creationId xmlns:a16="http://schemas.microsoft.com/office/drawing/2014/main" id="{210F6385-BF00-E372-CA30-2B1183E4E798}"/>
              </a:ext>
            </a:extLst>
          </p:cNvPr>
          <p:cNvSpPr txBox="1">
            <a:spLocks/>
          </p:cNvSpPr>
          <p:nvPr/>
        </p:nvSpPr>
        <p:spPr>
          <a:xfrm>
            <a:off x="83820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9447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Nested if-else statements flowchart">
            <a:extLst>
              <a:ext uri="{FF2B5EF4-FFF2-40B4-BE49-F238E27FC236}">
                <a16:creationId xmlns:a16="http://schemas.microsoft.com/office/drawing/2014/main" id="{0C06A3AC-3715-27CD-097B-DBA1538CA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919163"/>
            <a:ext cx="66675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46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0E6B6-1DF9-EFDB-2C4B-F6D63A977D7F}"/>
              </a:ext>
            </a:extLst>
          </p:cNvPr>
          <p:cNvSpPr>
            <a:spLocks noGrp="1"/>
          </p:cNvSpPr>
          <p:nvPr>
            <p:ph type="body" idx="1"/>
          </p:nvPr>
        </p:nvSpPr>
        <p:spPr>
          <a:xfrm>
            <a:off x="676020" y="185738"/>
            <a:ext cx="5157787" cy="823912"/>
          </a:xfrm>
        </p:spPr>
        <p:txBody>
          <a:bodyPr/>
          <a:lstStyle/>
          <a:p>
            <a:r>
              <a:rPr lang="en-US" dirty="0" err="1"/>
              <a:t>elif</a:t>
            </a:r>
            <a:r>
              <a:rPr lang="en-US" dirty="0"/>
              <a:t> statements</a:t>
            </a:r>
          </a:p>
        </p:txBody>
      </p:sp>
      <p:sp>
        <p:nvSpPr>
          <p:cNvPr id="5" name="Text Placeholder 4">
            <a:extLst>
              <a:ext uri="{FF2B5EF4-FFF2-40B4-BE49-F238E27FC236}">
                <a16:creationId xmlns:a16="http://schemas.microsoft.com/office/drawing/2014/main" id="{29595E0D-2FD7-0386-6F41-5E4F90F90935}"/>
              </a:ext>
            </a:extLst>
          </p:cNvPr>
          <p:cNvSpPr>
            <a:spLocks noGrp="1"/>
          </p:cNvSpPr>
          <p:nvPr>
            <p:ph type="body" sz="quarter" idx="3"/>
          </p:nvPr>
        </p:nvSpPr>
        <p:spPr>
          <a:xfrm>
            <a:off x="6096000" y="209392"/>
            <a:ext cx="5183188" cy="823912"/>
          </a:xfrm>
        </p:spPr>
        <p:txBody>
          <a:bodyPr/>
          <a:lstStyle/>
          <a:p>
            <a:r>
              <a:rPr lang="en-US" dirty="0"/>
              <a:t>Nested if-else statements</a:t>
            </a:r>
          </a:p>
        </p:txBody>
      </p:sp>
      <p:sp>
        <p:nvSpPr>
          <p:cNvPr id="7" name="Rectangle 1">
            <a:extLst>
              <a:ext uri="{FF2B5EF4-FFF2-40B4-BE49-F238E27FC236}">
                <a16:creationId xmlns:a16="http://schemas.microsoft.com/office/drawing/2014/main" id="{0EED8BE4-33CA-6302-5094-765E1722719B}"/>
              </a:ext>
            </a:extLst>
          </p:cNvPr>
          <p:cNvSpPr>
            <a:spLocks noGrp="1" noChangeArrowheads="1"/>
          </p:cNvSpPr>
          <p:nvPr>
            <p:ph sz="half" idx="2"/>
          </p:nvPr>
        </p:nvSpPr>
        <p:spPr bwMode="auto">
          <a:xfrm>
            <a:off x="676020" y="2044254"/>
            <a:ext cx="4974969"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num =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if (num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    print("Number is Zero")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mn-lt"/>
              </a:rPr>
              <a:t>elif</a:t>
            </a:r>
            <a:r>
              <a:rPr kumimoji="0" lang="en-US" altLang="en-US" sz="2400" b="0" i="0" u="none" strike="noStrike" cap="none" normalizeH="0" baseline="0" dirty="0">
                <a:ln>
                  <a:noFill/>
                </a:ln>
                <a:solidFill>
                  <a:schemeClr val="tx1"/>
                </a:solidFill>
                <a:effectLst/>
                <a:latin typeface="+mn-lt"/>
              </a:rPr>
              <a:t> (num &gt;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    print("Number is greater than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    print("Number is smaller than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p:txBody>
      </p:sp>
      <p:sp>
        <p:nvSpPr>
          <p:cNvPr id="8" name="Rectangle 2">
            <a:extLst>
              <a:ext uri="{FF2B5EF4-FFF2-40B4-BE49-F238E27FC236}">
                <a16:creationId xmlns:a16="http://schemas.microsoft.com/office/drawing/2014/main" id="{BDA8D3C4-EE6B-A025-9F7C-ED4E5D5DB01E}"/>
              </a:ext>
            </a:extLst>
          </p:cNvPr>
          <p:cNvSpPr>
            <a:spLocks noGrp="1" noChangeArrowheads="1"/>
          </p:cNvSpPr>
          <p:nvPr>
            <p:ph sz="quarter" idx="4"/>
          </p:nvPr>
        </p:nvSpPr>
        <p:spPr bwMode="auto">
          <a:xfrm>
            <a:off x="6172200" y="1922259"/>
            <a:ext cx="467722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num =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if(num &gt;0):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    print("number is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if(num&lt;10):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    print("number is less than 10")</a:t>
            </a:r>
          </a:p>
        </p:txBody>
      </p:sp>
    </p:spTree>
    <p:extLst>
      <p:ext uri="{BB962C8B-B14F-4D97-AF65-F5344CB8AC3E}">
        <p14:creationId xmlns:p14="http://schemas.microsoft.com/office/powerpoint/2010/main" val="19173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647A-4CAE-D1FF-2D7D-96C8B8AF7C61}"/>
              </a:ext>
            </a:extLst>
          </p:cNvPr>
          <p:cNvSpPr>
            <a:spLocks noGrp="1"/>
          </p:cNvSpPr>
          <p:nvPr>
            <p:ph type="title"/>
          </p:nvPr>
        </p:nvSpPr>
        <p:spPr>
          <a:xfrm>
            <a:off x="838200" y="103187"/>
            <a:ext cx="10515600" cy="1325563"/>
          </a:xfrm>
        </p:spPr>
        <p:txBody>
          <a:bodyPr/>
          <a:lstStyle/>
          <a:p>
            <a:r>
              <a:rPr lang="en-US" dirty="0" err="1"/>
              <a:t>elif</a:t>
            </a:r>
            <a:r>
              <a:rPr lang="en-US" dirty="0"/>
              <a:t> Ladder</a:t>
            </a:r>
          </a:p>
        </p:txBody>
      </p:sp>
      <p:sp>
        <p:nvSpPr>
          <p:cNvPr id="3" name="Content Placeholder 2">
            <a:extLst>
              <a:ext uri="{FF2B5EF4-FFF2-40B4-BE49-F238E27FC236}">
                <a16:creationId xmlns:a16="http://schemas.microsoft.com/office/drawing/2014/main" id="{C7926E9B-085D-B9F7-CA6B-89A643B8FF3F}"/>
              </a:ext>
            </a:extLst>
          </p:cNvPr>
          <p:cNvSpPr>
            <a:spLocks noGrp="1"/>
          </p:cNvSpPr>
          <p:nvPr>
            <p:ph idx="1"/>
          </p:nvPr>
        </p:nvSpPr>
        <p:spPr>
          <a:xfrm>
            <a:off x="838200" y="1428750"/>
            <a:ext cx="10515600" cy="4748213"/>
          </a:xfrm>
        </p:spPr>
        <p:txBody>
          <a:bodyPr>
            <a:normAutofit fontScale="62500" lnSpcReduction="20000"/>
          </a:bodyPr>
          <a:lstStyle/>
          <a:p>
            <a:r>
              <a:rPr lang="en-US" dirty="0"/>
              <a:t>We have seen about the “</a:t>
            </a:r>
            <a:r>
              <a:rPr lang="en-US" dirty="0" err="1"/>
              <a:t>elif</a:t>
            </a:r>
            <a:r>
              <a:rPr lang="en-US" dirty="0"/>
              <a:t>” statements but what is this </a:t>
            </a:r>
            <a:r>
              <a:rPr lang="en-US" dirty="0" err="1"/>
              <a:t>elif</a:t>
            </a:r>
            <a:r>
              <a:rPr lang="en-US" dirty="0"/>
              <a:t> ladder? As the name itself suggests a program that contains a ladder of “</a:t>
            </a:r>
            <a:r>
              <a:rPr lang="en-US" dirty="0" err="1"/>
              <a:t>elif</a:t>
            </a:r>
            <a:r>
              <a:rPr lang="en-US" dirty="0"/>
              <a:t>” statements or “</a:t>
            </a:r>
            <a:r>
              <a:rPr lang="en-US" dirty="0" err="1"/>
              <a:t>elif</a:t>
            </a:r>
            <a:r>
              <a:rPr lang="en-US" dirty="0"/>
              <a:t>” statements are structured in the form of a ladder.</a:t>
            </a:r>
          </a:p>
          <a:p>
            <a:r>
              <a:rPr lang="en-US" dirty="0"/>
              <a:t>This statement is used to test multiple expressions.</a:t>
            </a:r>
          </a:p>
          <a:p>
            <a:pPr marL="0" indent="0">
              <a:buNone/>
            </a:pPr>
            <a:r>
              <a:rPr lang="en-US" dirty="0"/>
              <a:t>Syntax:</a:t>
            </a:r>
          </a:p>
          <a:p>
            <a:pPr marL="0" indent="0">
              <a:buNone/>
            </a:pPr>
            <a:r>
              <a:rPr lang="en-US" dirty="0"/>
              <a:t>if (condition):</a:t>
            </a:r>
          </a:p>
          <a:p>
            <a:pPr marL="0" indent="0">
              <a:buNone/>
            </a:pPr>
            <a:r>
              <a:rPr lang="en-US" dirty="0"/>
              <a:t>           #Set of statement to execute if condition is true</a:t>
            </a:r>
          </a:p>
          <a:p>
            <a:pPr marL="0" indent="0">
              <a:buNone/>
            </a:pPr>
            <a:r>
              <a:rPr lang="en-US" dirty="0" err="1"/>
              <a:t>elif</a:t>
            </a:r>
            <a:r>
              <a:rPr lang="en-US" dirty="0"/>
              <a:t> (condition):</a:t>
            </a:r>
          </a:p>
          <a:p>
            <a:pPr marL="0" indent="0">
              <a:buNone/>
            </a:pPr>
            <a:r>
              <a:rPr lang="en-US" dirty="0"/>
              <a:t>          #Set of statements to be executed when if condition is false and </a:t>
            </a:r>
            <a:r>
              <a:rPr lang="en-US" dirty="0" err="1"/>
              <a:t>elif</a:t>
            </a:r>
            <a:r>
              <a:rPr lang="en-US" dirty="0"/>
              <a:t> condition is true</a:t>
            </a:r>
          </a:p>
          <a:p>
            <a:pPr marL="0" indent="0">
              <a:buNone/>
            </a:pPr>
            <a:r>
              <a:rPr lang="en-US" dirty="0" err="1"/>
              <a:t>elif</a:t>
            </a:r>
            <a:r>
              <a:rPr lang="en-US" dirty="0"/>
              <a:t> (condition):</a:t>
            </a:r>
          </a:p>
          <a:p>
            <a:pPr marL="0" indent="0">
              <a:buNone/>
            </a:pPr>
            <a:r>
              <a:rPr lang="en-US" dirty="0"/>
              <a:t>#Set of statements to be executed when both if and first </a:t>
            </a:r>
            <a:r>
              <a:rPr lang="en-US" dirty="0" err="1"/>
              <a:t>elif</a:t>
            </a:r>
            <a:r>
              <a:rPr lang="en-US" dirty="0"/>
              <a:t> condition is false and second </a:t>
            </a:r>
            <a:r>
              <a:rPr lang="en-US" dirty="0" err="1"/>
              <a:t>elif</a:t>
            </a:r>
            <a:r>
              <a:rPr lang="en-US" dirty="0"/>
              <a:t> condition is true</a:t>
            </a:r>
          </a:p>
          <a:p>
            <a:pPr marL="0" indent="0">
              <a:buNone/>
            </a:pPr>
            <a:r>
              <a:rPr lang="en-US" dirty="0" err="1"/>
              <a:t>elif</a:t>
            </a:r>
            <a:r>
              <a:rPr lang="en-US" dirty="0"/>
              <a:t> (condition):</a:t>
            </a:r>
          </a:p>
          <a:p>
            <a:pPr marL="0" indent="0">
              <a:buNone/>
            </a:pPr>
            <a:r>
              <a:rPr lang="en-US" dirty="0"/>
              <a:t>              #Set of statements to be executed when if, first </a:t>
            </a:r>
            <a:r>
              <a:rPr lang="en-US" dirty="0" err="1"/>
              <a:t>elif</a:t>
            </a:r>
            <a:r>
              <a:rPr lang="en-US" dirty="0"/>
              <a:t> and second </a:t>
            </a:r>
            <a:r>
              <a:rPr lang="en-US" dirty="0" err="1"/>
              <a:t>elif</a:t>
            </a:r>
            <a:r>
              <a:rPr lang="en-US" dirty="0"/>
              <a:t> conditions are false and third </a:t>
            </a:r>
            <a:r>
              <a:rPr lang="en-US" dirty="0" err="1"/>
              <a:t>elif</a:t>
            </a:r>
            <a:r>
              <a:rPr lang="en-US" dirty="0"/>
              <a:t> statement is true</a:t>
            </a:r>
          </a:p>
          <a:p>
            <a:pPr marL="0" indent="0">
              <a:buNone/>
            </a:pPr>
            <a:r>
              <a:rPr lang="en-US" dirty="0"/>
              <a:t>else:</a:t>
            </a:r>
          </a:p>
          <a:p>
            <a:pPr marL="0" indent="0">
              <a:buNone/>
            </a:pPr>
            <a:r>
              <a:rPr lang="en-US" dirty="0"/>
              <a:t>   #Set of statement to be executed when all if and </a:t>
            </a:r>
            <a:r>
              <a:rPr lang="en-US" dirty="0" err="1"/>
              <a:t>elif</a:t>
            </a:r>
            <a:r>
              <a:rPr lang="en-US" dirty="0"/>
              <a:t> conditions are false</a:t>
            </a:r>
          </a:p>
        </p:txBody>
      </p:sp>
      <p:sp>
        <p:nvSpPr>
          <p:cNvPr id="6" name="Title 1">
            <a:extLst>
              <a:ext uri="{FF2B5EF4-FFF2-40B4-BE49-F238E27FC236}">
                <a16:creationId xmlns:a16="http://schemas.microsoft.com/office/drawing/2014/main" id="{6D6FE9C9-6B38-E0A1-6703-5081B27833BD}"/>
              </a:ext>
            </a:extLst>
          </p:cNvPr>
          <p:cNvSpPr txBox="1">
            <a:spLocks/>
          </p:cNvSpPr>
          <p:nvPr/>
        </p:nvSpPr>
        <p:spPr>
          <a:xfrm>
            <a:off x="838200" y="3041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21489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3212-EE27-9217-958C-B9EC181E7809}"/>
              </a:ext>
            </a:extLst>
          </p:cNvPr>
          <p:cNvSpPr>
            <a:spLocks noGrp="1"/>
          </p:cNvSpPr>
          <p:nvPr>
            <p:ph type="title"/>
          </p:nvPr>
        </p:nvSpPr>
        <p:spPr/>
        <p:txBody>
          <a:bodyPr/>
          <a:lstStyle/>
          <a:p>
            <a:r>
              <a:rPr lang="en-US" dirty="0"/>
              <a:t>Using </a:t>
            </a:r>
            <a:r>
              <a:rPr lang="en-US" dirty="0" err="1"/>
              <a:t>elif</a:t>
            </a:r>
            <a:r>
              <a:rPr lang="en-US" dirty="0"/>
              <a:t> ladder</a:t>
            </a:r>
          </a:p>
        </p:txBody>
      </p:sp>
      <p:sp>
        <p:nvSpPr>
          <p:cNvPr id="4" name="Rectangle 1">
            <a:extLst>
              <a:ext uri="{FF2B5EF4-FFF2-40B4-BE49-F238E27FC236}">
                <a16:creationId xmlns:a16="http://schemas.microsoft.com/office/drawing/2014/main" id="{040E3C74-5766-FC59-F83E-AC1DDCE34CDE}"/>
              </a:ext>
            </a:extLst>
          </p:cNvPr>
          <p:cNvSpPr>
            <a:spLocks noGrp="1" noChangeArrowheads="1"/>
          </p:cNvSpPr>
          <p:nvPr>
            <p:ph idx="1"/>
          </p:nvPr>
        </p:nvSpPr>
        <p:spPr bwMode="auto">
          <a:xfrm>
            <a:off x="838200" y="1944212"/>
            <a:ext cx="9525000"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Arial" panose="020B0604020202020204" pitchFamily="34" charset="0"/>
              </a:rPr>
              <a:t>my_marks</a:t>
            </a:r>
            <a:r>
              <a:rPr kumimoji="0" lang="en-US" altLang="en-US" sz="3200" b="0" i="0" u="none" strike="noStrike" cap="none" normalizeH="0" baseline="0" dirty="0">
                <a:ln>
                  <a:noFill/>
                </a:ln>
                <a:solidFill>
                  <a:schemeClr val="tx1"/>
                </a:solidFill>
                <a:effectLst/>
                <a:latin typeface="Arial" panose="020B0604020202020204" pitchFamily="34" charset="0"/>
              </a:rPr>
              <a:t> = 90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if (</a:t>
            </a:r>
            <a:r>
              <a:rPr kumimoji="0" lang="en-US" altLang="en-US" sz="3200" b="0" i="0" u="none" strike="noStrike" cap="none" normalizeH="0" baseline="0" dirty="0" err="1">
                <a:ln>
                  <a:noFill/>
                </a:ln>
                <a:solidFill>
                  <a:schemeClr val="tx1"/>
                </a:solidFill>
                <a:effectLst/>
                <a:latin typeface="Arial" panose="020B0604020202020204" pitchFamily="34" charset="0"/>
              </a:rPr>
              <a:t>my_marks</a:t>
            </a:r>
            <a:r>
              <a:rPr kumimoji="0" lang="en-US" altLang="en-US" sz="3200" b="0" i="0" u="none" strike="noStrike" cap="none" normalizeH="0" baseline="0" dirty="0">
                <a:ln>
                  <a:noFill/>
                </a:ln>
                <a:solidFill>
                  <a:schemeClr val="tx1"/>
                </a:solidFill>
                <a:effectLst/>
                <a:latin typeface="Arial" panose="020B0604020202020204" pitchFamily="34" charset="0"/>
              </a:rPr>
              <a:t> &lt; 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print("Sorry!, You failed the exam")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chemeClr val="tx1"/>
                </a:solidFill>
                <a:effectLst/>
                <a:latin typeface="Arial" panose="020B0604020202020204" pitchFamily="34" charset="0"/>
              </a:rPr>
              <a:t>elif</a:t>
            </a:r>
            <a:r>
              <a:rPr kumimoji="0" lang="en-US" altLang="en-US" sz="3200" b="0" i="0" u="none" strike="noStrike" cap="none" normalizeH="0" baseline="0" dirty="0">
                <a:ln>
                  <a:noFill/>
                </a:ln>
                <a:solidFill>
                  <a:schemeClr val="tx1"/>
                </a:solidFill>
                <a:effectLst/>
                <a:latin typeface="Arial" panose="020B0604020202020204" pitchFamily="34" charset="0"/>
              </a:rPr>
              <a:t>(</a:t>
            </a:r>
            <a:r>
              <a:rPr kumimoji="0" lang="en-US" altLang="en-US" sz="3200" b="0" i="0" u="none" strike="noStrike" cap="none" normalizeH="0" baseline="0" dirty="0" err="1">
                <a:ln>
                  <a:noFill/>
                </a:ln>
                <a:solidFill>
                  <a:schemeClr val="tx1"/>
                </a:solidFill>
                <a:effectLst/>
                <a:latin typeface="Arial" panose="020B0604020202020204" pitchFamily="34" charset="0"/>
              </a:rPr>
              <a:t>my_marks</a:t>
            </a:r>
            <a:r>
              <a:rPr kumimoji="0" lang="en-US" altLang="en-US" sz="3200" b="0" i="0" u="none" strike="noStrike" cap="none" normalizeH="0" baseline="0" dirty="0">
                <a:ln>
                  <a:noFill/>
                </a:ln>
                <a:solidFill>
                  <a:schemeClr val="tx1"/>
                </a:solidFill>
                <a:effectLst/>
                <a:latin typeface="Arial" panose="020B0604020202020204" pitchFamily="34" charset="0"/>
              </a:rPr>
              <a:t> &gt; 60 and </a:t>
            </a:r>
            <a:r>
              <a:rPr kumimoji="0" lang="en-US" altLang="en-US" sz="3200" b="0" i="0" u="none" strike="noStrike" cap="none" normalizeH="0" baseline="0" dirty="0" err="1">
                <a:ln>
                  <a:noFill/>
                </a:ln>
                <a:solidFill>
                  <a:schemeClr val="tx1"/>
                </a:solidFill>
                <a:effectLst/>
                <a:latin typeface="Arial" panose="020B0604020202020204" pitchFamily="34" charset="0"/>
              </a:rPr>
              <a:t>my_marks</a:t>
            </a:r>
            <a:r>
              <a:rPr kumimoji="0" lang="en-US" altLang="en-US" sz="3200" b="0" i="0" u="none" strike="noStrike" cap="none" normalizeH="0" baseline="0" dirty="0">
                <a:ln>
                  <a:noFill/>
                </a:ln>
                <a:solidFill>
                  <a:schemeClr val="tx1"/>
                </a:solidFill>
                <a:effectLst/>
                <a:latin typeface="Arial" panose="020B0604020202020204" pitchFamily="34" charset="0"/>
              </a:rPr>
              <a: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print("Passed in First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    print("Passed in First class with distinction")</a:t>
            </a:r>
          </a:p>
        </p:txBody>
      </p:sp>
    </p:spTree>
    <p:extLst>
      <p:ext uri="{BB962C8B-B14F-4D97-AF65-F5344CB8AC3E}">
        <p14:creationId xmlns:p14="http://schemas.microsoft.com/office/powerpoint/2010/main" val="303654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91F82F-7B1A-2FDF-17E5-D413C559461D}"/>
              </a:ext>
            </a:extLst>
          </p:cNvPr>
          <p:cNvSpPr>
            <a:spLocks noGrp="1"/>
          </p:cNvSpPr>
          <p:nvPr>
            <p:ph type="body" idx="1"/>
          </p:nvPr>
        </p:nvSpPr>
        <p:spPr>
          <a:xfrm>
            <a:off x="839788" y="142081"/>
            <a:ext cx="5157787" cy="823912"/>
          </a:xfrm>
        </p:spPr>
        <p:txBody>
          <a:bodyPr/>
          <a:lstStyle/>
          <a:p>
            <a:pPr algn="ctr"/>
            <a:r>
              <a:rPr lang="en-US" dirty="0"/>
              <a:t>Using </a:t>
            </a:r>
            <a:r>
              <a:rPr lang="en-US" dirty="0" err="1"/>
              <a:t>elif</a:t>
            </a:r>
            <a:r>
              <a:rPr lang="en-US" dirty="0"/>
              <a:t> with an if-else Statement</a:t>
            </a:r>
          </a:p>
        </p:txBody>
      </p:sp>
      <p:sp>
        <p:nvSpPr>
          <p:cNvPr id="4" name="Content Placeholder 3">
            <a:extLst>
              <a:ext uri="{FF2B5EF4-FFF2-40B4-BE49-F238E27FC236}">
                <a16:creationId xmlns:a16="http://schemas.microsoft.com/office/drawing/2014/main" id="{A1BE120D-37B7-5472-349C-684705FA9869}"/>
              </a:ext>
            </a:extLst>
          </p:cNvPr>
          <p:cNvSpPr>
            <a:spLocks noGrp="1"/>
          </p:cNvSpPr>
          <p:nvPr>
            <p:ph sz="half" idx="2"/>
          </p:nvPr>
        </p:nvSpPr>
        <p:spPr>
          <a:xfrm>
            <a:off x="836613" y="1438275"/>
            <a:ext cx="5157788" cy="5181600"/>
          </a:xfrm>
        </p:spPr>
        <p:txBody>
          <a:bodyPr>
            <a:noAutofit/>
          </a:bodyPr>
          <a:lstStyle/>
          <a:p>
            <a:pPr marL="0" indent="0" algn="l">
              <a:buNone/>
            </a:pPr>
            <a:r>
              <a:rPr lang="en-US" sz="2400" b="0" i="0" u="none" strike="noStrike" baseline="0" dirty="0" err="1">
                <a:latin typeface="LiberationSerif"/>
              </a:rPr>
              <a:t>user_input</a:t>
            </a:r>
            <a:r>
              <a:rPr lang="en-US" sz="2400" b="0" i="0" u="none" strike="noStrike" baseline="0" dirty="0">
                <a:latin typeface="LiberationSerif"/>
              </a:rPr>
              <a:t> = input("Enter a valid number only:")</a:t>
            </a:r>
          </a:p>
          <a:p>
            <a:pPr marL="0" indent="0" algn="l">
              <a:buNone/>
            </a:pPr>
            <a:r>
              <a:rPr lang="en-US" sz="2400" b="0" i="0" u="none" strike="noStrike" baseline="0" dirty="0">
                <a:latin typeface="LiberationSerif"/>
              </a:rPr>
              <a:t># Skipping the validation of the user's input</a:t>
            </a:r>
          </a:p>
          <a:p>
            <a:pPr marL="0" indent="0" algn="l">
              <a:buNone/>
            </a:pPr>
            <a:r>
              <a:rPr lang="en-US" sz="2400" b="0" i="0" u="none" strike="noStrike" baseline="0" dirty="0">
                <a:latin typeface="LiberationSerif"/>
              </a:rPr>
              <a:t>a = float(</a:t>
            </a:r>
            <a:r>
              <a:rPr lang="en-US" sz="2400" b="0" i="0" u="none" strike="noStrike" baseline="0" dirty="0" err="1">
                <a:latin typeface="LiberationSerif"/>
              </a:rPr>
              <a:t>user_input</a:t>
            </a:r>
            <a:r>
              <a:rPr lang="en-US" sz="2400" b="0" i="0" u="none" strike="noStrike" baseline="0" dirty="0">
                <a:latin typeface="LiberationSerif"/>
              </a:rPr>
              <a:t>)</a:t>
            </a:r>
          </a:p>
          <a:p>
            <a:pPr marL="0" indent="0" algn="l">
              <a:buNone/>
            </a:pPr>
            <a:r>
              <a:rPr lang="en-US" sz="2400" b="0" i="0" u="none" strike="noStrike" baseline="0" dirty="0">
                <a:latin typeface="LiberationSerif"/>
              </a:rPr>
              <a:t>if a &gt; 10:</a:t>
            </a:r>
          </a:p>
          <a:p>
            <a:pPr marL="0" indent="0" algn="l">
              <a:buNone/>
            </a:pPr>
            <a:r>
              <a:rPr lang="en-US" sz="2400" b="0" i="0" u="none" strike="noStrike" baseline="0" dirty="0">
                <a:latin typeface="LiberationSerif"/>
              </a:rPr>
              <a:t>    print("The number is greater than 10.")</a:t>
            </a:r>
          </a:p>
          <a:p>
            <a:pPr marL="0" indent="0" algn="l">
              <a:buNone/>
            </a:pPr>
            <a:r>
              <a:rPr lang="en-US" sz="2400" b="0" i="0" u="none" strike="noStrike" baseline="0" dirty="0" err="1">
                <a:latin typeface="LiberationSerif"/>
              </a:rPr>
              <a:t>elif</a:t>
            </a:r>
            <a:r>
              <a:rPr lang="en-US" sz="2400" b="0" i="0" u="none" strike="noStrike" baseline="0" dirty="0">
                <a:latin typeface="LiberationSerif"/>
              </a:rPr>
              <a:t> a == 10:</a:t>
            </a:r>
          </a:p>
          <a:p>
            <a:pPr marL="0" indent="0" algn="l">
              <a:buNone/>
            </a:pPr>
            <a:r>
              <a:rPr lang="en-US" sz="2400" b="0" i="0" u="none" strike="noStrike" baseline="0" dirty="0">
                <a:latin typeface="LiberationSerif"/>
              </a:rPr>
              <a:t>    print("The number is equal to 10.")</a:t>
            </a:r>
          </a:p>
          <a:p>
            <a:pPr marL="0" indent="0" algn="l">
              <a:buNone/>
            </a:pPr>
            <a:r>
              <a:rPr lang="en-US" sz="2400" b="0" i="0" u="none" strike="noStrike" baseline="0" dirty="0">
                <a:latin typeface="LiberationSerif"/>
              </a:rPr>
              <a:t>else:</a:t>
            </a:r>
          </a:p>
          <a:p>
            <a:pPr marL="0" indent="0" algn="l">
              <a:buNone/>
            </a:pPr>
            <a:r>
              <a:rPr lang="en-US" sz="2400" b="0" i="0" u="none" strike="noStrike" baseline="0" dirty="0">
                <a:latin typeface="LiberationSerif"/>
              </a:rPr>
              <a:t>    print("The number is less than 10.")</a:t>
            </a:r>
            <a:endParaRPr lang="en-US" sz="2400" dirty="0"/>
          </a:p>
        </p:txBody>
      </p:sp>
      <p:sp>
        <p:nvSpPr>
          <p:cNvPr id="5" name="Text Placeholder 4">
            <a:extLst>
              <a:ext uri="{FF2B5EF4-FFF2-40B4-BE49-F238E27FC236}">
                <a16:creationId xmlns:a16="http://schemas.microsoft.com/office/drawing/2014/main" id="{AD0333D8-E314-EACA-E554-3F6E6EA326E3}"/>
              </a:ext>
            </a:extLst>
          </p:cNvPr>
          <p:cNvSpPr>
            <a:spLocks noGrp="1"/>
          </p:cNvSpPr>
          <p:nvPr>
            <p:ph type="body" sz="quarter" idx="3"/>
          </p:nvPr>
        </p:nvSpPr>
        <p:spPr>
          <a:xfrm>
            <a:off x="6194427" y="554037"/>
            <a:ext cx="5183188" cy="823912"/>
          </a:xfrm>
        </p:spPr>
        <p:txBody>
          <a:bodyPr/>
          <a:lstStyle/>
          <a:p>
            <a:r>
              <a:rPr lang="en-US" dirty="0"/>
              <a:t>Using if-else Chain</a:t>
            </a:r>
          </a:p>
          <a:p>
            <a:endParaRPr lang="en-US" dirty="0"/>
          </a:p>
        </p:txBody>
      </p:sp>
      <p:sp>
        <p:nvSpPr>
          <p:cNvPr id="6" name="Content Placeholder 5">
            <a:extLst>
              <a:ext uri="{FF2B5EF4-FFF2-40B4-BE49-F238E27FC236}">
                <a16:creationId xmlns:a16="http://schemas.microsoft.com/office/drawing/2014/main" id="{AFE24B4D-3BC7-E7CE-CA23-A1195CD192C9}"/>
              </a:ext>
            </a:extLst>
          </p:cNvPr>
          <p:cNvSpPr>
            <a:spLocks noGrp="1"/>
          </p:cNvSpPr>
          <p:nvPr>
            <p:ph sz="quarter" idx="4"/>
          </p:nvPr>
        </p:nvSpPr>
        <p:spPr>
          <a:xfrm>
            <a:off x="5997575" y="1438275"/>
            <a:ext cx="5357813" cy="4751388"/>
          </a:xfrm>
        </p:spPr>
        <p:txBody>
          <a:bodyPr>
            <a:normAutofit fontScale="85000" lnSpcReduction="10000"/>
          </a:bodyPr>
          <a:lstStyle/>
          <a:p>
            <a:pPr marL="0" indent="0" algn="l">
              <a:buNone/>
            </a:pPr>
            <a:r>
              <a:rPr lang="en-US" dirty="0" err="1"/>
              <a:t>user_input</a:t>
            </a:r>
            <a:r>
              <a:rPr lang="en-US" dirty="0"/>
              <a:t> = input("Enter a valid number only:")</a:t>
            </a:r>
          </a:p>
          <a:p>
            <a:pPr marL="0" indent="0" algn="l">
              <a:buNone/>
            </a:pPr>
            <a:r>
              <a:rPr lang="en-US" dirty="0"/>
              <a:t># For simplicity, skipping the validation of user's input</a:t>
            </a:r>
          </a:p>
          <a:p>
            <a:pPr marL="0" indent="0" algn="l">
              <a:buNone/>
            </a:pPr>
            <a:r>
              <a:rPr lang="en-US" dirty="0"/>
              <a:t>a = float(</a:t>
            </a:r>
            <a:r>
              <a:rPr lang="en-US" dirty="0" err="1"/>
              <a:t>user_input</a:t>
            </a:r>
            <a:r>
              <a:rPr lang="en-US" dirty="0"/>
              <a:t>)</a:t>
            </a:r>
          </a:p>
          <a:p>
            <a:pPr marL="0" indent="0" algn="l">
              <a:buNone/>
            </a:pPr>
            <a:r>
              <a:rPr lang="en-US" dirty="0"/>
              <a:t>if a &gt; 10:</a:t>
            </a:r>
          </a:p>
          <a:p>
            <a:pPr marL="0" indent="0" algn="l">
              <a:buNone/>
            </a:pPr>
            <a:r>
              <a:rPr lang="en-US" dirty="0"/>
              <a:t>    print("The number is greater than 10.")</a:t>
            </a:r>
          </a:p>
          <a:p>
            <a:pPr marL="0" indent="0" algn="l">
              <a:buNone/>
            </a:pPr>
            <a:r>
              <a:rPr lang="en-US" dirty="0"/>
              <a:t>else:</a:t>
            </a:r>
          </a:p>
          <a:p>
            <a:pPr marL="0" indent="0" algn="l">
              <a:buNone/>
            </a:pPr>
            <a:r>
              <a:rPr lang="en-US" dirty="0"/>
              <a:t>    if a == 10:</a:t>
            </a:r>
          </a:p>
          <a:p>
            <a:pPr marL="0" indent="0" algn="l">
              <a:buNone/>
            </a:pPr>
            <a:r>
              <a:rPr lang="en-US" dirty="0"/>
              <a:t>        print("The number is equal to 10.")</a:t>
            </a:r>
          </a:p>
          <a:p>
            <a:pPr marL="0" indent="0" algn="l">
              <a:buNone/>
            </a:pPr>
            <a:r>
              <a:rPr lang="en-US" dirty="0"/>
              <a:t>    else:</a:t>
            </a:r>
          </a:p>
          <a:p>
            <a:pPr marL="0" indent="0" algn="l">
              <a:buNone/>
            </a:pPr>
            <a:r>
              <a:rPr lang="en-US" dirty="0"/>
              <a:t>        print("The number is less than 10.")</a:t>
            </a:r>
          </a:p>
          <a:p>
            <a:pPr marL="0" indent="0" algn="l">
              <a:buNone/>
            </a:pPr>
            <a:endParaRPr lang="en-US" dirty="0"/>
          </a:p>
        </p:txBody>
      </p:sp>
    </p:spTree>
    <p:extLst>
      <p:ext uri="{BB962C8B-B14F-4D97-AF65-F5344CB8AC3E}">
        <p14:creationId xmlns:p14="http://schemas.microsoft.com/office/powerpoint/2010/main" val="68070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4DA4-EA1A-2E1E-AD85-ED0CF9A7FE43}"/>
              </a:ext>
            </a:extLst>
          </p:cNvPr>
          <p:cNvSpPr>
            <a:spLocks noGrp="1"/>
          </p:cNvSpPr>
          <p:nvPr>
            <p:ph type="title"/>
          </p:nvPr>
        </p:nvSpPr>
        <p:spPr>
          <a:xfrm>
            <a:off x="838200" y="1"/>
            <a:ext cx="10515600" cy="895349"/>
          </a:xfrm>
        </p:spPr>
        <p:txBody>
          <a:bodyPr/>
          <a:lstStyle/>
          <a:p>
            <a:r>
              <a:rPr lang="en-US" dirty="0"/>
              <a:t> Iteration using Loops</a:t>
            </a:r>
          </a:p>
        </p:txBody>
      </p:sp>
      <p:sp>
        <p:nvSpPr>
          <p:cNvPr id="3" name="Content Placeholder 2">
            <a:extLst>
              <a:ext uri="{FF2B5EF4-FFF2-40B4-BE49-F238E27FC236}">
                <a16:creationId xmlns:a16="http://schemas.microsoft.com/office/drawing/2014/main" id="{2DA14D51-C840-A046-A529-A0F303DAD025}"/>
              </a:ext>
            </a:extLst>
          </p:cNvPr>
          <p:cNvSpPr>
            <a:spLocks noGrp="1"/>
          </p:cNvSpPr>
          <p:nvPr>
            <p:ph idx="1"/>
          </p:nvPr>
        </p:nvSpPr>
        <p:spPr>
          <a:xfrm>
            <a:off x="771525" y="990600"/>
            <a:ext cx="10582275" cy="5281613"/>
          </a:xfrm>
        </p:spPr>
        <p:txBody>
          <a:bodyPr>
            <a:normAutofit/>
          </a:bodyPr>
          <a:lstStyle/>
          <a:p>
            <a:r>
              <a:rPr lang="en-US" dirty="0"/>
              <a:t>In programming, iteration is used for repetition. When you write a program or implement an algorithm, you may need to iterate over a certain part of the code until a specific condition meets. Loop statements help you iterate overt hose portions of the code.</a:t>
            </a:r>
          </a:p>
          <a:p>
            <a:pPr marL="0" indent="0">
              <a:buNone/>
            </a:pPr>
            <a:r>
              <a:rPr lang="en-US" dirty="0"/>
              <a:t>print("Printing 1 to 3:")</a:t>
            </a:r>
          </a:p>
          <a:p>
            <a:pPr marL="0" indent="0">
              <a:buNone/>
            </a:pPr>
            <a:r>
              <a:rPr lang="en-US" dirty="0"/>
              <a:t>print(1)</a:t>
            </a:r>
          </a:p>
          <a:p>
            <a:pPr marL="0" indent="0">
              <a:buNone/>
            </a:pPr>
            <a:r>
              <a:rPr lang="en-US" dirty="0"/>
              <a:t>print(2)</a:t>
            </a:r>
          </a:p>
          <a:p>
            <a:pPr marL="0" indent="0">
              <a:buNone/>
            </a:pPr>
            <a:r>
              <a:rPr lang="en-US" dirty="0"/>
              <a:t>print(3)</a:t>
            </a:r>
          </a:p>
          <a:p>
            <a:pPr marL="0" indent="0">
              <a:buNone/>
            </a:pPr>
            <a:r>
              <a:rPr lang="en-US" dirty="0"/>
              <a:t>When you execute this code, you see the following output:</a:t>
            </a:r>
          </a:p>
          <a:p>
            <a:pPr marL="0" indent="0">
              <a:buNone/>
            </a:pPr>
            <a:r>
              <a:rPr lang="en-US" dirty="0"/>
              <a:t>Printing 1 to 3:</a:t>
            </a:r>
          </a:p>
          <a:p>
            <a:pPr marL="0" indent="0">
              <a:buNone/>
            </a:pPr>
            <a:r>
              <a:rPr lang="en-US" dirty="0"/>
              <a:t>123</a:t>
            </a:r>
          </a:p>
        </p:txBody>
      </p:sp>
    </p:spTree>
    <p:extLst>
      <p:ext uri="{BB962C8B-B14F-4D97-AF65-F5344CB8AC3E}">
        <p14:creationId xmlns:p14="http://schemas.microsoft.com/office/powerpoint/2010/main" val="133157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48B4-C81B-F318-AEBC-6FD1B263F5D8}"/>
              </a:ext>
            </a:extLst>
          </p:cNvPr>
          <p:cNvSpPr>
            <a:spLocks noGrp="1"/>
          </p:cNvSpPr>
          <p:nvPr>
            <p:ph type="title"/>
          </p:nvPr>
        </p:nvSpPr>
        <p:spPr>
          <a:xfrm>
            <a:off x="838200" y="104776"/>
            <a:ext cx="10515600" cy="819150"/>
          </a:xfrm>
        </p:spPr>
        <p:txBody>
          <a:bodyPr/>
          <a:lstStyle/>
          <a:p>
            <a:r>
              <a:rPr lang="en-US" dirty="0"/>
              <a:t>The while Loop</a:t>
            </a:r>
          </a:p>
        </p:txBody>
      </p:sp>
      <p:sp>
        <p:nvSpPr>
          <p:cNvPr id="3" name="Content Placeholder 2">
            <a:extLst>
              <a:ext uri="{FF2B5EF4-FFF2-40B4-BE49-F238E27FC236}">
                <a16:creationId xmlns:a16="http://schemas.microsoft.com/office/drawing/2014/main" id="{507867B0-A27D-195D-21AF-7E0B3A59AB5D}"/>
              </a:ext>
            </a:extLst>
          </p:cNvPr>
          <p:cNvSpPr>
            <a:spLocks noGrp="1"/>
          </p:cNvSpPr>
          <p:nvPr>
            <p:ph idx="1"/>
          </p:nvPr>
        </p:nvSpPr>
        <p:spPr>
          <a:xfrm>
            <a:off x="838200" y="1000125"/>
            <a:ext cx="10515600" cy="5176838"/>
          </a:xfrm>
        </p:spPr>
        <p:txBody>
          <a:bodyPr>
            <a:normAutofit lnSpcReduction="10000"/>
          </a:bodyPr>
          <a:lstStyle/>
          <a:p>
            <a:pPr algn="l"/>
            <a:r>
              <a:rPr lang="en-US" sz="1800" b="0" i="0" u="none" strike="noStrike" baseline="0" dirty="0">
                <a:latin typeface="LiberationSerif"/>
              </a:rPr>
              <a:t>The while loop continues executing as long as a certain condition is true. It has the following form:</a:t>
            </a:r>
          </a:p>
          <a:p>
            <a:pPr marL="0" indent="0">
              <a:buNone/>
            </a:pPr>
            <a:r>
              <a:rPr lang="en-US" sz="1800" b="0" i="0" u="none" strike="noStrike" baseline="0" dirty="0">
                <a:latin typeface="LiberationSerif"/>
              </a:rPr>
              <a:t>while “Your specified condition(s)”:</a:t>
            </a:r>
          </a:p>
          <a:p>
            <a:pPr marL="0" indent="0" algn="l">
              <a:buNone/>
            </a:pPr>
            <a:r>
              <a:rPr lang="en-US" sz="1800" b="0" i="0" u="none" strike="noStrike" baseline="0" dirty="0">
                <a:latin typeface="LiberationSerif"/>
              </a:rPr>
              <a:t>statement-1</a:t>
            </a:r>
          </a:p>
          <a:p>
            <a:pPr marL="0" indent="0" algn="l">
              <a:buNone/>
            </a:pPr>
            <a:r>
              <a:rPr lang="en-US" sz="1800" b="0" i="0" u="none" strike="noStrike" baseline="0" dirty="0">
                <a:latin typeface="LiberationSerif"/>
              </a:rPr>
              <a:t>statement-2</a:t>
            </a:r>
          </a:p>
          <a:p>
            <a:pPr marL="0" indent="0" algn="l">
              <a:buNone/>
            </a:pPr>
            <a:r>
              <a:rPr lang="en-US" sz="1800" b="0" i="0" u="none" strike="noStrike" baseline="0" dirty="0">
                <a:latin typeface="LiberationSerif"/>
              </a:rPr>
              <a:t>statement-3</a:t>
            </a:r>
          </a:p>
          <a:p>
            <a:pPr marL="0" indent="0" algn="l">
              <a:buNone/>
            </a:pPr>
            <a:r>
              <a:rPr lang="en-US" sz="1800" b="0" i="0" u="none" strike="noStrike" baseline="0" dirty="0">
                <a:latin typeface="LiberationSerif"/>
              </a:rPr>
              <a:t>….</a:t>
            </a:r>
          </a:p>
          <a:p>
            <a:pPr algn="l"/>
            <a:r>
              <a:rPr lang="en-US" sz="1800" b="0" i="0" u="none" strike="noStrike" baseline="0" dirty="0">
                <a:latin typeface="LiberationSerif"/>
              </a:rPr>
              <a:t>It starts with a reserved keyword while. There is a colon (:) after the condition(s) you mentioned. There can be many statements inside the while loop. You indent these lines. You check the condition before you enter this block of statements. If the condition is true, the control can enter the block and execute these statements. You repeat this block of statements till the condition is true.</a:t>
            </a:r>
          </a:p>
          <a:p>
            <a:pPr algn="l"/>
            <a:r>
              <a:rPr lang="en-US" sz="1800" b="0" i="0" u="none" strike="noStrike" baseline="0" dirty="0">
                <a:latin typeface="LiberationSerif"/>
              </a:rPr>
              <a:t>In short, to come out from a while loop, the condition needs to be false. Otherwise, the block of statements inside the loop will continue executing.</a:t>
            </a:r>
          </a:p>
          <a:p>
            <a:pPr algn="l"/>
            <a:r>
              <a:rPr lang="en-US" sz="1800" b="0" i="0" u="none" strike="noStrike" baseline="0" dirty="0">
                <a:latin typeface="LiberationSerif"/>
              </a:rPr>
              <a:t>When the condition becomes false, the block of statements inside while loop will no longer </a:t>
            </a:r>
            <a:r>
              <a:rPr lang="en-US" sz="1800" b="0" i="0" u="none" strike="noStrike" baseline="0" dirty="0" err="1">
                <a:latin typeface="LiberationSerif"/>
              </a:rPr>
              <a:t>execute.Then</a:t>
            </a:r>
            <a:r>
              <a:rPr lang="en-US" sz="1800" b="0" i="0" u="none" strike="noStrike" baseline="0" dirty="0">
                <a:latin typeface="LiberationSerif"/>
              </a:rPr>
              <a:t> we say that the control has exited from the while loop. It also means that if the condition is false at the beginning, you cannot enter the body of a while loop at all.</a:t>
            </a:r>
          </a:p>
          <a:p>
            <a:pPr algn="l"/>
            <a:r>
              <a:rPr lang="en-US" sz="1800" b="0" i="0" u="none" strike="noStrike" baseline="0" dirty="0">
                <a:latin typeface="LiberationSerif"/>
              </a:rPr>
              <a:t>If you enter a loop but do not satisfy the exit criteria, you fall into the trap of an infinite loop.</a:t>
            </a:r>
            <a:endParaRPr lang="en-US" dirty="0"/>
          </a:p>
        </p:txBody>
      </p:sp>
    </p:spTree>
    <p:extLst>
      <p:ext uri="{BB962C8B-B14F-4D97-AF65-F5344CB8AC3E}">
        <p14:creationId xmlns:p14="http://schemas.microsoft.com/office/powerpoint/2010/main" val="149991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4773-96D6-21A6-4B4F-DC69B2D65F38}"/>
              </a:ext>
            </a:extLst>
          </p:cNvPr>
          <p:cNvSpPr>
            <a:spLocks noGrp="1"/>
          </p:cNvSpPr>
          <p:nvPr>
            <p:ph type="title"/>
          </p:nvPr>
        </p:nvSpPr>
        <p:spPr>
          <a:xfrm>
            <a:off x="838200" y="142875"/>
            <a:ext cx="10515600" cy="1057275"/>
          </a:xfrm>
        </p:spPr>
        <p:txBody>
          <a:bodyPr/>
          <a:lstStyle/>
          <a:p>
            <a:r>
              <a:rPr lang="en-US" dirty="0"/>
              <a:t>While loop..</a:t>
            </a:r>
          </a:p>
        </p:txBody>
      </p:sp>
      <p:sp>
        <p:nvSpPr>
          <p:cNvPr id="3" name="Content Placeholder 2">
            <a:extLst>
              <a:ext uri="{FF2B5EF4-FFF2-40B4-BE49-F238E27FC236}">
                <a16:creationId xmlns:a16="http://schemas.microsoft.com/office/drawing/2014/main" id="{DFC289DC-53DA-EA9D-CA60-B9C1094FFE6E}"/>
              </a:ext>
            </a:extLst>
          </p:cNvPr>
          <p:cNvSpPr>
            <a:spLocks noGrp="1"/>
          </p:cNvSpPr>
          <p:nvPr>
            <p:ph idx="1"/>
          </p:nvPr>
        </p:nvSpPr>
        <p:spPr>
          <a:xfrm>
            <a:off x="771525" y="1571624"/>
            <a:ext cx="10582275" cy="4962525"/>
          </a:xfrm>
        </p:spPr>
        <p:txBody>
          <a:bodyPr>
            <a:normAutofit/>
          </a:bodyPr>
          <a:lstStyle/>
          <a:p>
            <a:pPr marL="0" indent="0" algn="l">
              <a:buNone/>
            </a:pPr>
            <a:r>
              <a:rPr lang="en-US" sz="1800" b="0" i="0" u="none" strike="noStrike" baseline="0" dirty="0">
                <a:latin typeface="LiberationSerif"/>
              </a:rPr>
              <a:t># Printing 1 to 10 using while loop</a:t>
            </a:r>
          </a:p>
          <a:p>
            <a:pPr marL="0" indent="0" algn="l">
              <a:buNone/>
            </a:pPr>
            <a:r>
              <a:rPr lang="en-US" sz="1800" b="0" i="0" u="none" strike="noStrike" baseline="0" dirty="0">
                <a:latin typeface="LiberationSerif"/>
              </a:rPr>
              <a:t>print("Printing 1 to 10 using while loop:")</a:t>
            </a:r>
          </a:p>
          <a:p>
            <a:pPr marL="0" indent="0" algn="l">
              <a:buNone/>
            </a:pPr>
            <a:r>
              <a:rPr lang="en-US" sz="1800" b="0" i="0" u="none" strike="noStrike" baseline="0" dirty="0" err="1">
                <a:latin typeface="LiberationSerif"/>
              </a:rPr>
              <a:t>current_value</a:t>
            </a:r>
            <a:r>
              <a:rPr lang="en-US" sz="1800" b="0" i="0" u="none" strike="noStrike" baseline="0" dirty="0">
                <a:latin typeface="LiberationSerif"/>
              </a:rPr>
              <a:t> = 1</a:t>
            </a:r>
          </a:p>
          <a:p>
            <a:pPr marL="0" indent="0" algn="l">
              <a:buNone/>
            </a:pPr>
            <a:r>
              <a:rPr lang="en-US" sz="1800" b="0" i="0" u="none" strike="noStrike" baseline="0" dirty="0">
                <a:latin typeface="LiberationSerif"/>
              </a:rPr>
              <a:t>while </a:t>
            </a:r>
            <a:r>
              <a:rPr lang="en-US" sz="1800" b="0" i="0" u="none" strike="noStrike" baseline="0" dirty="0" err="1">
                <a:latin typeface="LiberationSerif"/>
              </a:rPr>
              <a:t>current_value</a:t>
            </a:r>
            <a:r>
              <a:rPr lang="en-US" sz="1800" b="0" i="0" u="none" strike="noStrike" baseline="0" dirty="0">
                <a:latin typeface="LiberationSerif"/>
              </a:rPr>
              <a:t> &lt;= 10:</a:t>
            </a:r>
          </a:p>
          <a:p>
            <a:pPr marL="0" indent="0" algn="l">
              <a:buNone/>
            </a:pPr>
            <a:r>
              <a:rPr lang="en-US" sz="1800" b="0" i="0" u="none" strike="noStrike" baseline="0" dirty="0">
                <a:latin typeface="LiberationSerif"/>
              </a:rPr>
              <a:t>    print(</a:t>
            </a:r>
            <a:r>
              <a:rPr lang="en-US" sz="1800" b="0" i="0" u="none" strike="noStrike" baseline="0" dirty="0" err="1">
                <a:latin typeface="LiberationSerif"/>
              </a:rPr>
              <a:t>current_value</a:t>
            </a:r>
            <a:r>
              <a:rPr lang="en-US" sz="1800" b="0" i="0" u="none" strike="noStrike" baseline="0" dirty="0">
                <a:latin typeface="LiberationSerif"/>
              </a:rPr>
              <a:t>)</a:t>
            </a:r>
          </a:p>
          <a:p>
            <a:pPr marL="0" indent="0" algn="l">
              <a:buNone/>
            </a:pPr>
            <a:r>
              <a:rPr lang="en-US" sz="1800" b="0" i="0" u="none" strike="noStrike" baseline="0" dirty="0">
                <a:latin typeface="LiberationSerif"/>
              </a:rPr>
              <a:t># incrementing the value</a:t>
            </a:r>
          </a:p>
          <a:p>
            <a:pPr marL="0" indent="0" algn="l">
              <a:buNone/>
            </a:pPr>
            <a:r>
              <a:rPr lang="en-US" sz="1800" b="0" i="0" u="none" strike="noStrike" baseline="0" dirty="0">
                <a:latin typeface="LiberationSerif"/>
              </a:rPr>
              <a:t># Following line is a shortcut for :</a:t>
            </a:r>
          </a:p>
          <a:p>
            <a:pPr marL="0" indent="0" algn="l">
              <a:buNone/>
            </a:pPr>
            <a:r>
              <a:rPr lang="en-US" sz="1800" b="0" i="0" u="none" strike="noStrike" baseline="0" dirty="0">
                <a:latin typeface="LiberationSerif"/>
              </a:rPr>
              <a:t># </a:t>
            </a:r>
            <a:r>
              <a:rPr lang="en-US" sz="1800" b="0" i="0" u="none" strike="noStrike" baseline="0" dirty="0" err="1">
                <a:latin typeface="LiberationSerif"/>
              </a:rPr>
              <a:t>current_value</a:t>
            </a:r>
            <a:r>
              <a:rPr lang="en-US" sz="1800" b="0" i="0" u="none" strike="noStrike" baseline="0" dirty="0">
                <a:latin typeface="LiberationSerif"/>
              </a:rPr>
              <a:t>=Current_value+1</a:t>
            </a:r>
          </a:p>
          <a:p>
            <a:pPr marL="0" indent="0" algn="l">
              <a:buNone/>
            </a:pPr>
            <a:r>
              <a:rPr lang="en-US" sz="1800" b="0" i="0" u="none" strike="noStrike" baseline="0" dirty="0">
                <a:latin typeface="LiberationSerif"/>
              </a:rPr>
              <a:t>    </a:t>
            </a:r>
            <a:r>
              <a:rPr lang="en-US" sz="1800" b="0" i="0" u="none" strike="noStrike" baseline="0" dirty="0" err="1">
                <a:latin typeface="LiberationSerif"/>
              </a:rPr>
              <a:t>current_value</a:t>
            </a:r>
            <a:r>
              <a:rPr lang="en-US" sz="1800" b="0" i="0" u="none" strike="noStrike" baseline="0" dirty="0">
                <a:latin typeface="LiberationSerif"/>
              </a:rPr>
              <a:t> += 1</a:t>
            </a:r>
          </a:p>
          <a:p>
            <a:pPr marL="0" indent="0" algn="l">
              <a:buNone/>
            </a:pPr>
            <a:r>
              <a:rPr lang="en-US" sz="1800" b="0" i="0" u="none" strike="noStrike" baseline="0" dirty="0">
                <a:latin typeface="LiberationSerif"/>
              </a:rPr>
              <a:t># This statement is placed outside the while loop</a:t>
            </a:r>
          </a:p>
          <a:p>
            <a:pPr marL="0" indent="0" algn="l">
              <a:buNone/>
            </a:pPr>
            <a:r>
              <a:rPr lang="en-US" sz="1800" b="0" i="0" u="none" strike="noStrike" baseline="0" dirty="0">
                <a:latin typeface="LiberationSerif"/>
              </a:rPr>
              <a:t>print("Job has been done. Exit from the while loop.")</a:t>
            </a:r>
          </a:p>
        </p:txBody>
      </p:sp>
    </p:spTree>
    <p:extLst>
      <p:ext uri="{BB962C8B-B14F-4D97-AF65-F5344CB8AC3E}">
        <p14:creationId xmlns:p14="http://schemas.microsoft.com/office/powerpoint/2010/main" val="171198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9309-A6C0-EA2E-89B8-D3959F66F41D}"/>
              </a:ext>
            </a:extLst>
          </p:cNvPr>
          <p:cNvSpPr>
            <a:spLocks noGrp="1"/>
          </p:cNvSpPr>
          <p:nvPr>
            <p:ph type="title"/>
          </p:nvPr>
        </p:nvSpPr>
        <p:spPr/>
        <p:txBody>
          <a:bodyPr/>
          <a:lstStyle/>
          <a:p>
            <a:r>
              <a:rPr lang="en-US" dirty="0"/>
              <a:t>Infinite loop</a:t>
            </a:r>
          </a:p>
        </p:txBody>
      </p:sp>
      <p:sp>
        <p:nvSpPr>
          <p:cNvPr id="3" name="Content Placeholder 2">
            <a:extLst>
              <a:ext uri="{FF2B5EF4-FFF2-40B4-BE49-F238E27FC236}">
                <a16:creationId xmlns:a16="http://schemas.microsoft.com/office/drawing/2014/main" id="{D42D31C1-4BD8-0737-2BB2-675F04BEA9F4}"/>
              </a:ext>
            </a:extLst>
          </p:cNvPr>
          <p:cNvSpPr>
            <a:spLocks noGrp="1"/>
          </p:cNvSpPr>
          <p:nvPr>
            <p:ph idx="1"/>
          </p:nvPr>
        </p:nvSpPr>
        <p:spPr>
          <a:xfrm>
            <a:off x="657225" y="1825624"/>
            <a:ext cx="10696575" cy="4556125"/>
          </a:xfrm>
        </p:spPr>
        <p:txBody>
          <a:bodyPr/>
          <a:lstStyle/>
          <a:p>
            <a:pPr marL="0" indent="0" algn="l">
              <a:buNone/>
            </a:pPr>
            <a:r>
              <a:rPr lang="en-US" dirty="0"/>
              <a:t>#Here is the complete program.</a:t>
            </a:r>
          </a:p>
          <a:p>
            <a:pPr marL="0" indent="0" algn="l">
              <a:buNone/>
            </a:pPr>
            <a:r>
              <a:rPr lang="en-US" dirty="0"/>
              <a:t># An incorrect implementation of while loop.</a:t>
            </a:r>
          </a:p>
          <a:p>
            <a:pPr marL="0" indent="0" algn="l">
              <a:buNone/>
            </a:pPr>
            <a:r>
              <a:rPr lang="en-US" dirty="0"/>
              <a:t># It creates an infinite loop.</a:t>
            </a:r>
          </a:p>
          <a:p>
            <a:pPr marL="0" indent="0" algn="l">
              <a:buNone/>
            </a:pPr>
            <a:r>
              <a:rPr lang="en-US" dirty="0" err="1"/>
              <a:t>i</a:t>
            </a:r>
            <a:r>
              <a:rPr lang="en-US" dirty="0"/>
              <a:t> = 0</a:t>
            </a:r>
          </a:p>
          <a:p>
            <a:pPr marL="0" indent="0" algn="l">
              <a:buNone/>
            </a:pPr>
            <a:r>
              <a:rPr lang="en-US" dirty="0"/>
              <a:t>while </a:t>
            </a:r>
            <a:r>
              <a:rPr lang="en-US" dirty="0" err="1"/>
              <a:t>i</a:t>
            </a:r>
            <a:r>
              <a:rPr lang="en-US" dirty="0"/>
              <a:t> != 1:</a:t>
            </a:r>
          </a:p>
          <a:p>
            <a:pPr marL="0" indent="0" algn="l">
              <a:buNone/>
            </a:pPr>
            <a:r>
              <a:rPr lang="en-US" dirty="0"/>
              <a:t>    print(</a:t>
            </a:r>
            <a:r>
              <a:rPr lang="en-US" dirty="0" err="1"/>
              <a:t>f"I</a:t>
            </a:r>
            <a:r>
              <a:rPr lang="en-US" dirty="0"/>
              <a:t> cannot come out from the </a:t>
            </a:r>
            <a:r>
              <a:rPr lang="en-US" dirty="0" err="1"/>
              <a:t>loop.i</a:t>
            </a:r>
            <a:r>
              <a:rPr lang="en-US" dirty="0"/>
              <a:t>={</a:t>
            </a:r>
            <a:r>
              <a:rPr lang="en-US" dirty="0" err="1"/>
              <a:t>i</a:t>
            </a:r>
            <a:r>
              <a:rPr lang="en-US" dirty="0"/>
              <a:t>}.")</a:t>
            </a:r>
          </a:p>
        </p:txBody>
      </p:sp>
    </p:spTree>
    <p:extLst>
      <p:ext uri="{BB962C8B-B14F-4D97-AF65-F5344CB8AC3E}">
        <p14:creationId xmlns:p14="http://schemas.microsoft.com/office/powerpoint/2010/main" val="6981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013A-BC2F-80EA-019D-0E9B5B61DE50}"/>
              </a:ext>
            </a:extLst>
          </p:cNvPr>
          <p:cNvSpPr>
            <a:spLocks noGrp="1"/>
          </p:cNvSpPr>
          <p:nvPr>
            <p:ph type="title"/>
          </p:nvPr>
        </p:nvSpPr>
        <p:spPr/>
        <p:txBody>
          <a:bodyPr/>
          <a:lstStyle/>
          <a:p>
            <a:r>
              <a:rPr lang="en-US" dirty="0"/>
              <a:t>While loop summary..</a:t>
            </a:r>
          </a:p>
        </p:txBody>
      </p:sp>
      <p:sp>
        <p:nvSpPr>
          <p:cNvPr id="3" name="Content Placeholder 2">
            <a:extLst>
              <a:ext uri="{FF2B5EF4-FFF2-40B4-BE49-F238E27FC236}">
                <a16:creationId xmlns:a16="http://schemas.microsoft.com/office/drawing/2014/main" id="{89A9E34F-E329-8C4F-67A2-E7E4C5CFE55E}"/>
              </a:ext>
            </a:extLst>
          </p:cNvPr>
          <p:cNvSpPr>
            <a:spLocks noGrp="1"/>
          </p:cNvSpPr>
          <p:nvPr>
            <p:ph idx="1"/>
          </p:nvPr>
        </p:nvSpPr>
        <p:spPr/>
        <p:txBody>
          <a:bodyPr>
            <a:normAutofit fontScale="92500" lnSpcReduction="10000"/>
          </a:bodyPr>
          <a:lstStyle/>
          <a:p>
            <a:r>
              <a:rPr lang="en-US" dirty="0"/>
              <a:t>Using while loops are common in programming. Notice the construction and usage of the while loop again. You can see that there are three major parts which are as follows:</a:t>
            </a:r>
          </a:p>
          <a:p>
            <a:r>
              <a:rPr lang="en-US" b="1" dirty="0"/>
              <a:t>Initialization</a:t>
            </a:r>
            <a:r>
              <a:rPr lang="en-US" dirty="0"/>
              <a:t>- You use it before the control enters the while loop.</a:t>
            </a:r>
          </a:p>
          <a:p>
            <a:r>
              <a:rPr lang="en-US" dirty="0"/>
              <a:t> </a:t>
            </a:r>
            <a:r>
              <a:rPr lang="en-US" b="1" dirty="0"/>
              <a:t>Condition</a:t>
            </a:r>
            <a:r>
              <a:rPr lang="en-US" dirty="0"/>
              <a:t>- You use this to determine whether the control enters the loop. If you enter the loop, the condition is further checked to determine whether the control will be inside the loop, or it will exit from the loop.</a:t>
            </a:r>
          </a:p>
          <a:p>
            <a:r>
              <a:rPr lang="en-US" b="1" dirty="0"/>
              <a:t>Update</a:t>
            </a:r>
            <a:r>
              <a:rPr lang="en-US" dirty="0"/>
              <a:t>-You have to implement the proper logic to update your intended variable (which you use in the condition of the while loop). This helps you to come out from the loop and process the next statement if any.</a:t>
            </a:r>
          </a:p>
          <a:p>
            <a:r>
              <a:rPr lang="en-US" dirty="0"/>
              <a:t> If the control cannot exit from the loop, you fall into an infinite loop. </a:t>
            </a:r>
          </a:p>
          <a:p>
            <a:endParaRPr lang="en-US" dirty="0"/>
          </a:p>
        </p:txBody>
      </p:sp>
    </p:spTree>
    <p:extLst>
      <p:ext uri="{BB962C8B-B14F-4D97-AF65-F5344CB8AC3E}">
        <p14:creationId xmlns:p14="http://schemas.microsoft.com/office/powerpoint/2010/main" val="216128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F977-5E9A-6134-F1C0-0CF0F64BE8A4}"/>
              </a:ext>
            </a:extLst>
          </p:cNvPr>
          <p:cNvSpPr>
            <a:spLocks noGrp="1"/>
          </p:cNvSpPr>
          <p:nvPr>
            <p:ph type="title"/>
          </p:nvPr>
        </p:nvSpPr>
        <p:spPr>
          <a:xfrm>
            <a:off x="838200" y="165100"/>
            <a:ext cx="10515600" cy="1101725"/>
          </a:xfrm>
        </p:spPr>
        <p:txBody>
          <a:bodyPr/>
          <a:lstStyle/>
          <a:p>
            <a:r>
              <a:rPr lang="en-US" dirty="0"/>
              <a:t>Conditional Statements In Python</a:t>
            </a:r>
          </a:p>
        </p:txBody>
      </p:sp>
      <p:sp>
        <p:nvSpPr>
          <p:cNvPr id="3" name="Content Placeholder 2">
            <a:extLst>
              <a:ext uri="{FF2B5EF4-FFF2-40B4-BE49-F238E27FC236}">
                <a16:creationId xmlns:a16="http://schemas.microsoft.com/office/drawing/2014/main" id="{F0E80A4E-B083-8BDF-8AC4-2DA332B99732}"/>
              </a:ext>
            </a:extLst>
          </p:cNvPr>
          <p:cNvSpPr>
            <a:spLocks noGrp="1"/>
          </p:cNvSpPr>
          <p:nvPr>
            <p:ph idx="1"/>
          </p:nvPr>
        </p:nvSpPr>
        <p:spPr>
          <a:xfrm>
            <a:off x="752475" y="1266825"/>
            <a:ext cx="10601325" cy="4910138"/>
          </a:xfrm>
        </p:spPr>
        <p:txBody>
          <a:bodyPr>
            <a:normAutofit fontScale="92500" lnSpcReduction="20000"/>
          </a:bodyPr>
          <a:lstStyle/>
          <a:p>
            <a:r>
              <a:rPr lang="en-US" dirty="0"/>
              <a:t>In programming languages, most of the time in large projects we can control the flow of execution of our program, and we want to execute some set of statements only if the given condition is satisfied, and a different set of statements when it’s not satisfied.</a:t>
            </a:r>
          </a:p>
          <a:p>
            <a:r>
              <a:rPr lang="en-US" dirty="0"/>
              <a:t>Conditional statements are also known as decision-making statements. We need to use these conditional statements to execute the specific block of code if the given condition is true or false.</a:t>
            </a:r>
          </a:p>
          <a:p>
            <a:r>
              <a:rPr lang="en-US" dirty="0"/>
              <a:t>In Python we can achieve decision making by using the following statements:</a:t>
            </a:r>
          </a:p>
          <a:p>
            <a:endParaRPr lang="en-US" dirty="0"/>
          </a:p>
          <a:p>
            <a:pPr lvl="1">
              <a:buFont typeface="Wingdings" panose="05000000000000000000" pitchFamily="2" charset="2"/>
              <a:buChar char="v"/>
            </a:pPr>
            <a:r>
              <a:rPr lang="en-US" dirty="0"/>
              <a:t>if statements</a:t>
            </a:r>
          </a:p>
          <a:p>
            <a:pPr lvl="1">
              <a:buFont typeface="Wingdings" panose="05000000000000000000" pitchFamily="2" charset="2"/>
              <a:buChar char="v"/>
            </a:pPr>
            <a:r>
              <a:rPr lang="en-US" dirty="0"/>
              <a:t>if-else statements</a:t>
            </a:r>
          </a:p>
          <a:p>
            <a:pPr lvl="1">
              <a:buFont typeface="Wingdings" panose="05000000000000000000" pitchFamily="2" charset="2"/>
              <a:buChar char="v"/>
            </a:pPr>
            <a:r>
              <a:rPr lang="en-US" dirty="0" err="1"/>
              <a:t>elif</a:t>
            </a:r>
            <a:r>
              <a:rPr lang="en-US" dirty="0"/>
              <a:t> statements</a:t>
            </a:r>
          </a:p>
          <a:p>
            <a:pPr lvl="1">
              <a:buFont typeface="Wingdings" panose="05000000000000000000" pitchFamily="2" charset="2"/>
              <a:buChar char="v"/>
            </a:pPr>
            <a:r>
              <a:rPr lang="en-US" dirty="0"/>
              <a:t>Nested if and if-else statements</a:t>
            </a:r>
          </a:p>
          <a:p>
            <a:pPr lvl="1">
              <a:buFont typeface="Wingdings" panose="05000000000000000000" pitchFamily="2" charset="2"/>
              <a:buChar char="v"/>
            </a:pPr>
            <a:r>
              <a:rPr lang="en-US" dirty="0" err="1"/>
              <a:t>elif</a:t>
            </a:r>
            <a:r>
              <a:rPr lang="en-US" dirty="0"/>
              <a:t> ladder</a:t>
            </a:r>
          </a:p>
        </p:txBody>
      </p:sp>
    </p:spTree>
    <p:extLst>
      <p:ext uri="{BB962C8B-B14F-4D97-AF65-F5344CB8AC3E}">
        <p14:creationId xmlns:p14="http://schemas.microsoft.com/office/powerpoint/2010/main" val="174868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A414-FBD8-4F08-2411-A59395CC8810}"/>
              </a:ext>
            </a:extLst>
          </p:cNvPr>
          <p:cNvSpPr>
            <a:spLocks noGrp="1"/>
          </p:cNvSpPr>
          <p:nvPr>
            <p:ph type="title"/>
          </p:nvPr>
        </p:nvSpPr>
        <p:spPr>
          <a:xfrm>
            <a:off x="838200" y="104775"/>
            <a:ext cx="10515600" cy="904875"/>
          </a:xfrm>
        </p:spPr>
        <p:txBody>
          <a:bodyPr/>
          <a:lstStyle/>
          <a:p>
            <a:r>
              <a:rPr lang="en-US" dirty="0"/>
              <a:t>The for loop</a:t>
            </a:r>
          </a:p>
        </p:txBody>
      </p:sp>
      <p:sp>
        <p:nvSpPr>
          <p:cNvPr id="3" name="Content Placeholder 2">
            <a:extLst>
              <a:ext uri="{FF2B5EF4-FFF2-40B4-BE49-F238E27FC236}">
                <a16:creationId xmlns:a16="http://schemas.microsoft.com/office/drawing/2014/main" id="{CEA1225A-5690-6C48-1E92-E926E1024AF4}"/>
              </a:ext>
            </a:extLst>
          </p:cNvPr>
          <p:cNvSpPr>
            <a:spLocks noGrp="1"/>
          </p:cNvSpPr>
          <p:nvPr>
            <p:ph idx="1"/>
          </p:nvPr>
        </p:nvSpPr>
        <p:spPr>
          <a:xfrm>
            <a:off x="838200" y="1085850"/>
            <a:ext cx="10515600" cy="5581649"/>
          </a:xfrm>
        </p:spPr>
        <p:txBody>
          <a:bodyPr>
            <a:normAutofit fontScale="85000" lnSpcReduction="20000"/>
          </a:bodyPr>
          <a:lstStyle/>
          <a:p>
            <a:r>
              <a:rPr lang="en-US" sz="2600" dirty="0"/>
              <a:t>There is another loop called for loop in Python. In certain situations, this loop provides a convenient way to express the steps of a while loop. This program shows you the use of a for loop.</a:t>
            </a:r>
          </a:p>
          <a:p>
            <a:pPr marL="0" indent="0">
              <a:buNone/>
            </a:pPr>
            <a:endParaRPr lang="en-US" sz="2600" dirty="0"/>
          </a:p>
          <a:p>
            <a:pPr algn="l"/>
            <a:r>
              <a:rPr lang="en-US" sz="2600" b="0" i="0" u="none" strike="noStrike" baseline="0" dirty="0"/>
              <a:t>You often use the for loops when you traverse an </a:t>
            </a:r>
            <a:r>
              <a:rPr lang="en-US" sz="2600" b="0" i="0" u="none" strike="noStrike" baseline="0" dirty="0" err="1"/>
              <a:t>iterable</a:t>
            </a:r>
            <a:r>
              <a:rPr lang="en-US" sz="2600" b="0" i="0" u="none" strike="noStrike" baseline="0" dirty="0"/>
              <a:t> element like list, tuple, strings, etc. What is an </a:t>
            </a:r>
            <a:r>
              <a:rPr lang="en-US" sz="2600" b="0" i="0" u="none" strike="noStrike" baseline="0" dirty="0" err="1"/>
              <a:t>iterable</a:t>
            </a:r>
            <a:r>
              <a:rPr lang="en-US" sz="2600" b="0" i="0" u="none" strike="noStrike" baseline="0" dirty="0"/>
              <a:t> element? In simple terms, an </a:t>
            </a:r>
            <a:r>
              <a:rPr lang="en-US" sz="2600" b="0" i="0" u="none" strike="noStrike" baseline="0" dirty="0" err="1"/>
              <a:t>iterable</a:t>
            </a:r>
            <a:r>
              <a:rPr lang="en-US" sz="2600" b="0" i="0" u="none" strike="noStrike" baseline="0" dirty="0"/>
              <a:t> element is such an element that can be looped over. The </a:t>
            </a:r>
            <a:r>
              <a:rPr lang="en-US" sz="2600" b="0" i="0" u="none" strike="noStrike" baseline="0" dirty="0" err="1"/>
              <a:t>generalsyntax</a:t>
            </a:r>
            <a:r>
              <a:rPr lang="en-US" sz="2600" b="0" i="0" u="none" strike="noStrike" baseline="0" dirty="0"/>
              <a:t> to traverse and print the content of an </a:t>
            </a:r>
            <a:r>
              <a:rPr lang="en-US" sz="2600" b="0" i="0" u="none" strike="noStrike" baseline="0" dirty="0" err="1"/>
              <a:t>iterable</a:t>
            </a:r>
            <a:r>
              <a:rPr lang="en-US" sz="2600" b="0" i="0" u="none" strike="noStrike" baseline="0" dirty="0"/>
              <a:t> element is as follows:</a:t>
            </a:r>
          </a:p>
          <a:p>
            <a:pPr marL="0" indent="0" algn="l">
              <a:buNone/>
            </a:pPr>
            <a:endParaRPr lang="en-US" sz="2600" b="0" i="0" u="none" strike="noStrike" baseline="0" dirty="0"/>
          </a:p>
          <a:p>
            <a:pPr marL="0" indent="0" algn="l">
              <a:buNone/>
            </a:pPr>
            <a:r>
              <a:rPr lang="en-US" sz="2600" b="0" i="0" u="none" strike="noStrike" baseline="0" dirty="0"/>
              <a:t>for element in </a:t>
            </a:r>
            <a:r>
              <a:rPr lang="en-US" sz="2600" b="0" i="0" u="none" strike="noStrike" baseline="0" dirty="0" err="1"/>
              <a:t>iterable_element</a:t>
            </a:r>
            <a:r>
              <a:rPr lang="en-US" sz="2600" b="0" i="0" u="none" strike="noStrike" baseline="0" dirty="0"/>
              <a:t>:</a:t>
            </a:r>
          </a:p>
          <a:p>
            <a:pPr marL="0" indent="0" algn="l">
              <a:buNone/>
            </a:pPr>
            <a:r>
              <a:rPr lang="en-US" sz="2600" b="0" i="0" u="none" strike="noStrike" baseline="0" dirty="0"/>
              <a:t>print(element)</a:t>
            </a:r>
          </a:p>
          <a:p>
            <a:endParaRPr lang="en-US" sz="2600" dirty="0"/>
          </a:p>
          <a:p>
            <a:pPr marL="0" indent="0" algn="l">
              <a:buNone/>
            </a:pPr>
            <a:r>
              <a:rPr lang="en-US" sz="2600" b="0" i="0" u="none" strike="noStrike" baseline="0" dirty="0" err="1"/>
              <a:t>employee_names</a:t>
            </a:r>
            <a:r>
              <a:rPr lang="en-US" sz="2600" b="0" i="0" u="none" strike="noStrike" baseline="0" dirty="0"/>
              <a:t> = ["Sam", "Bob", "George", "Kate", "Julie"]</a:t>
            </a:r>
          </a:p>
          <a:p>
            <a:pPr marL="0" indent="0" algn="l">
              <a:buNone/>
            </a:pPr>
            <a:r>
              <a:rPr lang="en-US" sz="2600" b="0" i="0" u="none" strike="noStrike" baseline="0" dirty="0"/>
              <a:t>print("Printing employee names using a 'for' loop:")</a:t>
            </a:r>
          </a:p>
          <a:p>
            <a:pPr marL="0" indent="0" algn="l">
              <a:buNone/>
            </a:pPr>
            <a:r>
              <a:rPr lang="en-US" sz="2600" b="0" i="0" u="none" strike="noStrike" baseline="0" dirty="0"/>
              <a:t>for employee in </a:t>
            </a:r>
            <a:r>
              <a:rPr lang="en-US" sz="2600" b="0" i="0" u="none" strike="noStrike" baseline="0" dirty="0" err="1"/>
              <a:t>employee_names</a:t>
            </a:r>
            <a:r>
              <a:rPr lang="en-US" sz="2600" b="0" i="0" u="none" strike="noStrike" baseline="0" dirty="0"/>
              <a:t>:</a:t>
            </a:r>
          </a:p>
          <a:p>
            <a:pPr marL="0" indent="0" algn="l">
              <a:buNone/>
            </a:pPr>
            <a:r>
              <a:rPr lang="en-US" sz="2600" b="0" i="0" u="none" strike="noStrike" baseline="0" dirty="0"/>
              <a:t>    print(employee)</a:t>
            </a:r>
          </a:p>
          <a:p>
            <a:pPr marL="0" indent="0">
              <a:buNone/>
            </a:pPr>
            <a:endParaRPr lang="en-US" dirty="0"/>
          </a:p>
        </p:txBody>
      </p:sp>
    </p:spTree>
    <p:extLst>
      <p:ext uri="{BB962C8B-B14F-4D97-AF65-F5344CB8AC3E}">
        <p14:creationId xmlns:p14="http://schemas.microsoft.com/office/powerpoint/2010/main" val="1186653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3136-EA77-33E3-C2D7-51B7ABBED4DD}"/>
              </a:ext>
            </a:extLst>
          </p:cNvPr>
          <p:cNvSpPr>
            <a:spLocks noGrp="1"/>
          </p:cNvSpPr>
          <p:nvPr>
            <p:ph type="title"/>
          </p:nvPr>
        </p:nvSpPr>
        <p:spPr>
          <a:xfrm>
            <a:off x="838200" y="285751"/>
            <a:ext cx="10515600" cy="809624"/>
          </a:xfrm>
        </p:spPr>
        <p:txBody>
          <a:bodyPr/>
          <a:lstStyle/>
          <a:p>
            <a:r>
              <a:rPr lang="en-US" dirty="0"/>
              <a:t>For loop..</a:t>
            </a:r>
          </a:p>
        </p:txBody>
      </p:sp>
      <p:sp>
        <p:nvSpPr>
          <p:cNvPr id="3" name="Content Placeholder 2">
            <a:extLst>
              <a:ext uri="{FF2B5EF4-FFF2-40B4-BE49-F238E27FC236}">
                <a16:creationId xmlns:a16="http://schemas.microsoft.com/office/drawing/2014/main" id="{71CDB915-0FB6-34CD-D877-B2FDBE217488}"/>
              </a:ext>
            </a:extLst>
          </p:cNvPr>
          <p:cNvSpPr>
            <a:spLocks noGrp="1"/>
          </p:cNvSpPr>
          <p:nvPr>
            <p:ph idx="1"/>
          </p:nvPr>
        </p:nvSpPr>
        <p:spPr>
          <a:xfrm>
            <a:off x="838200" y="1285875"/>
            <a:ext cx="10515600" cy="4891088"/>
          </a:xfrm>
        </p:spPr>
        <p:txBody>
          <a:bodyPr/>
          <a:lstStyle/>
          <a:p>
            <a:pPr marL="0" indent="0" algn="l">
              <a:buNone/>
            </a:pPr>
            <a:r>
              <a:rPr lang="en-US" sz="1800" b="0" i="0" u="none" strike="noStrike" baseline="0" dirty="0">
                <a:latin typeface="LiberationSerif"/>
              </a:rPr>
              <a:t>#Here is the complete program.</a:t>
            </a:r>
          </a:p>
          <a:p>
            <a:pPr marL="0" indent="0" algn="l">
              <a:buNone/>
            </a:pPr>
            <a:r>
              <a:rPr lang="en-US" sz="1800" b="0" i="0" u="none" strike="noStrike" baseline="0" dirty="0">
                <a:latin typeface="LiberationSerif"/>
              </a:rPr>
              <a:t># Printing 1 to 10 using for loop</a:t>
            </a:r>
          </a:p>
          <a:p>
            <a:pPr marL="0" indent="0" algn="l">
              <a:buNone/>
            </a:pPr>
            <a:r>
              <a:rPr lang="en-US" sz="1800" b="0" i="0" u="none" strike="noStrike" baseline="0" dirty="0">
                <a:latin typeface="LiberationSerif"/>
              </a:rPr>
              <a:t>print("Printing 1 to 10 using a 'for' loop:")</a:t>
            </a:r>
          </a:p>
          <a:p>
            <a:pPr marL="0" indent="0" algn="l">
              <a:buNone/>
            </a:pPr>
            <a:r>
              <a:rPr lang="en-US" sz="1800" b="0" i="0" u="none" strike="noStrike" baseline="0" dirty="0">
                <a:latin typeface="LiberationSerif"/>
              </a:rPr>
              <a:t># I use the range(1,11) function to print</a:t>
            </a:r>
          </a:p>
          <a:p>
            <a:pPr marL="0" indent="0" algn="l">
              <a:buNone/>
            </a:pPr>
            <a:r>
              <a:rPr lang="en-US" sz="1800" b="0" i="0" u="none" strike="noStrike" baseline="0" dirty="0">
                <a:latin typeface="LiberationSerif"/>
              </a:rPr>
              <a:t># values 1 to 11-1=10</a:t>
            </a:r>
          </a:p>
          <a:p>
            <a:pPr marL="0" indent="0" algn="l">
              <a:buNone/>
            </a:pPr>
            <a:r>
              <a:rPr lang="en-US" sz="1800" b="0" i="0" u="none" strike="noStrike" baseline="0" dirty="0">
                <a:latin typeface="LiberationSerif"/>
              </a:rPr>
              <a:t>for </a:t>
            </a:r>
            <a:r>
              <a:rPr lang="en-US" sz="1800" b="0" i="0" u="none" strike="noStrike" baseline="0" dirty="0" err="1">
                <a:latin typeface="LiberationSerif"/>
              </a:rPr>
              <a:t>current_value</a:t>
            </a:r>
            <a:r>
              <a:rPr lang="en-US" sz="1800" b="0" i="0" u="none" strike="noStrike" baseline="0" dirty="0">
                <a:latin typeface="LiberationSerif"/>
              </a:rPr>
              <a:t> in range(1, 11):</a:t>
            </a:r>
          </a:p>
          <a:p>
            <a:pPr marL="0" indent="0" algn="l">
              <a:buNone/>
            </a:pPr>
            <a:r>
              <a:rPr lang="en-US" sz="1800" b="0" i="0" u="none" strike="noStrike" baseline="0" dirty="0">
                <a:latin typeface="LiberationSerif"/>
              </a:rPr>
              <a:t>    print(</a:t>
            </a:r>
            <a:r>
              <a:rPr lang="en-US" sz="1800" b="0" i="0" u="none" strike="noStrike" baseline="0" dirty="0" err="1">
                <a:latin typeface="LiberationSerif"/>
              </a:rPr>
              <a:t>current_value</a:t>
            </a:r>
            <a:r>
              <a:rPr lang="en-US" sz="1800" b="0" i="0" u="none" strike="noStrike" baseline="0" dirty="0">
                <a:latin typeface="LiberationSerif"/>
              </a:rPr>
              <a:t>)</a:t>
            </a:r>
          </a:p>
          <a:p>
            <a:pPr marL="0" indent="0" algn="l">
              <a:buNone/>
            </a:pPr>
            <a:r>
              <a:rPr lang="en-US" sz="1800" b="0" i="0" u="none" strike="noStrike" baseline="0" dirty="0">
                <a:latin typeface="LiberationSerif"/>
              </a:rPr>
              <a:t># This statement is placed outside the for loop</a:t>
            </a:r>
          </a:p>
          <a:p>
            <a:pPr marL="0" indent="0" algn="l">
              <a:buNone/>
            </a:pPr>
            <a:r>
              <a:rPr lang="en-US" sz="1800" b="0" i="0" u="none" strike="noStrike" baseline="0" dirty="0">
                <a:latin typeface="LiberationSerif"/>
              </a:rPr>
              <a:t>print("Job has been done. Exit from the 'for' loop.")</a:t>
            </a:r>
          </a:p>
        </p:txBody>
      </p:sp>
    </p:spTree>
    <p:extLst>
      <p:ext uri="{BB962C8B-B14F-4D97-AF65-F5344CB8AC3E}">
        <p14:creationId xmlns:p14="http://schemas.microsoft.com/office/powerpoint/2010/main" val="1529688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1383-F72B-CEC2-226E-5EA00F55C343}"/>
              </a:ext>
            </a:extLst>
          </p:cNvPr>
          <p:cNvSpPr>
            <a:spLocks noGrp="1"/>
          </p:cNvSpPr>
          <p:nvPr>
            <p:ph type="title"/>
          </p:nvPr>
        </p:nvSpPr>
        <p:spPr/>
        <p:txBody>
          <a:bodyPr/>
          <a:lstStyle/>
          <a:p>
            <a:r>
              <a:rPr lang="en-US" dirty="0"/>
              <a:t>Use of break Statement</a:t>
            </a:r>
          </a:p>
        </p:txBody>
      </p:sp>
      <p:sp>
        <p:nvSpPr>
          <p:cNvPr id="3" name="Content Placeholder 2">
            <a:extLst>
              <a:ext uri="{FF2B5EF4-FFF2-40B4-BE49-F238E27FC236}">
                <a16:creationId xmlns:a16="http://schemas.microsoft.com/office/drawing/2014/main" id="{0A93F250-0316-C9E8-10BD-953B0E55BCAB}"/>
              </a:ext>
            </a:extLst>
          </p:cNvPr>
          <p:cNvSpPr>
            <a:spLocks noGrp="1"/>
          </p:cNvSpPr>
          <p:nvPr>
            <p:ph idx="1"/>
          </p:nvPr>
        </p:nvSpPr>
        <p:spPr>
          <a:xfrm>
            <a:off x="657225" y="1511299"/>
            <a:ext cx="10515600" cy="4841875"/>
          </a:xfrm>
        </p:spPr>
        <p:txBody>
          <a:bodyPr>
            <a:normAutofit lnSpcReduction="10000"/>
          </a:bodyPr>
          <a:lstStyle/>
          <a:p>
            <a:pPr algn="l"/>
            <a:r>
              <a:rPr lang="en-US" dirty="0"/>
              <a:t>To exit from a loop based on a certain condition(s). For example, suppose you have the following program:</a:t>
            </a:r>
          </a:p>
          <a:p>
            <a:pPr marL="0" indent="0" algn="l">
              <a:buNone/>
            </a:pPr>
            <a:r>
              <a:rPr lang="en-US" dirty="0"/>
              <a:t>#to exit from a loop based on a certain condition(s). For example,</a:t>
            </a:r>
          </a:p>
          <a:p>
            <a:pPr marL="0" indent="0" algn="l">
              <a:buNone/>
            </a:pPr>
            <a:r>
              <a:rPr lang="en-US" dirty="0"/>
              <a:t>#suppose you have the following program:</a:t>
            </a:r>
          </a:p>
          <a:p>
            <a:pPr marL="0" indent="0" algn="l">
              <a:buNone/>
            </a:pPr>
            <a:r>
              <a:rPr lang="en-US" dirty="0" err="1"/>
              <a:t>current_value</a:t>
            </a:r>
            <a:r>
              <a:rPr lang="en-US" dirty="0"/>
              <a:t> = 1</a:t>
            </a:r>
          </a:p>
          <a:p>
            <a:pPr marL="0" indent="0" algn="l">
              <a:buNone/>
            </a:pPr>
            <a:r>
              <a:rPr lang="en-US" dirty="0"/>
              <a:t>while </a:t>
            </a:r>
            <a:r>
              <a:rPr lang="en-US" dirty="0" err="1"/>
              <a:t>current_value</a:t>
            </a:r>
            <a:r>
              <a:rPr lang="en-US" dirty="0"/>
              <a:t> &lt;= 5:</a:t>
            </a:r>
          </a:p>
          <a:p>
            <a:pPr marL="0" indent="0" algn="l">
              <a:buNone/>
            </a:pPr>
            <a:r>
              <a:rPr lang="en-US" dirty="0"/>
              <a:t>    print(</a:t>
            </a:r>
            <a:r>
              <a:rPr lang="en-US" dirty="0" err="1"/>
              <a:t>current_value</a:t>
            </a:r>
            <a:r>
              <a:rPr lang="en-US" dirty="0"/>
              <a:t>)</a:t>
            </a:r>
          </a:p>
          <a:p>
            <a:pPr marL="0" indent="0" algn="l">
              <a:buNone/>
            </a:pPr>
            <a:r>
              <a:rPr lang="en-US" dirty="0"/>
              <a:t>    </a:t>
            </a:r>
            <a:r>
              <a:rPr lang="en-US" dirty="0" err="1"/>
              <a:t>current_value</a:t>
            </a:r>
            <a:r>
              <a:rPr lang="en-US" dirty="0"/>
              <a:t> += 1</a:t>
            </a:r>
          </a:p>
          <a:p>
            <a:pPr marL="0" indent="0" algn="l">
              <a:buNone/>
            </a:pPr>
            <a:r>
              <a:rPr lang="en-US" dirty="0"/>
              <a:t>#You get the following output when you execute the program:</a:t>
            </a:r>
          </a:p>
          <a:p>
            <a:pPr marL="0" indent="0" algn="l">
              <a:buNone/>
            </a:pPr>
            <a:r>
              <a:rPr lang="en-US" dirty="0"/>
              <a:t>12345</a:t>
            </a:r>
          </a:p>
        </p:txBody>
      </p:sp>
    </p:spTree>
    <p:extLst>
      <p:ext uri="{BB962C8B-B14F-4D97-AF65-F5344CB8AC3E}">
        <p14:creationId xmlns:p14="http://schemas.microsoft.com/office/powerpoint/2010/main" val="232931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1234-B6B4-A537-4750-A9A96FB927F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D16102B-427E-9599-C5BC-58D7022731DB}"/>
              </a:ext>
            </a:extLst>
          </p:cNvPr>
          <p:cNvSpPr>
            <a:spLocks noGrp="1"/>
          </p:cNvSpPr>
          <p:nvPr>
            <p:ph idx="1"/>
          </p:nvPr>
        </p:nvSpPr>
        <p:spPr>
          <a:xfrm>
            <a:off x="838200" y="1590675"/>
            <a:ext cx="10515600" cy="4586288"/>
          </a:xfrm>
        </p:spPr>
        <p:txBody>
          <a:bodyPr/>
          <a:lstStyle/>
          <a:p>
            <a:pPr marL="0" indent="0">
              <a:buNone/>
            </a:pPr>
            <a:r>
              <a:rPr lang="en-US" dirty="0" err="1"/>
              <a:t>current_value</a:t>
            </a:r>
            <a:r>
              <a:rPr lang="en-US" dirty="0"/>
              <a:t> = 1</a:t>
            </a:r>
          </a:p>
          <a:p>
            <a:pPr marL="0" indent="0">
              <a:buNone/>
            </a:pPr>
            <a:r>
              <a:rPr lang="en-US" dirty="0"/>
              <a:t>while </a:t>
            </a:r>
            <a:r>
              <a:rPr lang="en-US" dirty="0" err="1"/>
              <a:t>current_value</a:t>
            </a:r>
            <a:r>
              <a:rPr lang="en-US" dirty="0"/>
              <a:t> &lt;= 5:</a:t>
            </a:r>
          </a:p>
          <a:p>
            <a:pPr marL="0" indent="0">
              <a:buNone/>
            </a:pPr>
            <a:r>
              <a:rPr lang="en-US" dirty="0"/>
              <a:t>    print(</a:t>
            </a:r>
            <a:r>
              <a:rPr lang="en-US" dirty="0" err="1"/>
              <a:t>current_value</a:t>
            </a:r>
            <a:r>
              <a:rPr lang="en-US" dirty="0"/>
              <a:t>)</a:t>
            </a:r>
          </a:p>
          <a:p>
            <a:pPr marL="0" indent="0">
              <a:buNone/>
            </a:pPr>
            <a:r>
              <a:rPr lang="en-US" dirty="0"/>
              <a:t>    if (</a:t>
            </a:r>
            <a:r>
              <a:rPr lang="en-US" dirty="0" err="1"/>
              <a:t>current_value</a:t>
            </a:r>
            <a:r>
              <a:rPr lang="en-US" dirty="0"/>
              <a:t> == 3):</a:t>
            </a:r>
          </a:p>
          <a:p>
            <a:pPr marL="0" indent="0">
              <a:buNone/>
            </a:pPr>
            <a:r>
              <a:rPr lang="en-US" dirty="0"/>
              <a:t>        print("Exit the loop when </a:t>
            </a:r>
            <a:r>
              <a:rPr lang="en-US" dirty="0" err="1"/>
              <a:t>currnet_value</a:t>
            </a:r>
            <a:r>
              <a:rPr lang="en-US" dirty="0"/>
              <a:t> becomes 3.")</a:t>
            </a:r>
          </a:p>
          <a:p>
            <a:pPr marL="0" indent="0">
              <a:buNone/>
            </a:pPr>
            <a:r>
              <a:rPr lang="en-US" dirty="0"/>
              <a:t>        break</a:t>
            </a:r>
          </a:p>
          <a:p>
            <a:pPr marL="0" indent="0">
              <a:buNone/>
            </a:pPr>
            <a:r>
              <a:rPr lang="en-US" dirty="0"/>
              <a:t># incrementing the value</a:t>
            </a:r>
          </a:p>
          <a:p>
            <a:pPr marL="0" indent="0">
              <a:buNone/>
            </a:pPr>
            <a:r>
              <a:rPr lang="en-US" dirty="0"/>
              <a:t>    </a:t>
            </a:r>
            <a:r>
              <a:rPr lang="en-US" dirty="0" err="1"/>
              <a:t>current_value</a:t>
            </a:r>
            <a:r>
              <a:rPr lang="en-US" dirty="0"/>
              <a:t> += 1</a:t>
            </a:r>
          </a:p>
        </p:txBody>
      </p:sp>
    </p:spTree>
    <p:extLst>
      <p:ext uri="{BB962C8B-B14F-4D97-AF65-F5344CB8AC3E}">
        <p14:creationId xmlns:p14="http://schemas.microsoft.com/office/powerpoint/2010/main" val="112394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F9AB-9FD6-02A9-5D41-8F125A6258A9}"/>
              </a:ext>
            </a:extLst>
          </p:cNvPr>
          <p:cNvSpPr>
            <a:spLocks noGrp="1"/>
          </p:cNvSpPr>
          <p:nvPr>
            <p:ph type="title"/>
          </p:nvPr>
        </p:nvSpPr>
        <p:spPr/>
        <p:txBody>
          <a:bodyPr/>
          <a:lstStyle/>
          <a:p>
            <a:r>
              <a:rPr lang="en-US" sz="4400" b="0" i="0" u="none" strike="noStrike" baseline="0" dirty="0">
                <a:latin typeface="LiberationSerif"/>
              </a:rPr>
              <a:t>Using a break statement inside a while loop</a:t>
            </a:r>
            <a:endParaRPr lang="en-US" dirty="0"/>
          </a:p>
        </p:txBody>
      </p:sp>
      <p:sp>
        <p:nvSpPr>
          <p:cNvPr id="3" name="Content Placeholder 2">
            <a:extLst>
              <a:ext uri="{FF2B5EF4-FFF2-40B4-BE49-F238E27FC236}">
                <a16:creationId xmlns:a16="http://schemas.microsoft.com/office/drawing/2014/main" id="{A64E54BB-D011-EF3A-1CAD-48C0DDCB7F27}"/>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latin typeface="LiberationSerif"/>
              </a:rPr>
              <a:t>print("***Using a break statement inside a while loop.***" )</a:t>
            </a:r>
          </a:p>
          <a:p>
            <a:pPr marL="0" indent="0" algn="l">
              <a:buNone/>
            </a:pPr>
            <a:r>
              <a:rPr lang="en-US" sz="1800" b="0" i="0" u="none" strike="noStrike" baseline="0" dirty="0" err="1">
                <a:latin typeface="LiberationSerif"/>
              </a:rPr>
              <a:t>current_value</a:t>
            </a:r>
            <a:r>
              <a:rPr lang="en-US" sz="1800" b="0" i="0" u="none" strike="noStrike" baseline="0" dirty="0">
                <a:latin typeface="LiberationSerif"/>
              </a:rPr>
              <a:t> = 1</a:t>
            </a:r>
          </a:p>
          <a:p>
            <a:pPr marL="0" indent="0" algn="l">
              <a:buNone/>
            </a:pPr>
            <a:r>
              <a:rPr lang="en-US" sz="1800" b="0" i="0" u="none" strike="noStrike" baseline="0" dirty="0">
                <a:latin typeface="LiberationSerif"/>
              </a:rPr>
              <a:t>print(</a:t>
            </a:r>
            <a:r>
              <a:rPr lang="en-US" sz="1800" b="0" i="0" u="none" strike="noStrike" baseline="0" dirty="0" err="1">
                <a:latin typeface="LiberationSerif"/>
              </a:rPr>
              <a:t>f"Initially</a:t>
            </a:r>
            <a:r>
              <a:rPr lang="en-US" sz="1800" b="0" i="0" u="none" strike="noStrike" baseline="0" dirty="0">
                <a:latin typeface="LiberationSerif"/>
              </a:rPr>
              <a:t>, </a:t>
            </a:r>
            <a:r>
              <a:rPr lang="en-US" sz="1800" b="0" i="0" u="none" strike="noStrike" baseline="0" dirty="0" err="1">
                <a:latin typeface="LiberationSerif"/>
              </a:rPr>
              <a:t>current_value</a:t>
            </a:r>
            <a:r>
              <a:rPr lang="en-US" sz="1800" b="0" i="0" u="none" strike="noStrike" baseline="0" dirty="0">
                <a:latin typeface="LiberationSerif"/>
              </a:rPr>
              <a:t>={</a:t>
            </a:r>
            <a:r>
              <a:rPr lang="en-US" sz="1800" b="0" i="0" u="none" strike="noStrike" baseline="0" dirty="0" err="1">
                <a:latin typeface="LiberationSerif"/>
              </a:rPr>
              <a:t>current_value</a:t>
            </a:r>
            <a:r>
              <a:rPr lang="en-US" sz="1800" b="0" i="0" u="none" strike="noStrike" baseline="0" dirty="0">
                <a:latin typeface="LiberationSerif"/>
              </a:rPr>
              <a:t>}")</a:t>
            </a:r>
          </a:p>
          <a:p>
            <a:pPr marL="0" indent="0" algn="l">
              <a:buNone/>
            </a:pPr>
            <a:r>
              <a:rPr lang="en-US" sz="1800" b="0" i="0" u="none" strike="noStrike" baseline="0" dirty="0">
                <a:latin typeface="LiberationSerif"/>
              </a:rPr>
              <a:t>print("Exit the loop when </a:t>
            </a:r>
            <a:r>
              <a:rPr lang="en-US" sz="1800" b="0" i="0" u="none" strike="noStrike" baseline="0" dirty="0" err="1">
                <a:latin typeface="LiberationSerif"/>
              </a:rPr>
              <a:t>current_value</a:t>
            </a:r>
            <a:r>
              <a:rPr lang="en-US" sz="1800" b="0" i="0" u="none" strike="noStrike" baseline="0" dirty="0">
                <a:latin typeface="LiberationSerif"/>
              </a:rPr>
              <a:t> becomes 3.")</a:t>
            </a:r>
          </a:p>
          <a:p>
            <a:pPr marL="0" indent="0" algn="l">
              <a:buNone/>
            </a:pPr>
            <a:r>
              <a:rPr lang="en-US" sz="1800" b="0" i="0" u="none" strike="noStrike" baseline="0" dirty="0">
                <a:latin typeface="LiberationSerif"/>
              </a:rPr>
              <a:t>while </a:t>
            </a:r>
            <a:r>
              <a:rPr lang="en-US" sz="1800" b="0" i="0" u="none" strike="noStrike" baseline="0" dirty="0" err="1">
                <a:latin typeface="LiberationSerif"/>
              </a:rPr>
              <a:t>current_value</a:t>
            </a:r>
            <a:r>
              <a:rPr lang="en-US" sz="1800" b="0" i="0" u="none" strike="noStrike" baseline="0" dirty="0">
                <a:latin typeface="LiberationSerif"/>
              </a:rPr>
              <a:t> &lt; 5:</a:t>
            </a:r>
          </a:p>
          <a:p>
            <a:pPr marL="0" indent="0" algn="l">
              <a:buNone/>
            </a:pPr>
            <a:r>
              <a:rPr lang="en-US" sz="1800" b="0" i="0" u="none" strike="noStrike" baseline="0" dirty="0">
                <a:latin typeface="LiberationSerif"/>
              </a:rPr>
              <a:t># incrementing the value</a:t>
            </a:r>
          </a:p>
          <a:p>
            <a:pPr marL="0" indent="0" algn="l">
              <a:buNone/>
            </a:pPr>
            <a:r>
              <a:rPr lang="en-US" sz="1800" b="0" i="0" u="none" strike="noStrike" baseline="0" dirty="0">
                <a:latin typeface="LiberationSerif"/>
              </a:rPr>
              <a:t>    </a:t>
            </a:r>
            <a:r>
              <a:rPr lang="en-US" sz="1800" b="0" i="0" u="none" strike="noStrike" baseline="0" dirty="0" err="1">
                <a:latin typeface="LiberationSerif"/>
              </a:rPr>
              <a:t>current_value</a:t>
            </a:r>
            <a:r>
              <a:rPr lang="en-US" sz="1800" b="0" i="0" u="none" strike="noStrike" baseline="0" dirty="0">
                <a:latin typeface="LiberationSerif"/>
              </a:rPr>
              <a:t> += 1</a:t>
            </a:r>
          </a:p>
          <a:p>
            <a:pPr marL="0" indent="0" algn="l">
              <a:buNone/>
            </a:pPr>
            <a:r>
              <a:rPr lang="en-US" sz="1800" b="0" i="0" u="none" strike="noStrike" baseline="0" dirty="0">
                <a:latin typeface="LiberationSerif"/>
              </a:rPr>
              <a:t>    print(</a:t>
            </a:r>
            <a:r>
              <a:rPr lang="en-US" sz="1800" b="0" i="0" u="none" strike="noStrike" baseline="0" dirty="0" err="1">
                <a:latin typeface="LiberationSerif"/>
              </a:rPr>
              <a:t>f"The</a:t>
            </a:r>
            <a:r>
              <a:rPr lang="en-US" sz="1800" b="0" i="0" u="none" strike="noStrike" baseline="0" dirty="0">
                <a:latin typeface="LiberationSerif"/>
              </a:rPr>
              <a:t> current value={</a:t>
            </a:r>
            <a:r>
              <a:rPr lang="en-US" sz="1800" b="0" i="0" u="none" strike="noStrike" baseline="0" dirty="0" err="1">
                <a:latin typeface="LiberationSerif"/>
              </a:rPr>
              <a:t>current_value</a:t>
            </a:r>
            <a:r>
              <a:rPr lang="en-US" sz="1800" b="0" i="0" u="none" strike="noStrike" baseline="0" dirty="0">
                <a:latin typeface="LiberationSerif"/>
              </a:rPr>
              <a:t>}")</a:t>
            </a:r>
          </a:p>
          <a:p>
            <a:pPr marL="0" indent="0" algn="l">
              <a:buNone/>
            </a:pPr>
            <a:r>
              <a:rPr lang="en-US" sz="1800" b="0" i="0" u="none" strike="noStrike" baseline="0" dirty="0">
                <a:latin typeface="LiberationSerif"/>
              </a:rPr>
              <a:t>    if </a:t>
            </a:r>
            <a:r>
              <a:rPr lang="en-US" sz="1800" b="0" i="0" u="none" strike="noStrike" baseline="0" dirty="0" err="1">
                <a:latin typeface="LiberationSerif"/>
              </a:rPr>
              <a:t>current_value</a:t>
            </a:r>
            <a:r>
              <a:rPr lang="en-US" sz="1800" b="0" i="0" u="none" strike="noStrike" baseline="0" dirty="0">
                <a:latin typeface="LiberationSerif"/>
              </a:rPr>
              <a:t> == 3:</a:t>
            </a:r>
          </a:p>
          <a:p>
            <a:pPr marL="0" indent="0" algn="l">
              <a:buNone/>
            </a:pPr>
            <a:r>
              <a:rPr lang="en-US" sz="1800" b="0" i="0" u="none" strike="noStrike" baseline="0" dirty="0">
                <a:latin typeface="LiberationSerif"/>
              </a:rPr>
              <a:t>        break</a:t>
            </a:r>
          </a:p>
          <a:p>
            <a:pPr marL="0" indent="0" algn="l">
              <a:buNone/>
            </a:pPr>
            <a:r>
              <a:rPr lang="en-US" sz="1800" b="0" i="0" u="none" strike="noStrike" baseline="0" dirty="0">
                <a:latin typeface="LiberationSerif"/>
              </a:rPr>
              <a:t>        print("I'm still inside the while loop.")</a:t>
            </a:r>
          </a:p>
          <a:p>
            <a:pPr marL="0" indent="0" algn="l">
              <a:buNone/>
            </a:pPr>
            <a:r>
              <a:rPr lang="en-US" sz="1800" b="0" i="0" u="none" strike="noStrike" baseline="0" dirty="0">
                <a:latin typeface="LiberationSerif"/>
              </a:rPr>
              <a:t># This statement is placed outside the while loop</a:t>
            </a:r>
          </a:p>
          <a:p>
            <a:pPr marL="0" indent="0" algn="l">
              <a:buNone/>
            </a:pPr>
            <a:r>
              <a:rPr lang="en-US" sz="1800" b="0" i="0" u="none" strike="noStrike" baseline="0" dirty="0">
                <a:latin typeface="LiberationSerif"/>
              </a:rPr>
              <a:t>print("Job has been done. Exit from the while loop.")</a:t>
            </a:r>
            <a:endParaRPr lang="en-US" dirty="0"/>
          </a:p>
        </p:txBody>
      </p:sp>
    </p:spTree>
    <p:extLst>
      <p:ext uri="{BB962C8B-B14F-4D97-AF65-F5344CB8AC3E}">
        <p14:creationId xmlns:p14="http://schemas.microsoft.com/office/powerpoint/2010/main" val="3419441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9EC1-EE93-8FB2-6472-427EBE9C1BC9}"/>
              </a:ext>
            </a:extLst>
          </p:cNvPr>
          <p:cNvSpPr>
            <a:spLocks noGrp="1"/>
          </p:cNvSpPr>
          <p:nvPr>
            <p:ph type="title"/>
          </p:nvPr>
        </p:nvSpPr>
        <p:spPr>
          <a:xfrm>
            <a:off x="838200" y="200026"/>
            <a:ext cx="10515600" cy="895350"/>
          </a:xfrm>
        </p:spPr>
        <p:txBody>
          <a:bodyPr/>
          <a:lstStyle/>
          <a:p>
            <a:r>
              <a:rPr lang="en-US" dirty="0"/>
              <a:t>Use of continue Statement</a:t>
            </a:r>
          </a:p>
        </p:txBody>
      </p:sp>
      <p:sp>
        <p:nvSpPr>
          <p:cNvPr id="3" name="Content Placeholder 2">
            <a:extLst>
              <a:ext uri="{FF2B5EF4-FFF2-40B4-BE49-F238E27FC236}">
                <a16:creationId xmlns:a16="http://schemas.microsoft.com/office/drawing/2014/main" id="{480A8E58-AF60-CB34-AC16-B3891BA84DDF}"/>
              </a:ext>
            </a:extLst>
          </p:cNvPr>
          <p:cNvSpPr>
            <a:spLocks noGrp="1"/>
          </p:cNvSpPr>
          <p:nvPr>
            <p:ph idx="1"/>
          </p:nvPr>
        </p:nvSpPr>
        <p:spPr>
          <a:xfrm>
            <a:off x="838200" y="1095376"/>
            <a:ext cx="10515600" cy="5081587"/>
          </a:xfrm>
        </p:spPr>
        <p:txBody>
          <a:bodyPr>
            <a:normAutofit/>
          </a:bodyPr>
          <a:lstStyle/>
          <a:p>
            <a:r>
              <a:rPr lang="en-US" dirty="0"/>
              <a:t>Have seen the use of a break statement. There is another interesting keyword in Python called continue . Using this keyword, you can skip some statements inside a loop in an iteration. You place these statements after the keyword continue .</a:t>
            </a:r>
          </a:p>
          <a:p>
            <a:r>
              <a:rPr lang="en-US" dirty="0"/>
              <a:t>There is a reason for this. When a specific condition is met, you may not want to exit entirely from a loop. Instead, in this iteration, you may want to skip the remaining statements of the loop and go back to the beginning of the loop. The continue keyword is made for this purpose.   </a:t>
            </a:r>
          </a:p>
        </p:txBody>
      </p:sp>
    </p:spTree>
    <p:extLst>
      <p:ext uri="{BB962C8B-B14F-4D97-AF65-F5344CB8AC3E}">
        <p14:creationId xmlns:p14="http://schemas.microsoft.com/office/powerpoint/2010/main" val="3114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4915-9C59-7612-EF4C-E4B98A5D976D}"/>
              </a:ext>
            </a:extLst>
          </p:cNvPr>
          <p:cNvSpPr>
            <a:spLocks noGrp="1"/>
          </p:cNvSpPr>
          <p:nvPr>
            <p:ph type="title"/>
          </p:nvPr>
        </p:nvSpPr>
        <p:spPr/>
        <p:txBody>
          <a:bodyPr/>
          <a:lstStyle/>
          <a:p>
            <a:r>
              <a:rPr lang="en-US" dirty="0"/>
              <a:t>Using a continue statement inside a while loop</a:t>
            </a:r>
          </a:p>
        </p:txBody>
      </p:sp>
      <p:sp>
        <p:nvSpPr>
          <p:cNvPr id="3" name="Content Placeholder 2">
            <a:extLst>
              <a:ext uri="{FF2B5EF4-FFF2-40B4-BE49-F238E27FC236}">
                <a16:creationId xmlns:a16="http://schemas.microsoft.com/office/drawing/2014/main" id="{58B3D676-35D2-FC59-5482-D24748C54125}"/>
              </a:ext>
            </a:extLst>
          </p:cNvPr>
          <p:cNvSpPr>
            <a:spLocks noGrp="1"/>
          </p:cNvSpPr>
          <p:nvPr>
            <p:ph idx="1"/>
          </p:nvPr>
        </p:nvSpPr>
        <p:spPr/>
        <p:txBody>
          <a:bodyPr>
            <a:normAutofit fontScale="55000" lnSpcReduction="20000"/>
          </a:bodyPr>
          <a:lstStyle/>
          <a:p>
            <a:pPr marL="0" indent="0">
              <a:buNone/>
            </a:pPr>
            <a:r>
              <a:rPr lang="en-US" dirty="0"/>
              <a:t>#Here is the complete program.</a:t>
            </a:r>
          </a:p>
          <a:p>
            <a:pPr marL="0" indent="0">
              <a:buNone/>
            </a:pPr>
            <a:r>
              <a:rPr lang="en-US" dirty="0"/>
              <a:t>print("*** Using a continue statement inside a while loop.***")</a:t>
            </a:r>
          </a:p>
          <a:p>
            <a:pPr marL="0" indent="0">
              <a:buNone/>
            </a:pPr>
            <a:r>
              <a:rPr lang="en-US" dirty="0" err="1"/>
              <a:t>current_value</a:t>
            </a:r>
            <a:r>
              <a:rPr lang="en-US" dirty="0"/>
              <a:t> = 1</a:t>
            </a:r>
          </a:p>
          <a:p>
            <a:pPr marL="0" indent="0">
              <a:buNone/>
            </a:pPr>
            <a:r>
              <a:rPr lang="en-US" dirty="0"/>
              <a:t>print(</a:t>
            </a:r>
            <a:r>
              <a:rPr lang="en-US" dirty="0" err="1"/>
              <a:t>f"Initially</a:t>
            </a:r>
            <a:r>
              <a:rPr lang="en-US" dirty="0"/>
              <a:t>, </a:t>
            </a:r>
            <a:r>
              <a:rPr lang="en-US" dirty="0" err="1"/>
              <a:t>current_value</a:t>
            </a:r>
            <a:r>
              <a:rPr lang="en-US" dirty="0"/>
              <a:t>={</a:t>
            </a:r>
            <a:r>
              <a:rPr lang="en-US" dirty="0" err="1"/>
              <a:t>current_value</a:t>
            </a:r>
            <a:r>
              <a:rPr lang="en-US" dirty="0"/>
              <a:t>}")</a:t>
            </a:r>
          </a:p>
          <a:p>
            <a:pPr marL="0" indent="0">
              <a:buNone/>
            </a:pPr>
            <a:r>
              <a:rPr lang="en-US" dirty="0"/>
              <a:t>print("I skip the code when </a:t>
            </a:r>
            <a:r>
              <a:rPr lang="en-US" dirty="0" err="1"/>
              <a:t>current_value</a:t>
            </a:r>
            <a:r>
              <a:rPr lang="en-US" dirty="0"/>
              <a:t> becomes 3.")</a:t>
            </a:r>
          </a:p>
          <a:p>
            <a:pPr marL="0" indent="0">
              <a:buNone/>
            </a:pPr>
            <a:r>
              <a:rPr lang="en-US" dirty="0"/>
              <a:t>while </a:t>
            </a:r>
            <a:r>
              <a:rPr lang="en-US" dirty="0" err="1"/>
              <a:t>current_value</a:t>
            </a:r>
            <a:r>
              <a:rPr lang="en-US" dirty="0"/>
              <a:t> &lt; 5:</a:t>
            </a:r>
          </a:p>
          <a:p>
            <a:pPr marL="0" indent="0">
              <a:buNone/>
            </a:pPr>
            <a:r>
              <a:rPr lang="en-US" dirty="0"/>
              <a:t># incrementing the value</a:t>
            </a:r>
          </a:p>
          <a:p>
            <a:pPr marL="0" indent="0">
              <a:buNone/>
            </a:pPr>
            <a:r>
              <a:rPr lang="en-US" dirty="0"/>
              <a:t>    </a:t>
            </a:r>
            <a:r>
              <a:rPr lang="en-US" dirty="0" err="1"/>
              <a:t>current_value</a:t>
            </a:r>
            <a:r>
              <a:rPr lang="en-US" dirty="0"/>
              <a:t> += 1</a:t>
            </a:r>
          </a:p>
          <a:p>
            <a:pPr marL="0" indent="0">
              <a:buNone/>
            </a:pPr>
            <a:r>
              <a:rPr lang="en-US" dirty="0"/>
              <a:t>    print(</a:t>
            </a:r>
            <a:r>
              <a:rPr lang="en-US" dirty="0" err="1"/>
              <a:t>f"The</a:t>
            </a:r>
            <a:r>
              <a:rPr lang="en-US" dirty="0"/>
              <a:t> current value={</a:t>
            </a:r>
            <a:r>
              <a:rPr lang="en-US" dirty="0" err="1"/>
              <a:t>current_value</a:t>
            </a:r>
            <a:r>
              <a:rPr lang="en-US" dirty="0"/>
              <a:t>}")</a:t>
            </a:r>
          </a:p>
          <a:p>
            <a:pPr marL="0" indent="0">
              <a:buNone/>
            </a:pPr>
            <a:r>
              <a:rPr lang="en-US" dirty="0"/>
              <a:t>    if </a:t>
            </a:r>
            <a:r>
              <a:rPr lang="en-US" dirty="0" err="1"/>
              <a:t>current_value</a:t>
            </a:r>
            <a:r>
              <a:rPr lang="en-US" dirty="0"/>
              <a:t> == 3:</a:t>
            </a:r>
          </a:p>
          <a:p>
            <a:pPr marL="0" indent="0">
              <a:buNone/>
            </a:pPr>
            <a:r>
              <a:rPr lang="en-US" dirty="0"/>
              <a:t>        continue</a:t>
            </a:r>
          </a:p>
          <a:p>
            <a:pPr marL="0" indent="0">
              <a:buNone/>
            </a:pPr>
            <a:r>
              <a:rPr lang="en-US" dirty="0"/>
              <a:t>    print("I'm still inside the while loop.")</a:t>
            </a:r>
          </a:p>
          <a:p>
            <a:pPr marL="0" indent="0">
              <a:buNone/>
            </a:pPr>
            <a:r>
              <a:rPr lang="en-US" dirty="0"/>
              <a:t># This statement is placed outside the while loop</a:t>
            </a:r>
          </a:p>
          <a:p>
            <a:pPr marL="0" indent="0">
              <a:buNone/>
            </a:pPr>
            <a:r>
              <a:rPr lang="en-US" dirty="0"/>
              <a:t>print("Job has been done. Exit from the while loop.")</a:t>
            </a:r>
          </a:p>
        </p:txBody>
      </p:sp>
    </p:spTree>
    <p:extLst>
      <p:ext uri="{BB962C8B-B14F-4D97-AF65-F5344CB8AC3E}">
        <p14:creationId xmlns:p14="http://schemas.microsoft.com/office/powerpoint/2010/main" val="198099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38F3-F15D-24BF-D259-E9870BA257AA}"/>
              </a:ext>
            </a:extLst>
          </p:cNvPr>
          <p:cNvSpPr>
            <a:spLocks noGrp="1"/>
          </p:cNvSpPr>
          <p:nvPr>
            <p:ph type="title"/>
          </p:nvPr>
        </p:nvSpPr>
        <p:spPr/>
        <p:txBody>
          <a:bodyPr/>
          <a:lstStyle/>
          <a:p>
            <a:r>
              <a:rPr lang="en-US" dirty="0"/>
              <a:t>Nested For Loop</a:t>
            </a:r>
          </a:p>
        </p:txBody>
      </p:sp>
      <p:sp>
        <p:nvSpPr>
          <p:cNvPr id="3" name="Content Placeholder 2">
            <a:extLst>
              <a:ext uri="{FF2B5EF4-FFF2-40B4-BE49-F238E27FC236}">
                <a16:creationId xmlns:a16="http://schemas.microsoft.com/office/drawing/2014/main" id="{00F648BA-5289-4C58-1932-61954016AAE3}"/>
              </a:ext>
            </a:extLst>
          </p:cNvPr>
          <p:cNvSpPr>
            <a:spLocks noGrp="1"/>
          </p:cNvSpPr>
          <p:nvPr>
            <p:ph idx="1"/>
          </p:nvPr>
        </p:nvSpPr>
        <p:spPr/>
        <p:txBody>
          <a:bodyPr/>
          <a:lstStyle/>
          <a:p>
            <a:r>
              <a:rPr lang="en-US" dirty="0"/>
              <a:t>The basic syntax of a nested for loop in Python is:</a:t>
            </a:r>
          </a:p>
          <a:p>
            <a:endParaRPr lang="en-US" dirty="0"/>
          </a:p>
          <a:p>
            <a:r>
              <a:rPr lang="en-US" dirty="0"/>
              <a:t>for [iterating_variable_1] in [sequence_1]: #Outer Loop</a:t>
            </a:r>
          </a:p>
          <a:p>
            <a:r>
              <a:rPr lang="en-US" dirty="0"/>
              <a:t>for [iterating_variable_2] in [iterating_variable_1/sequence_2]: #Inner Loop</a:t>
            </a:r>
          </a:p>
          <a:p>
            <a:r>
              <a:rPr lang="en-US" dirty="0"/>
              <a:t>[code to execute]</a:t>
            </a:r>
          </a:p>
        </p:txBody>
      </p:sp>
    </p:spTree>
    <p:extLst>
      <p:ext uri="{BB962C8B-B14F-4D97-AF65-F5344CB8AC3E}">
        <p14:creationId xmlns:p14="http://schemas.microsoft.com/office/powerpoint/2010/main" val="4234899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31E9-7E87-B887-7448-F50A5B1AD317}"/>
              </a:ext>
            </a:extLst>
          </p:cNvPr>
          <p:cNvSpPr>
            <a:spLocks noGrp="1"/>
          </p:cNvSpPr>
          <p:nvPr>
            <p:ph type="title"/>
          </p:nvPr>
        </p:nvSpPr>
        <p:spPr/>
        <p:txBody>
          <a:bodyPr/>
          <a:lstStyle/>
          <a:p>
            <a:r>
              <a:rPr lang="en-US" sz="4400" b="0" i="0" u="none" strike="noStrike" baseline="0" dirty="0">
                <a:latin typeface="LiberationSerif"/>
              </a:rPr>
              <a:t>Nested for loop example</a:t>
            </a:r>
            <a:endParaRPr lang="en-US" dirty="0"/>
          </a:p>
        </p:txBody>
      </p:sp>
      <p:sp>
        <p:nvSpPr>
          <p:cNvPr id="3" name="Content Placeholder 2">
            <a:extLst>
              <a:ext uri="{FF2B5EF4-FFF2-40B4-BE49-F238E27FC236}">
                <a16:creationId xmlns:a16="http://schemas.microsoft.com/office/drawing/2014/main" id="{B4AD25F5-CE67-BC67-5304-7380EDAD2536}"/>
              </a:ext>
            </a:extLst>
          </p:cNvPr>
          <p:cNvSpPr>
            <a:spLocks noGrp="1"/>
          </p:cNvSpPr>
          <p:nvPr>
            <p:ph idx="1"/>
          </p:nvPr>
        </p:nvSpPr>
        <p:spPr/>
        <p:txBody>
          <a:bodyPr/>
          <a:lstStyle/>
          <a:p>
            <a:pPr marL="0" indent="0" algn="l">
              <a:buNone/>
            </a:pPr>
            <a:r>
              <a:rPr lang="en-US" sz="1800" b="0" i="0" u="none" strike="noStrike" baseline="0" dirty="0">
                <a:latin typeface="LiberationSerif"/>
              </a:rPr>
              <a:t>print("*** Nested loop example.***")</a:t>
            </a:r>
          </a:p>
          <a:p>
            <a:pPr marL="0" indent="0" algn="l">
              <a:buNone/>
            </a:pPr>
            <a:r>
              <a:rPr lang="en-US" sz="1800" b="0" i="0" u="none" strike="noStrike" baseline="0" dirty="0">
                <a:latin typeface="LiberationSerif"/>
              </a:rPr>
              <a:t>colors = ["</a:t>
            </a:r>
            <a:r>
              <a:rPr lang="en-US" sz="1800" b="0" i="0" u="none" strike="noStrike" baseline="0" dirty="0" err="1">
                <a:latin typeface="LiberationSerif"/>
              </a:rPr>
              <a:t>Red","Green","Yellow</a:t>
            </a:r>
            <a:r>
              <a:rPr lang="en-US" sz="1800" b="0" i="0" u="none" strike="noStrike" baseline="0" dirty="0">
                <a:latin typeface="LiberationSerif"/>
              </a:rPr>
              <a:t>"]</a:t>
            </a:r>
          </a:p>
          <a:p>
            <a:pPr marL="0" indent="0" algn="l">
              <a:buNone/>
            </a:pPr>
            <a:r>
              <a:rPr lang="en-US" sz="1800" b="0" i="0" u="none" strike="noStrike" baseline="0" dirty="0">
                <a:latin typeface="LiberationSerif"/>
              </a:rPr>
              <a:t>fruits = ["</a:t>
            </a:r>
            <a:r>
              <a:rPr lang="en-US" sz="1800" b="0" i="0" u="none" strike="noStrike" baseline="0" dirty="0" err="1">
                <a:latin typeface="LiberationSerif"/>
              </a:rPr>
              <a:t>Mango","Banana</a:t>
            </a:r>
            <a:r>
              <a:rPr lang="en-US" sz="1800" b="0" i="0" u="none" strike="noStrike" baseline="0" dirty="0">
                <a:latin typeface="LiberationSerif"/>
              </a:rPr>
              <a:t>"]</a:t>
            </a:r>
          </a:p>
          <a:p>
            <a:pPr marL="0" indent="0" algn="l">
              <a:buNone/>
            </a:pPr>
            <a:r>
              <a:rPr lang="en-US" sz="1800" b="0" i="0" u="none" strike="noStrike" baseline="0" dirty="0">
                <a:latin typeface="LiberationSerif"/>
              </a:rPr>
              <a:t>for color in colors:</a:t>
            </a:r>
          </a:p>
          <a:p>
            <a:pPr marL="0" indent="0" algn="l">
              <a:buNone/>
            </a:pPr>
            <a:r>
              <a:rPr lang="en-US" sz="1800" b="0" i="0" u="none" strike="noStrike" baseline="0" dirty="0">
                <a:latin typeface="LiberationSerif"/>
              </a:rPr>
              <a:t>    for fruit in fruits:</a:t>
            </a:r>
          </a:p>
          <a:p>
            <a:pPr marL="0" indent="0" algn="l">
              <a:buNone/>
            </a:pPr>
            <a:r>
              <a:rPr lang="en-US" sz="1800" b="0" i="0" u="none" strike="noStrike" baseline="0" dirty="0">
                <a:latin typeface="LiberationSerif"/>
              </a:rPr>
              <a:t>        print(</a:t>
            </a:r>
            <a:r>
              <a:rPr lang="en-US" sz="1800" b="0" i="0" u="none" strike="noStrike" baseline="0" dirty="0" err="1">
                <a:latin typeface="LiberationSerif"/>
              </a:rPr>
              <a:t>color,fruit,end</a:t>
            </a:r>
            <a:r>
              <a:rPr lang="en-US" sz="1800" b="0" i="0" u="none" strike="noStrike" baseline="0" dirty="0">
                <a:latin typeface="LiberationSerif"/>
              </a:rPr>
              <a:t>=" ")</a:t>
            </a:r>
          </a:p>
          <a:p>
            <a:pPr marL="0" indent="0" algn="l">
              <a:buNone/>
            </a:pPr>
            <a:r>
              <a:rPr lang="en-US" sz="1800" b="0" i="0" u="none" strike="noStrike" baseline="0" dirty="0">
                <a:latin typeface="LiberationSerif"/>
              </a:rPr>
              <a:t>    print()</a:t>
            </a:r>
            <a:endParaRPr lang="en-US" dirty="0"/>
          </a:p>
        </p:txBody>
      </p:sp>
    </p:spTree>
    <p:extLst>
      <p:ext uri="{BB962C8B-B14F-4D97-AF65-F5344CB8AC3E}">
        <p14:creationId xmlns:p14="http://schemas.microsoft.com/office/powerpoint/2010/main" val="279948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07A2-E335-301D-E353-6384B61D5972}"/>
              </a:ext>
            </a:extLst>
          </p:cNvPr>
          <p:cNvSpPr>
            <a:spLocks noGrp="1"/>
          </p:cNvSpPr>
          <p:nvPr>
            <p:ph type="title"/>
          </p:nvPr>
        </p:nvSpPr>
        <p:spPr/>
        <p:txBody>
          <a:bodyPr/>
          <a:lstStyle/>
          <a:p>
            <a:r>
              <a:rPr lang="en-US" dirty="0"/>
              <a:t>Nested while loop..</a:t>
            </a:r>
          </a:p>
        </p:txBody>
      </p:sp>
      <p:sp>
        <p:nvSpPr>
          <p:cNvPr id="3" name="Content Placeholder 2">
            <a:extLst>
              <a:ext uri="{FF2B5EF4-FFF2-40B4-BE49-F238E27FC236}">
                <a16:creationId xmlns:a16="http://schemas.microsoft.com/office/drawing/2014/main" id="{A6FFDA62-EDF6-5E75-8ECA-40296CC6BD78}"/>
              </a:ext>
            </a:extLst>
          </p:cNvPr>
          <p:cNvSpPr>
            <a:spLocks noGrp="1"/>
          </p:cNvSpPr>
          <p:nvPr>
            <p:ph idx="1"/>
          </p:nvPr>
        </p:nvSpPr>
        <p:spPr/>
        <p:txBody>
          <a:bodyPr/>
          <a:lstStyle/>
          <a:p>
            <a:pPr marL="0" indent="0">
              <a:buNone/>
            </a:pPr>
            <a:r>
              <a:rPr lang="en-US" dirty="0" err="1"/>
              <a:t>i</a:t>
            </a:r>
            <a:r>
              <a:rPr lang="en-US" dirty="0"/>
              <a:t>=1</a:t>
            </a:r>
          </a:p>
          <a:p>
            <a:pPr marL="0" indent="0">
              <a:buNone/>
            </a:pPr>
            <a:r>
              <a:rPr lang="en-US" dirty="0"/>
              <a:t>while </a:t>
            </a:r>
            <a:r>
              <a:rPr lang="en-US" dirty="0" err="1"/>
              <a:t>i</a:t>
            </a:r>
            <a:r>
              <a:rPr lang="en-US" dirty="0"/>
              <a:t>&lt;=5:</a:t>
            </a:r>
          </a:p>
          <a:p>
            <a:pPr marL="0" indent="0">
              <a:buNone/>
            </a:pPr>
            <a:r>
              <a:rPr lang="en-US" dirty="0"/>
              <a:t>    j=1</a:t>
            </a:r>
          </a:p>
          <a:p>
            <a:pPr marL="0" indent="0">
              <a:buNone/>
            </a:pPr>
            <a:r>
              <a:rPr lang="en-US" dirty="0"/>
              <a:t>    while j&lt;=</a:t>
            </a:r>
            <a:r>
              <a:rPr lang="en-US" dirty="0" err="1"/>
              <a:t>i</a:t>
            </a:r>
            <a:r>
              <a:rPr lang="en-US" dirty="0"/>
              <a:t>:</a:t>
            </a:r>
          </a:p>
          <a:p>
            <a:pPr marL="0" indent="0">
              <a:buNone/>
            </a:pPr>
            <a:r>
              <a:rPr lang="en-US" dirty="0"/>
              <a:t>        print(</a:t>
            </a:r>
            <a:r>
              <a:rPr lang="en-US" dirty="0" err="1"/>
              <a:t>j,end</a:t>
            </a:r>
            <a:r>
              <a:rPr lang="en-US" dirty="0"/>
              <a:t>=" ")</a:t>
            </a:r>
          </a:p>
          <a:p>
            <a:pPr marL="0" indent="0">
              <a:buNone/>
            </a:pPr>
            <a:r>
              <a:rPr lang="en-US" dirty="0"/>
              <a:t>        j=j+1</a:t>
            </a:r>
          </a:p>
          <a:p>
            <a:pPr marL="0" indent="0">
              <a:buNone/>
            </a:pPr>
            <a:r>
              <a:rPr lang="en-US" dirty="0"/>
              <a:t>    print("")</a:t>
            </a:r>
          </a:p>
          <a:p>
            <a:pPr marL="0" indent="0">
              <a:buNone/>
            </a:pPr>
            <a:r>
              <a:rPr lang="en-US" dirty="0"/>
              <a:t>    </a:t>
            </a:r>
            <a:r>
              <a:rPr lang="en-US" dirty="0" err="1"/>
              <a:t>i</a:t>
            </a:r>
            <a:r>
              <a:rPr lang="en-US" dirty="0"/>
              <a:t>=i+1</a:t>
            </a:r>
          </a:p>
        </p:txBody>
      </p:sp>
    </p:spTree>
    <p:extLst>
      <p:ext uri="{BB962C8B-B14F-4D97-AF65-F5344CB8AC3E}">
        <p14:creationId xmlns:p14="http://schemas.microsoft.com/office/powerpoint/2010/main" val="347817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2672-4890-DA7C-59FF-ECABD32A76EA}"/>
              </a:ext>
            </a:extLst>
          </p:cNvPr>
          <p:cNvSpPr>
            <a:spLocks noGrp="1"/>
          </p:cNvSpPr>
          <p:nvPr>
            <p:ph type="title"/>
          </p:nvPr>
        </p:nvSpPr>
        <p:spPr>
          <a:xfrm>
            <a:off x="838200" y="88901"/>
            <a:ext cx="10515600" cy="711200"/>
          </a:xfrm>
        </p:spPr>
        <p:txBody>
          <a:bodyPr/>
          <a:lstStyle/>
          <a:p>
            <a:r>
              <a:rPr lang="en-US" dirty="0"/>
              <a:t>if statements</a:t>
            </a:r>
          </a:p>
        </p:txBody>
      </p:sp>
      <p:sp>
        <p:nvSpPr>
          <p:cNvPr id="3" name="Content Placeholder 2">
            <a:extLst>
              <a:ext uri="{FF2B5EF4-FFF2-40B4-BE49-F238E27FC236}">
                <a16:creationId xmlns:a16="http://schemas.microsoft.com/office/drawing/2014/main" id="{00D6559A-B042-BD81-8B51-162CDC520E57}"/>
              </a:ext>
            </a:extLst>
          </p:cNvPr>
          <p:cNvSpPr>
            <a:spLocks noGrp="1"/>
          </p:cNvSpPr>
          <p:nvPr>
            <p:ph idx="1"/>
          </p:nvPr>
        </p:nvSpPr>
        <p:spPr>
          <a:xfrm>
            <a:off x="838200" y="990600"/>
            <a:ext cx="10515600" cy="5591175"/>
          </a:xfrm>
        </p:spPr>
        <p:txBody>
          <a:bodyPr>
            <a:normAutofit fontScale="92500" lnSpcReduction="20000"/>
          </a:bodyPr>
          <a:lstStyle/>
          <a:p>
            <a:r>
              <a:rPr lang="en-US" dirty="0"/>
              <a:t>Python if statement is one of the most commonly used conditional statements in programming languages. </a:t>
            </a:r>
          </a:p>
          <a:p>
            <a:r>
              <a:rPr lang="en-US" dirty="0"/>
              <a:t>It decides whether certain statements need to be executed or not. </a:t>
            </a:r>
          </a:p>
          <a:p>
            <a:r>
              <a:rPr lang="en-US" dirty="0"/>
              <a:t>It checks for a given condition, if the condition is true, then the set of code present inside the ” if ” block will be executed otherwise not.</a:t>
            </a:r>
          </a:p>
          <a:p>
            <a:r>
              <a:rPr lang="en-US" dirty="0"/>
              <a:t>The if condition evaluates a Boolean expression and executes the block of code only when the Boolean expression becomes TRUE.</a:t>
            </a:r>
          </a:p>
          <a:p>
            <a:r>
              <a:rPr lang="en-US" dirty="0"/>
              <a:t>Syntax:</a:t>
            </a:r>
          </a:p>
          <a:p>
            <a:pPr marL="914400" lvl="2" indent="0">
              <a:buNone/>
            </a:pPr>
            <a:r>
              <a:rPr lang="en-US" dirty="0"/>
              <a:t>If ( EXPRESSION == TRUE ):</a:t>
            </a:r>
          </a:p>
          <a:p>
            <a:pPr marL="914400" lvl="2" indent="0">
              <a:buNone/>
            </a:pPr>
            <a:r>
              <a:rPr lang="en-US" dirty="0"/>
              <a:t>	Block of code</a:t>
            </a:r>
          </a:p>
          <a:p>
            <a:pPr marL="914400" lvl="2" indent="0">
              <a:buNone/>
            </a:pPr>
            <a:r>
              <a:rPr lang="en-US" dirty="0"/>
              <a:t>else:</a:t>
            </a:r>
          </a:p>
          <a:p>
            <a:pPr marL="914400" lvl="2" indent="0">
              <a:buNone/>
            </a:pPr>
            <a:r>
              <a:rPr lang="en-US" dirty="0"/>
              <a:t>	Block of code</a:t>
            </a:r>
          </a:p>
          <a:p>
            <a:r>
              <a:rPr lang="en-US" dirty="0"/>
              <a:t>The condition will be evaluated to a Boolean expression (true or false). If the condition is true, then the statement or program present inside the ” if ” block will be executed and if the condition is false, then the statements or program present inside the “else” block will be executed.</a:t>
            </a:r>
          </a:p>
          <a:p>
            <a:pPr marL="914400" lvl="2" indent="0">
              <a:buNone/>
            </a:pPr>
            <a:endParaRPr lang="en-US" dirty="0"/>
          </a:p>
        </p:txBody>
      </p:sp>
    </p:spTree>
    <p:extLst>
      <p:ext uri="{BB962C8B-B14F-4D97-AF65-F5344CB8AC3E}">
        <p14:creationId xmlns:p14="http://schemas.microsoft.com/office/powerpoint/2010/main" val="264632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46E3-7EDF-257C-E1D1-33BC3E478CB8}"/>
              </a:ext>
            </a:extLst>
          </p:cNvPr>
          <p:cNvSpPr>
            <a:spLocks noGrp="1"/>
          </p:cNvSpPr>
          <p:nvPr>
            <p:ph type="title"/>
          </p:nvPr>
        </p:nvSpPr>
        <p:spPr>
          <a:xfrm>
            <a:off x="695325" y="114301"/>
            <a:ext cx="10658475" cy="838199"/>
          </a:xfrm>
        </p:spPr>
        <p:txBody>
          <a:bodyPr/>
          <a:lstStyle/>
          <a:p>
            <a:r>
              <a:rPr lang="en-US" dirty="0"/>
              <a:t>Exercise for Conditions Statement</a:t>
            </a:r>
          </a:p>
        </p:txBody>
      </p:sp>
      <p:sp>
        <p:nvSpPr>
          <p:cNvPr id="3" name="Content Placeholder 2">
            <a:extLst>
              <a:ext uri="{FF2B5EF4-FFF2-40B4-BE49-F238E27FC236}">
                <a16:creationId xmlns:a16="http://schemas.microsoft.com/office/drawing/2014/main" id="{CABE4ECA-661A-0BFF-ABF7-AE0F20B459E3}"/>
              </a:ext>
            </a:extLst>
          </p:cNvPr>
          <p:cNvSpPr>
            <a:spLocks noGrp="1"/>
          </p:cNvSpPr>
          <p:nvPr>
            <p:ph idx="1"/>
          </p:nvPr>
        </p:nvSpPr>
        <p:spPr>
          <a:xfrm>
            <a:off x="695324" y="1023939"/>
            <a:ext cx="10658475" cy="5129213"/>
          </a:xfrm>
        </p:spPr>
        <p:txBody>
          <a:bodyPr>
            <a:normAutofit/>
          </a:bodyPr>
          <a:lstStyle/>
          <a:p>
            <a:r>
              <a:rPr lang="en-US" dirty="0"/>
              <a:t>Create a condition to check certain age of people who come to theatre based on their age the ticket prices varies </a:t>
            </a:r>
            <a:r>
              <a:rPr lang="en-US" dirty="0" err="1"/>
              <a:t>i.e</a:t>
            </a:r>
            <a:r>
              <a:rPr lang="en-US" dirty="0"/>
              <a:t> &lt;4 ticket price is 0, &lt;18 ticket price is 120, above 18 the price is 200 rupees.</a:t>
            </a:r>
          </a:p>
          <a:p>
            <a:endParaRPr lang="en-US" dirty="0"/>
          </a:p>
          <a:p>
            <a:pPr marL="0" indent="0">
              <a:buNone/>
            </a:pPr>
            <a:endParaRPr lang="en-US" dirty="0"/>
          </a:p>
          <a:p>
            <a:r>
              <a:rPr lang="en-US" dirty="0"/>
              <a:t>Create a syllabus for Data analyst course with “Python” ,”SQL” and “Tableau” and check whether the words are in the list if the words exists print as “Data analyst syllabus” else “Out of syllabus”.</a:t>
            </a:r>
          </a:p>
        </p:txBody>
      </p:sp>
    </p:spTree>
    <p:extLst>
      <p:ext uri="{BB962C8B-B14F-4D97-AF65-F5344CB8AC3E}">
        <p14:creationId xmlns:p14="http://schemas.microsoft.com/office/powerpoint/2010/main" val="145061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5126-AC6B-9E48-C6C6-B13C4D678A8B}"/>
              </a:ext>
            </a:extLst>
          </p:cNvPr>
          <p:cNvSpPr>
            <a:spLocks noGrp="1"/>
          </p:cNvSpPr>
          <p:nvPr>
            <p:ph type="title"/>
          </p:nvPr>
        </p:nvSpPr>
        <p:spPr>
          <a:xfrm>
            <a:off x="838200" y="133351"/>
            <a:ext cx="10515600" cy="904874"/>
          </a:xfrm>
        </p:spPr>
        <p:txBody>
          <a:bodyPr/>
          <a:lstStyle/>
          <a:p>
            <a:r>
              <a:rPr lang="en-US" dirty="0"/>
              <a:t>Exercise for iterations</a:t>
            </a:r>
          </a:p>
        </p:txBody>
      </p:sp>
      <p:sp>
        <p:nvSpPr>
          <p:cNvPr id="3" name="Content Placeholder 2">
            <a:extLst>
              <a:ext uri="{FF2B5EF4-FFF2-40B4-BE49-F238E27FC236}">
                <a16:creationId xmlns:a16="http://schemas.microsoft.com/office/drawing/2014/main" id="{08B6560D-A9D9-0019-5CC1-9D018B17B42C}"/>
              </a:ext>
            </a:extLst>
          </p:cNvPr>
          <p:cNvSpPr>
            <a:spLocks noGrp="1"/>
          </p:cNvSpPr>
          <p:nvPr>
            <p:ph idx="1"/>
          </p:nvPr>
        </p:nvSpPr>
        <p:spPr>
          <a:xfrm>
            <a:off x="704850" y="1038225"/>
            <a:ext cx="10648950" cy="5138738"/>
          </a:xfrm>
        </p:spPr>
        <p:txBody>
          <a:bodyPr>
            <a:normAutofit fontScale="85000" lnSpcReduction="20000"/>
          </a:bodyPr>
          <a:lstStyle/>
          <a:p>
            <a:pPr marL="0" indent="0">
              <a:buNone/>
            </a:pPr>
            <a:r>
              <a:rPr lang="en-US" dirty="0"/>
              <a:t>1.Create a dictionary with following as a key value pair with Rice as </a:t>
            </a:r>
            <a:r>
              <a:rPr lang="en-US" dirty="0" err="1"/>
              <a:t>Briyani</a:t>
            </a:r>
            <a:r>
              <a:rPr lang="en-US" dirty="0"/>
              <a:t>, Variety as 'Chicken’ &amp;  'Mutton’ navigate through the </a:t>
            </a:r>
            <a:r>
              <a:rPr lang="en-US" dirty="0" err="1"/>
              <a:t>dict</a:t>
            </a:r>
            <a:r>
              <a:rPr lang="en-US" dirty="0"/>
              <a:t> to print the following output.</a:t>
            </a:r>
          </a:p>
          <a:p>
            <a:pPr marL="0" indent="0" algn="l">
              <a:buNone/>
            </a:pPr>
            <a:r>
              <a:rPr lang="en-US" dirty="0"/>
              <a:t>Output:</a:t>
            </a:r>
          </a:p>
          <a:p>
            <a:pPr marL="0" indent="0" algn="l">
              <a:buNone/>
            </a:pPr>
            <a:r>
              <a:rPr lang="en-US" dirty="0"/>
              <a:t>You ordered a </a:t>
            </a:r>
            <a:r>
              <a:rPr lang="en-US" dirty="0" err="1"/>
              <a:t>Briyani</a:t>
            </a:r>
            <a:r>
              <a:rPr lang="en-US" dirty="0"/>
              <a:t> with the following variety:</a:t>
            </a:r>
          </a:p>
          <a:p>
            <a:pPr marL="0" indent="0" algn="l">
              <a:buNone/>
            </a:pPr>
            <a:r>
              <a:rPr lang="en-US" dirty="0"/>
              <a:t>	Chicken</a:t>
            </a:r>
          </a:p>
          <a:p>
            <a:pPr marL="0" indent="0" algn="l">
              <a:buNone/>
            </a:pPr>
            <a:r>
              <a:rPr lang="en-US" dirty="0"/>
              <a:t>	Mutton</a:t>
            </a:r>
          </a:p>
          <a:p>
            <a:pPr marL="0" indent="0" algn="l">
              <a:buNone/>
            </a:pPr>
            <a:r>
              <a:rPr lang="en-US" dirty="0"/>
              <a:t>2.Create a loop to get input from the user to get the information of cities visited by the user. The loop has to end once the user selects the word “quit”</a:t>
            </a:r>
          </a:p>
          <a:p>
            <a:pPr marL="0" indent="0" algn="l">
              <a:buNone/>
            </a:pPr>
            <a:r>
              <a:rPr lang="en-US" dirty="0"/>
              <a:t>Output:</a:t>
            </a:r>
          </a:p>
          <a:p>
            <a:pPr marL="0" indent="0" algn="l">
              <a:buNone/>
            </a:pPr>
            <a:r>
              <a:rPr lang="en-US" dirty="0"/>
              <a:t>Please tell me a city you have visited in </a:t>
            </a:r>
            <a:r>
              <a:rPr lang="en-US" dirty="0" err="1"/>
              <a:t>Tamilnadu</a:t>
            </a:r>
            <a:r>
              <a:rPr lang="en-US" dirty="0"/>
              <a:t>:</a:t>
            </a:r>
          </a:p>
          <a:p>
            <a:pPr marL="0" indent="0" algn="l">
              <a:buNone/>
            </a:pPr>
            <a:r>
              <a:rPr lang="en-US" dirty="0"/>
              <a:t>(Enter 'quit' when you are finished.) Madurai</a:t>
            </a:r>
          </a:p>
          <a:p>
            <a:pPr marL="0" indent="0" algn="l">
              <a:buNone/>
            </a:pPr>
            <a:r>
              <a:rPr lang="en-US" dirty="0"/>
              <a:t>I'd love to go to Madurai!</a:t>
            </a:r>
          </a:p>
          <a:p>
            <a:pPr marL="0" indent="0" algn="l">
              <a:buNone/>
            </a:pPr>
            <a:r>
              <a:rPr lang="en-US" dirty="0"/>
              <a:t>Please tell me a city you have visited in </a:t>
            </a:r>
            <a:r>
              <a:rPr lang="en-US" dirty="0" err="1"/>
              <a:t>Tamilnadu</a:t>
            </a:r>
            <a:r>
              <a:rPr lang="en-US" dirty="0"/>
              <a:t>:</a:t>
            </a:r>
          </a:p>
          <a:p>
            <a:pPr marL="0" indent="0" algn="l">
              <a:buNone/>
            </a:pPr>
            <a:r>
              <a:rPr lang="en-US" dirty="0"/>
              <a:t>(Enter 'quit' when you are finished.) quit</a:t>
            </a:r>
          </a:p>
          <a:p>
            <a:pPr marL="0" indent="0" algn="l">
              <a:buNone/>
            </a:pPr>
            <a:endParaRPr lang="en-US" dirty="0"/>
          </a:p>
          <a:p>
            <a:pPr marL="0" indent="0" algn="l">
              <a:buNone/>
            </a:pPr>
            <a:endParaRPr lang="en-US" dirty="0"/>
          </a:p>
        </p:txBody>
      </p:sp>
    </p:spTree>
    <p:extLst>
      <p:ext uri="{BB962C8B-B14F-4D97-AF65-F5344CB8AC3E}">
        <p14:creationId xmlns:p14="http://schemas.microsoft.com/office/powerpoint/2010/main" val="1047874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EC3D-6055-F65C-4B90-FBF2FE7E196B}"/>
              </a:ext>
            </a:extLst>
          </p:cNvPr>
          <p:cNvSpPr>
            <a:spLocks noGrp="1"/>
          </p:cNvSpPr>
          <p:nvPr>
            <p:ph type="title"/>
          </p:nvPr>
        </p:nvSpPr>
        <p:spPr/>
        <p:txBody>
          <a:bodyPr/>
          <a:lstStyle/>
          <a:p>
            <a:r>
              <a:rPr lang="en-US" dirty="0"/>
              <a:t>Combined exercise for Condition and for loop</a:t>
            </a:r>
          </a:p>
        </p:txBody>
      </p:sp>
      <p:sp>
        <p:nvSpPr>
          <p:cNvPr id="3" name="Content Placeholder 2">
            <a:extLst>
              <a:ext uri="{FF2B5EF4-FFF2-40B4-BE49-F238E27FC236}">
                <a16:creationId xmlns:a16="http://schemas.microsoft.com/office/drawing/2014/main" id="{5F6290A0-E6AD-13CD-5BEA-CD93C1F936E4}"/>
              </a:ext>
            </a:extLst>
          </p:cNvPr>
          <p:cNvSpPr>
            <a:spLocks noGrp="1"/>
          </p:cNvSpPr>
          <p:nvPr>
            <p:ph idx="1"/>
          </p:nvPr>
        </p:nvSpPr>
        <p:spPr/>
        <p:txBody>
          <a:bodyPr/>
          <a:lstStyle/>
          <a:p>
            <a:r>
              <a:rPr lang="en-US" dirty="0"/>
              <a:t>Create a  </a:t>
            </a:r>
            <a:r>
              <a:rPr lang="en-US" dirty="0" err="1"/>
              <a:t>dict</a:t>
            </a:r>
            <a:r>
              <a:rPr lang="en-US" dirty="0"/>
              <a:t> with the keys as Prakash, </a:t>
            </a:r>
            <a:r>
              <a:rPr lang="en-US" dirty="0" err="1"/>
              <a:t>Dhano</a:t>
            </a:r>
            <a:r>
              <a:rPr lang="en-US" dirty="0"/>
              <a:t>, Riyaz, Roshan and values as </a:t>
            </a:r>
            <a:r>
              <a:rPr lang="en-US" dirty="0" err="1"/>
              <a:t>sql</a:t>
            </a:r>
            <a:r>
              <a:rPr lang="en-US" dirty="0"/>
              <a:t>, python, Tableau and python. Create a list to contain the keys values and the keys values should be printed for each iteration and if the keys values are in the created list then the output should be “Hi </a:t>
            </a:r>
            <a:r>
              <a:rPr lang="en-US" dirty="0" err="1"/>
              <a:t>Dhano</a:t>
            </a:r>
            <a:r>
              <a:rPr lang="en-US" dirty="0"/>
              <a:t>, I see your favorite language is Python!”</a:t>
            </a:r>
          </a:p>
          <a:p>
            <a:pPr marL="0" indent="0">
              <a:buNone/>
            </a:pPr>
            <a:r>
              <a:rPr lang="en-US" dirty="0"/>
              <a:t> </a:t>
            </a:r>
          </a:p>
        </p:txBody>
      </p:sp>
    </p:spTree>
    <p:extLst>
      <p:ext uri="{BB962C8B-B14F-4D97-AF65-F5344CB8AC3E}">
        <p14:creationId xmlns:p14="http://schemas.microsoft.com/office/powerpoint/2010/main" val="140503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ython if statement ">
            <a:extLst>
              <a:ext uri="{FF2B5EF4-FFF2-40B4-BE49-F238E27FC236}">
                <a16:creationId xmlns:a16="http://schemas.microsoft.com/office/drawing/2014/main" id="{2DDAA0B3-F9CB-F850-5DCE-E26A9DA65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4" y="510423"/>
            <a:ext cx="7210425" cy="573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8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AA66-94EC-6C5C-FB08-2DA61540C455}"/>
              </a:ext>
            </a:extLst>
          </p:cNvPr>
          <p:cNvSpPr>
            <a:spLocks noGrp="1"/>
          </p:cNvSpPr>
          <p:nvPr>
            <p:ph type="title"/>
          </p:nvPr>
        </p:nvSpPr>
        <p:spPr>
          <a:xfrm>
            <a:off x="1000124" y="18256"/>
            <a:ext cx="10353675" cy="981870"/>
          </a:xfrm>
        </p:spPr>
        <p:txBody>
          <a:bodyPr/>
          <a:lstStyle/>
          <a:p>
            <a:r>
              <a:rPr lang="en-US" dirty="0"/>
              <a:t>if-else statements</a:t>
            </a:r>
          </a:p>
        </p:txBody>
      </p:sp>
      <p:sp>
        <p:nvSpPr>
          <p:cNvPr id="3" name="Content Placeholder 2">
            <a:extLst>
              <a:ext uri="{FF2B5EF4-FFF2-40B4-BE49-F238E27FC236}">
                <a16:creationId xmlns:a16="http://schemas.microsoft.com/office/drawing/2014/main" id="{0A151342-CA4A-E4D7-FC62-47D3158B8D77}"/>
              </a:ext>
            </a:extLst>
          </p:cNvPr>
          <p:cNvSpPr>
            <a:spLocks noGrp="1"/>
          </p:cNvSpPr>
          <p:nvPr>
            <p:ph idx="1"/>
          </p:nvPr>
        </p:nvSpPr>
        <p:spPr>
          <a:xfrm>
            <a:off x="752475" y="1123950"/>
            <a:ext cx="10601325" cy="5429250"/>
          </a:xfrm>
        </p:spPr>
        <p:txBody>
          <a:bodyPr>
            <a:normAutofit fontScale="70000" lnSpcReduction="20000"/>
          </a:bodyPr>
          <a:lstStyle/>
          <a:p>
            <a:r>
              <a:rPr lang="en-US" dirty="0"/>
              <a:t>The statement itself says if a given condition is true then execute the statements present inside the “if block” and if the condition is false then execute the “else” block.</a:t>
            </a:r>
          </a:p>
          <a:p>
            <a:endParaRPr lang="en-US" dirty="0"/>
          </a:p>
          <a:p>
            <a:r>
              <a:rPr lang="en-US" dirty="0"/>
              <a:t>The “else” block will execute only when the condition becomes false. It is the block where you will perform some actions when the condition is not true.</a:t>
            </a:r>
          </a:p>
          <a:p>
            <a:endParaRPr lang="en-US" dirty="0"/>
          </a:p>
          <a:p>
            <a:r>
              <a:rPr lang="en-US" dirty="0"/>
              <a:t>if-else statement evaluates the Boolean expression. If the condition is TRUE then, the code present in the “ if “ block will be executed otherwise the code of the “else“ block will be executed</a:t>
            </a:r>
          </a:p>
          <a:p>
            <a:pPr marL="0" indent="0">
              <a:buNone/>
            </a:pPr>
            <a:r>
              <a:rPr lang="en-US" dirty="0"/>
              <a:t>Syntax:</a:t>
            </a:r>
          </a:p>
          <a:p>
            <a:pPr marL="0" indent="0">
              <a:buNone/>
            </a:pPr>
            <a:r>
              <a:rPr lang="en-US" dirty="0"/>
              <a:t>If (EXPRESSION == TRUE):</a:t>
            </a:r>
          </a:p>
          <a:p>
            <a:pPr marL="0" indent="0">
              <a:buNone/>
            </a:pPr>
            <a:r>
              <a:rPr lang="en-US" dirty="0"/>
              <a:t>     Statement (Body of the block)</a:t>
            </a:r>
          </a:p>
          <a:p>
            <a:pPr marL="0" indent="0">
              <a:buNone/>
            </a:pPr>
            <a:r>
              <a:rPr lang="en-US" dirty="0"/>
              <a:t>else:</a:t>
            </a:r>
          </a:p>
          <a:p>
            <a:pPr marL="0" indent="0">
              <a:buNone/>
            </a:pPr>
            <a:r>
              <a:rPr lang="en-US" dirty="0"/>
              <a:t>     Statement (Body of the block)</a:t>
            </a:r>
          </a:p>
          <a:p>
            <a:r>
              <a:rPr lang="en-US" dirty="0"/>
              <a:t>Here, the condition will be evaluated to a Boolean expression (true or false). If the condition is true then the statements or program present inside the “if” block will be executed and if the condition is false then the statements or program present inside the “else” block will be executed.</a:t>
            </a:r>
          </a:p>
          <a:p>
            <a:pPr marL="0" indent="0">
              <a:buNone/>
            </a:pPr>
            <a:endParaRPr lang="en-US" dirty="0"/>
          </a:p>
          <a:p>
            <a:endParaRPr lang="en-US" dirty="0"/>
          </a:p>
        </p:txBody>
      </p:sp>
    </p:spTree>
    <p:extLst>
      <p:ext uri="{BB962C8B-B14F-4D97-AF65-F5344CB8AC3E}">
        <p14:creationId xmlns:p14="http://schemas.microsoft.com/office/powerpoint/2010/main" val="146008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f-else statements flowchart">
            <a:extLst>
              <a:ext uri="{FF2B5EF4-FFF2-40B4-BE49-F238E27FC236}">
                <a16:creationId xmlns:a16="http://schemas.microsoft.com/office/drawing/2014/main" id="{6F713B40-DA98-78AF-B1C2-1448912DC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492934"/>
            <a:ext cx="7580630" cy="582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80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191216-CE64-834D-2DD4-2A37432EC984}"/>
              </a:ext>
            </a:extLst>
          </p:cNvPr>
          <p:cNvSpPr>
            <a:spLocks noGrp="1"/>
          </p:cNvSpPr>
          <p:nvPr>
            <p:ph type="body" idx="1"/>
          </p:nvPr>
        </p:nvSpPr>
        <p:spPr>
          <a:xfrm>
            <a:off x="814388" y="256381"/>
            <a:ext cx="5157787" cy="823912"/>
          </a:xfrm>
        </p:spPr>
        <p:txBody>
          <a:bodyPr/>
          <a:lstStyle/>
          <a:p>
            <a:r>
              <a:rPr lang="en-US" dirty="0"/>
              <a:t>if Statement</a:t>
            </a:r>
          </a:p>
        </p:txBody>
      </p:sp>
      <p:sp>
        <p:nvSpPr>
          <p:cNvPr id="4" name="Content Placeholder 3">
            <a:extLst>
              <a:ext uri="{FF2B5EF4-FFF2-40B4-BE49-F238E27FC236}">
                <a16:creationId xmlns:a16="http://schemas.microsoft.com/office/drawing/2014/main" id="{16AA314E-C9E1-99C0-C247-B9AA59EDA771}"/>
              </a:ext>
            </a:extLst>
          </p:cNvPr>
          <p:cNvSpPr>
            <a:spLocks noGrp="1"/>
          </p:cNvSpPr>
          <p:nvPr>
            <p:ph sz="half" idx="2"/>
          </p:nvPr>
        </p:nvSpPr>
        <p:spPr>
          <a:xfrm>
            <a:off x="814388" y="2243138"/>
            <a:ext cx="5183188" cy="3946525"/>
          </a:xfrm>
        </p:spPr>
        <p:txBody>
          <a:bodyPr>
            <a:normAutofit/>
          </a:bodyPr>
          <a:lstStyle/>
          <a:p>
            <a:pPr marL="0" indent="0">
              <a:buNone/>
            </a:pPr>
            <a:r>
              <a:rPr lang="en-US" dirty="0"/>
              <a:t>a = 11</a:t>
            </a:r>
          </a:p>
          <a:p>
            <a:pPr marL="0" indent="0">
              <a:buNone/>
            </a:pPr>
            <a:r>
              <a:rPr lang="en-US" dirty="0"/>
              <a:t>if a &gt; 10:</a:t>
            </a:r>
          </a:p>
          <a:p>
            <a:pPr marL="0" indent="0">
              <a:buNone/>
            </a:pPr>
            <a:r>
              <a:rPr lang="en-US" dirty="0"/>
              <a:t>	print("The current value inside a is greater than 10.")</a:t>
            </a:r>
          </a:p>
          <a:p>
            <a:pPr marL="0" indent="0">
              <a:buNone/>
            </a:pPr>
            <a:r>
              <a:rPr lang="en-US" dirty="0"/>
              <a:t>Output</a:t>
            </a:r>
          </a:p>
          <a:p>
            <a:pPr marL="0" indent="0">
              <a:buNone/>
            </a:pPr>
            <a:r>
              <a:rPr lang="en-US" dirty="0"/>
              <a:t>The current value inside a is greater than 10.</a:t>
            </a:r>
          </a:p>
        </p:txBody>
      </p:sp>
      <p:sp>
        <p:nvSpPr>
          <p:cNvPr id="5" name="Text Placeholder 4">
            <a:extLst>
              <a:ext uri="{FF2B5EF4-FFF2-40B4-BE49-F238E27FC236}">
                <a16:creationId xmlns:a16="http://schemas.microsoft.com/office/drawing/2014/main" id="{BD2D27F9-DE9D-648C-C5B1-9D26CAD0CA06}"/>
              </a:ext>
            </a:extLst>
          </p:cNvPr>
          <p:cNvSpPr>
            <a:spLocks noGrp="1"/>
          </p:cNvSpPr>
          <p:nvPr>
            <p:ph type="body" sz="quarter" idx="3"/>
          </p:nvPr>
        </p:nvSpPr>
        <p:spPr>
          <a:xfrm>
            <a:off x="6096000" y="0"/>
            <a:ext cx="5213351" cy="485775"/>
          </a:xfrm>
        </p:spPr>
        <p:txBody>
          <a:bodyPr/>
          <a:lstStyle/>
          <a:p>
            <a:r>
              <a:rPr lang="en-US" dirty="0"/>
              <a:t>if-else Statements</a:t>
            </a:r>
          </a:p>
        </p:txBody>
      </p:sp>
      <p:sp>
        <p:nvSpPr>
          <p:cNvPr id="6" name="Content Placeholder 5">
            <a:extLst>
              <a:ext uri="{FF2B5EF4-FFF2-40B4-BE49-F238E27FC236}">
                <a16:creationId xmlns:a16="http://schemas.microsoft.com/office/drawing/2014/main" id="{EDFE8279-0C29-8CB5-A1B1-DB8ED98EBE14}"/>
              </a:ext>
            </a:extLst>
          </p:cNvPr>
          <p:cNvSpPr>
            <a:spLocks noGrp="1"/>
          </p:cNvSpPr>
          <p:nvPr>
            <p:ph sz="quarter" idx="4"/>
          </p:nvPr>
        </p:nvSpPr>
        <p:spPr>
          <a:xfrm>
            <a:off x="6096000" y="409575"/>
            <a:ext cx="5281612" cy="6372225"/>
          </a:xfrm>
        </p:spPr>
        <p:txBody>
          <a:bodyPr>
            <a:noAutofit/>
          </a:bodyPr>
          <a:lstStyle/>
          <a:p>
            <a:pPr marL="0" indent="0">
              <a:buNone/>
            </a:pPr>
            <a:r>
              <a:rPr lang="en-US" sz="2400" dirty="0"/>
              <a:t>a = 5</a:t>
            </a:r>
          </a:p>
          <a:p>
            <a:pPr marL="0" indent="0">
              <a:buNone/>
            </a:pPr>
            <a:r>
              <a:rPr lang="en-US" sz="2400" dirty="0"/>
              <a:t>if a &gt; 10:</a:t>
            </a:r>
          </a:p>
          <a:p>
            <a:pPr marL="0" indent="0">
              <a:buNone/>
            </a:pPr>
            <a:r>
              <a:rPr lang="en-US" sz="2400" dirty="0"/>
              <a:t>	print("The current value inside a is greater than 10.")</a:t>
            </a:r>
          </a:p>
          <a:p>
            <a:pPr marL="0" indent="0">
              <a:buNone/>
            </a:pPr>
            <a:r>
              <a:rPr lang="en-US" sz="2400" dirty="0"/>
              <a:t>else:</a:t>
            </a:r>
          </a:p>
          <a:p>
            <a:pPr marL="0" indent="0">
              <a:buNone/>
            </a:pPr>
            <a:r>
              <a:rPr lang="en-US" sz="2400" dirty="0"/>
              <a:t>	print("The current value of a is less than or equal to 10.")</a:t>
            </a:r>
          </a:p>
          <a:p>
            <a:pPr marL="0" indent="0">
              <a:buNone/>
            </a:pPr>
            <a:r>
              <a:rPr lang="en-US" sz="2400" dirty="0"/>
              <a:t>Output</a:t>
            </a:r>
          </a:p>
          <a:p>
            <a:pPr marL="0" indent="0">
              <a:buNone/>
            </a:pPr>
            <a:r>
              <a:rPr lang="en-US" sz="2400" dirty="0"/>
              <a:t>The current value of a is less than or equal to 10.</a:t>
            </a:r>
          </a:p>
          <a:p>
            <a:pPr marL="0" indent="0" algn="l">
              <a:buNone/>
            </a:pPr>
            <a:r>
              <a:rPr lang="en-US" sz="2400" b="0" i="0" u="none" strike="noStrike" baseline="0" dirty="0"/>
              <a:t>a = 5</a:t>
            </a:r>
          </a:p>
          <a:p>
            <a:pPr marL="0" indent="0" algn="l">
              <a:buNone/>
            </a:pPr>
            <a:r>
              <a:rPr lang="en-US" sz="2400" b="0" i="0" u="none" strike="noStrike" baseline="0" dirty="0"/>
              <a:t>if a == 5:</a:t>
            </a:r>
          </a:p>
          <a:p>
            <a:pPr marL="0" indent="0" algn="l">
              <a:buNone/>
            </a:pPr>
            <a:r>
              <a:rPr lang="en-US" sz="2400" b="0" i="0" u="none" strike="noStrike" baseline="0" dirty="0"/>
              <a:t>	print("a is equal to 5.")</a:t>
            </a:r>
          </a:p>
          <a:p>
            <a:pPr marL="0" indent="0" algn="l">
              <a:buNone/>
            </a:pPr>
            <a:r>
              <a:rPr lang="en-US" sz="2400" b="0" i="0" u="none" strike="noStrike" baseline="0" dirty="0"/>
              <a:t>else:</a:t>
            </a:r>
          </a:p>
          <a:p>
            <a:pPr marL="0" indent="0" algn="l">
              <a:buNone/>
            </a:pPr>
            <a:r>
              <a:rPr lang="en-US" sz="2400" b="0" i="0" u="none" strike="noStrike" baseline="0" dirty="0"/>
              <a:t>	print("a is NOT equal to 5.")</a:t>
            </a:r>
            <a:endParaRPr lang="en-US" sz="2400" dirty="0"/>
          </a:p>
        </p:txBody>
      </p:sp>
    </p:spTree>
    <p:extLst>
      <p:ext uri="{BB962C8B-B14F-4D97-AF65-F5344CB8AC3E}">
        <p14:creationId xmlns:p14="http://schemas.microsoft.com/office/powerpoint/2010/main" val="110918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4627-4437-41F6-EC80-A10546CF5A95}"/>
              </a:ext>
            </a:extLst>
          </p:cNvPr>
          <p:cNvSpPr>
            <a:spLocks noGrp="1"/>
          </p:cNvSpPr>
          <p:nvPr>
            <p:ph type="title"/>
          </p:nvPr>
        </p:nvSpPr>
        <p:spPr>
          <a:xfrm>
            <a:off x="838200" y="203200"/>
            <a:ext cx="10515600" cy="1325563"/>
          </a:xfrm>
        </p:spPr>
        <p:txBody>
          <a:bodyPr/>
          <a:lstStyle/>
          <a:p>
            <a:r>
              <a:rPr lang="en-US" dirty="0" err="1"/>
              <a:t>elif</a:t>
            </a:r>
            <a:r>
              <a:rPr lang="en-US" dirty="0"/>
              <a:t> statements</a:t>
            </a:r>
          </a:p>
        </p:txBody>
      </p:sp>
      <p:sp>
        <p:nvSpPr>
          <p:cNvPr id="3" name="Content Placeholder 2">
            <a:extLst>
              <a:ext uri="{FF2B5EF4-FFF2-40B4-BE49-F238E27FC236}">
                <a16:creationId xmlns:a16="http://schemas.microsoft.com/office/drawing/2014/main" id="{43651A26-3F65-85D9-E323-FA45685EB90A}"/>
              </a:ext>
            </a:extLst>
          </p:cNvPr>
          <p:cNvSpPr>
            <a:spLocks noGrp="1"/>
          </p:cNvSpPr>
          <p:nvPr>
            <p:ph idx="1"/>
          </p:nvPr>
        </p:nvSpPr>
        <p:spPr>
          <a:xfrm>
            <a:off x="838200" y="1457325"/>
            <a:ext cx="10591800" cy="4914900"/>
          </a:xfrm>
        </p:spPr>
        <p:txBody>
          <a:bodyPr>
            <a:normAutofit fontScale="85000" lnSpcReduction="20000"/>
          </a:bodyPr>
          <a:lstStyle/>
          <a:p>
            <a:r>
              <a:rPr lang="en-US" dirty="0"/>
              <a:t>In Python, we have one more conditional statement called “</a:t>
            </a:r>
            <a:r>
              <a:rPr lang="en-US" dirty="0" err="1"/>
              <a:t>elif</a:t>
            </a:r>
            <a:r>
              <a:rPr lang="en-US" dirty="0"/>
              <a:t>” statements. “</a:t>
            </a:r>
            <a:r>
              <a:rPr lang="en-US" dirty="0" err="1"/>
              <a:t>elif</a:t>
            </a:r>
            <a:r>
              <a:rPr lang="en-US" dirty="0"/>
              <a:t>” statement is used to check multiple conditions only if the given condition is false. It’s similar to an “if-else” statement and the only difference is that in “else” we will not check the condition but in “</a:t>
            </a:r>
            <a:r>
              <a:rPr lang="en-US" dirty="0" err="1"/>
              <a:t>elif</a:t>
            </a:r>
            <a:r>
              <a:rPr lang="en-US" dirty="0"/>
              <a:t>” we will check the condition.</a:t>
            </a:r>
          </a:p>
          <a:p>
            <a:r>
              <a:rPr lang="en-US" dirty="0"/>
              <a:t>“</a:t>
            </a:r>
            <a:r>
              <a:rPr lang="en-US" dirty="0" err="1"/>
              <a:t>elif</a:t>
            </a:r>
            <a:r>
              <a:rPr lang="en-US" dirty="0"/>
              <a:t>” statements are similar to “if-else” statements but “</a:t>
            </a:r>
            <a:r>
              <a:rPr lang="en-US" dirty="0" err="1"/>
              <a:t>elif</a:t>
            </a:r>
            <a:r>
              <a:rPr lang="en-US" dirty="0"/>
              <a:t>” statements evaluate multiple conditions.</a:t>
            </a:r>
          </a:p>
          <a:p>
            <a:pPr marL="0" indent="0">
              <a:buNone/>
            </a:pPr>
            <a:r>
              <a:rPr lang="en-US" dirty="0"/>
              <a:t>Syntax:</a:t>
            </a:r>
          </a:p>
          <a:p>
            <a:pPr marL="0" indent="0">
              <a:buNone/>
            </a:pPr>
            <a:r>
              <a:rPr lang="en-US" dirty="0"/>
              <a:t>if (condition):</a:t>
            </a:r>
          </a:p>
          <a:p>
            <a:pPr marL="0" indent="0">
              <a:buNone/>
            </a:pPr>
            <a:r>
              <a:rPr lang="en-US" dirty="0"/>
              <a:t>     Set of statement to execute if condition is true</a:t>
            </a:r>
          </a:p>
          <a:p>
            <a:pPr marL="0" indent="0">
              <a:buNone/>
            </a:pPr>
            <a:r>
              <a:rPr lang="en-US" dirty="0" err="1"/>
              <a:t>elif</a:t>
            </a:r>
            <a:r>
              <a:rPr lang="en-US" dirty="0"/>
              <a:t> (condition):</a:t>
            </a:r>
          </a:p>
          <a:p>
            <a:pPr marL="0" indent="0">
              <a:buNone/>
            </a:pPr>
            <a:r>
              <a:rPr lang="en-US" dirty="0"/>
              <a:t>     Set of statements to be executed when if condition is false and </a:t>
            </a:r>
            <a:r>
              <a:rPr lang="en-US" dirty="0" err="1"/>
              <a:t>elif</a:t>
            </a:r>
            <a:r>
              <a:rPr lang="en-US" dirty="0"/>
              <a:t> condition is true</a:t>
            </a:r>
          </a:p>
          <a:p>
            <a:pPr marL="0" indent="0">
              <a:buNone/>
            </a:pPr>
            <a:r>
              <a:rPr lang="en-US" dirty="0"/>
              <a:t>else:</a:t>
            </a:r>
          </a:p>
          <a:p>
            <a:pPr marL="0" indent="0">
              <a:buNone/>
            </a:pPr>
            <a:r>
              <a:rPr lang="en-US" dirty="0"/>
              <a:t>     Set of statement to be executed when both if and </a:t>
            </a:r>
            <a:r>
              <a:rPr lang="en-US" dirty="0" err="1"/>
              <a:t>elif</a:t>
            </a:r>
            <a:r>
              <a:rPr lang="en-US" dirty="0"/>
              <a:t> conditions are false</a:t>
            </a:r>
          </a:p>
        </p:txBody>
      </p:sp>
    </p:spTree>
    <p:extLst>
      <p:ext uri="{BB962C8B-B14F-4D97-AF65-F5344CB8AC3E}">
        <p14:creationId xmlns:p14="http://schemas.microsoft.com/office/powerpoint/2010/main" val="6514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D8A6-4DC1-ED24-6F1A-28BFA3FCDB81}"/>
              </a:ext>
            </a:extLst>
          </p:cNvPr>
          <p:cNvSpPr>
            <a:spLocks noGrp="1"/>
          </p:cNvSpPr>
          <p:nvPr>
            <p:ph type="title"/>
          </p:nvPr>
        </p:nvSpPr>
        <p:spPr>
          <a:xfrm>
            <a:off x="838200" y="192088"/>
            <a:ext cx="10515600" cy="941387"/>
          </a:xfrm>
        </p:spPr>
        <p:txBody>
          <a:bodyPr/>
          <a:lstStyle/>
          <a:p>
            <a:r>
              <a:rPr lang="en-US" dirty="0"/>
              <a:t>Nested if-else statements</a:t>
            </a:r>
          </a:p>
        </p:txBody>
      </p:sp>
      <p:sp>
        <p:nvSpPr>
          <p:cNvPr id="3" name="Content Placeholder 2">
            <a:extLst>
              <a:ext uri="{FF2B5EF4-FFF2-40B4-BE49-F238E27FC236}">
                <a16:creationId xmlns:a16="http://schemas.microsoft.com/office/drawing/2014/main" id="{F28AFE04-3287-DD8B-BF8A-10B525947C17}"/>
              </a:ext>
            </a:extLst>
          </p:cNvPr>
          <p:cNvSpPr>
            <a:spLocks noGrp="1"/>
          </p:cNvSpPr>
          <p:nvPr>
            <p:ph idx="1"/>
          </p:nvPr>
        </p:nvSpPr>
        <p:spPr>
          <a:xfrm>
            <a:off x="838200" y="1287462"/>
            <a:ext cx="10515600" cy="4889501"/>
          </a:xfrm>
        </p:spPr>
        <p:txBody>
          <a:bodyPr>
            <a:normAutofit fontScale="85000" lnSpcReduction="20000"/>
          </a:bodyPr>
          <a:lstStyle/>
          <a:p>
            <a:r>
              <a:rPr lang="en-US" dirty="0"/>
              <a:t>Nested “if-else” statements mean that an “if” statement or “if-else” statement is present inside another if or if-else block. </a:t>
            </a:r>
          </a:p>
          <a:p>
            <a:r>
              <a:rPr lang="en-US" dirty="0"/>
              <a:t>Python provides this feature as well, this in turn will help us to check multiple conditions in a given program.</a:t>
            </a:r>
          </a:p>
          <a:p>
            <a:r>
              <a:rPr lang="en-US" dirty="0"/>
              <a:t>An “if” statement is present inside another “if” statement which is present inside another “if” statements and so on.</a:t>
            </a:r>
          </a:p>
          <a:p>
            <a:r>
              <a:rPr lang="en-US" dirty="0"/>
              <a:t>Nested if Syntax:</a:t>
            </a:r>
          </a:p>
          <a:p>
            <a:pPr marL="0" indent="0">
              <a:buNone/>
            </a:pPr>
            <a:r>
              <a:rPr lang="en-US" dirty="0"/>
              <a:t>if(condition):</a:t>
            </a:r>
          </a:p>
          <a:p>
            <a:pPr marL="0" indent="0">
              <a:buNone/>
            </a:pPr>
            <a:r>
              <a:rPr lang="en-US" dirty="0"/>
              <a:t>   #Statements to execute if condition is true</a:t>
            </a:r>
          </a:p>
          <a:p>
            <a:pPr marL="0" indent="0">
              <a:buNone/>
            </a:pPr>
            <a:r>
              <a:rPr lang="en-US" dirty="0"/>
              <a:t>   if(condition):</a:t>
            </a:r>
          </a:p>
          <a:p>
            <a:pPr marL="0" indent="0">
              <a:buNone/>
            </a:pPr>
            <a:r>
              <a:rPr lang="en-US" dirty="0"/>
              <a:t>       #Statements to execute if condition is true</a:t>
            </a:r>
          </a:p>
          <a:p>
            <a:pPr marL="0" indent="0">
              <a:buNone/>
            </a:pPr>
            <a:r>
              <a:rPr lang="en-US" dirty="0"/>
              <a:t>   #end of nested if</a:t>
            </a:r>
          </a:p>
          <a:p>
            <a:pPr marL="0" indent="0">
              <a:buNone/>
            </a:pPr>
            <a:r>
              <a:rPr lang="en-US" dirty="0"/>
              <a:t>#end of if</a:t>
            </a:r>
          </a:p>
        </p:txBody>
      </p:sp>
      <p:sp>
        <p:nvSpPr>
          <p:cNvPr id="4" name="Title 1">
            <a:extLst>
              <a:ext uri="{FF2B5EF4-FFF2-40B4-BE49-F238E27FC236}">
                <a16:creationId xmlns:a16="http://schemas.microsoft.com/office/drawing/2014/main" id="{FA7B1ED3-0A40-7344-C634-A992DBF436F9}"/>
              </a:ext>
            </a:extLst>
          </p:cNvPr>
          <p:cNvSpPr txBox="1">
            <a:spLocks/>
          </p:cNvSpPr>
          <p:nvPr/>
        </p:nvSpPr>
        <p:spPr>
          <a:xfrm>
            <a:off x="83820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06324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3232</Words>
  <Application>Microsoft Office PowerPoint</Application>
  <PresentationFormat>Widescreen</PresentationFormat>
  <Paragraphs>297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LiberationSerif</vt:lpstr>
      <vt:lpstr>Tahoma</vt:lpstr>
      <vt:lpstr>Wingdings</vt:lpstr>
      <vt:lpstr>Office Theme</vt:lpstr>
      <vt:lpstr>Indentation in Python</vt:lpstr>
      <vt:lpstr>Conditional Statements In Python</vt:lpstr>
      <vt:lpstr>if statements</vt:lpstr>
      <vt:lpstr>PowerPoint Presentation</vt:lpstr>
      <vt:lpstr>if-else statements</vt:lpstr>
      <vt:lpstr>PowerPoint Presentation</vt:lpstr>
      <vt:lpstr>PowerPoint Presentation</vt:lpstr>
      <vt:lpstr>elif statements</vt:lpstr>
      <vt:lpstr>Nested if-else statements</vt:lpstr>
      <vt:lpstr>PowerPoint Presentation</vt:lpstr>
      <vt:lpstr>PowerPoint Presentation</vt:lpstr>
      <vt:lpstr>elif Ladder</vt:lpstr>
      <vt:lpstr>Using elif ladder</vt:lpstr>
      <vt:lpstr>PowerPoint Presentation</vt:lpstr>
      <vt:lpstr> Iteration using Loops</vt:lpstr>
      <vt:lpstr>The while Loop</vt:lpstr>
      <vt:lpstr>While loop..</vt:lpstr>
      <vt:lpstr>Infinite loop</vt:lpstr>
      <vt:lpstr>While loop summary..</vt:lpstr>
      <vt:lpstr>The for loop</vt:lpstr>
      <vt:lpstr>For loop..</vt:lpstr>
      <vt:lpstr>Use of break Statement</vt:lpstr>
      <vt:lpstr>Cont.</vt:lpstr>
      <vt:lpstr>Using a break statement inside a while loop</vt:lpstr>
      <vt:lpstr>Use of continue Statement</vt:lpstr>
      <vt:lpstr>Using a continue statement inside a while loop</vt:lpstr>
      <vt:lpstr>Nested For Loop</vt:lpstr>
      <vt:lpstr>Nested for loop example</vt:lpstr>
      <vt:lpstr>Nested while loop..</vt:lpstr>
      <vt:lpstr>Exercise for Conditions Statement</vt:lpstr>
      <vt:lpstr>Exercise for iterations</vt:lpstr>
      <vt:lpstr>Combined exercise for Condition and for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Indentation in Python</dc:title>
  <dc:creator>U Muhammed</dc:creator>
  <cp:lastModifiedBy>U Muhammed</cp:lastModifiedBy>
  <cp:revision>19</cp:revision>
  <dcterms:created xsi:type="dcterms:W3CDTF">2022-10-11T08:32:25Z</dcterms:created>
  <dcterms:modified xsi:type="dcterms:W3CDTF">2022-10-14T05:47:02Z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e6e129-f928-4a05-ae32-d838f6b21bdd_Enabled">
    <vt:lpwstr>true</vt:lpwstr>
  </property>
  <property fmtid="{D5CDD505-2E9C-101B-9397-08002B2CF9AE}" pid="3" name="MSIP_Label_c5e6e129-f928-4a05-ae32-d838f6b21bdd_SetDate">
    <vt:lpwstr>2022-10-14T05:47:02Z</vt:lpwstr>
  </property>
  <property fmtid="{D5CDD505-2E9C-101B-9397-08002B2CF9AE}" pid="4" name="MSIP_Label_c5e6e129-f928-4a05-ae32-d838f6b21bdd_Method">
    <vt:lpwstr>Standard</vt:lpwstr>
  </property>
  <property fmtid="{D5CDD505-2E9C-101B-9397-08002B2CF9AE}" pid="5" name="MSIP_Label_c5e6e129-f928-4a05-ae32-d838f6b21bdd_Name">
    <vt:lpwstr>EN Restricted use</vt:lpwstr>
  </property>
  <property fmtid="{D5CDD505-2E9C-101B-9397-08002B2CF9AE}" pid="6" name="MSIP_Label_c5e6e129-f928-4a05-ae32-d838f6b21bdd_SiteId">
    <vt:lpwstr>8b87af7d-8647-4dc7-8df4-5f69a2011bb5</vt:lpwstr>
  </property>
  <property fmtid="{D5CDD505-2E9C-101B-9397-08002B2CF9AE}" pid="7" name="MSIP_Label_c5e6e129-f928-4a05-ae32-d838f6b21bdd_ActionId">
    <vt:lpwstr>5540bccb-7d77-41ae-abce-f5b631af912f</vt:lpwstr>
  </property>
  <property fmtid="{D5CDD505-2E9C-101B-9397-08002B2CF9AE}" pid="8" name="MSIP_Label_c5e6e129-f928-4a05-ae32-d838f6b21bdd_ContentBits">
    <vt:lpwstr>3</vt:lpwstr>
  </property>
</Properties>
</file>