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78" r:id="rId3"/>
    <p:sldId id="257" r:id="rId4"/>
    <p:sldId id="258" r:id="rId5"/>
    <p:sldId id="263" r:id="rId6"/>
    <p:sldId id="281" r:id="rId7"/>
    <p:sldId id="259" r:id="rId8"/>
    <p:sldId id="260" r:id="rId9"/>
    <p:sldId id="261" r:id="rId10"/>
    <p:sldId id="264" r:id="rId11"/>
    <p:sldId id="265" r:id="rId12"/>
    <p:sldId id="270" r:id="rId13"/>
    <p:sldId id="271" r:id="rId14"/>
    <p:sldId id="280"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A4B1-64B6-E189-5B73-7087A67054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F8D92E-ABEA-AD64-8DDA-FEA914B319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07CB55-9BCC-58EA-EC88-D0741D7D5D91}"/>
              </a:ext>
            </a:extLst>
          </p:cNvPr>
          <p:cNvSpPr>
            <a:spLocks noGrp="1"/>
          </p:cNvSpPr>
          <p:nvPr>
            <p:ph type="dt" sz="half" idx="10"/>
          </p:nvPr>
        </p:nvSpPr>
        <p:spPr/>
        <p:txBody>
          <a:bodyPr/>
          <a:lstStyle/>
          <a:p>
            <a:fld id="{E96B127A-E176-4AC1-81F2-14B8F54D3F7A}" type="datetimeFigureOut">
              <a:rPr lang="en-US" smtClean="0"/>
              <a:t>10/21/2022</a:t>
            </a:fld>
            <a:endParaRPr lang="en-US"/>
          </a:p>
        </p:txBody>
      </p:sp>
      <p:sp>
        <p:nvSpPr>
          <p:cNvPr id="5" name="Footer Placeholder 4">
            <a:extLst>
              <a:ext uri="{FF2B5EF4-FFF2-40B4-BE49-F238E27FC236}">
                <a16:creationId xmlns:a16="http://schemas.microsoft.com/office/drawing/2014/main" id="{5E4181F6-2F2F-E599-6938-33FEAFD5B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620E46-F3C4-5E07-8EF5-642311309292}"/>
              </a:ext>
            </a:extLst>
          </p:cNvPr>
          <p:cNvSpPr>
            <a:spLocks noGrp="1"/>
          </p:cNvSpPr>
          <p:nvPr>
            <p:ph type="sldNum" sz="quarter" idx="12"/>
          </p:nvPr>
        </p:nvSpPr>
        <p:spPr/>
        <p:txBody>
          <a:bodyPr/>
          <a:lstStyle/>
          <a:p>
            <a:fld id="{0265651D-2C55-4858-9AA5-E00E2C816723}" type="slidenum">
              <a:rPr lang="en-US" smtClean="0"/>
              <a:t>‹#›</a:t>
            </a:fld>
            <a:endParaRPr lang="en-US"/>
          </a:p>
        </p:txBody>
      </p:sp>
    </p:spTree>
    <p:extLst>
      <p:ext uri="{BB962C8B-B14F-4D97-AF65-F5344CB8AC3E}">
        <p14:creationId xmlns:p14="http://schemas.microsoft.com/office/powerpoint/2010/main" val="2947403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F177-32F3-BC34-E916-796B2FB539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550FFB-B7E2-856A-88F6-E5691E660C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92369-5D1E-086E-E5D8-7C3B072310E1}"/>
              </a:ext>
            </a:extLst>
          </p:cNvPr>
          <p:cNvSpPr>
            <a:spLocks noGrp="1"/>
          </p:cNvSpPr>
          <p:nvPr>
            <p:ph type="dt" sz="half" idx="10"/>
          </p:nvPr>
        </p:nvSpPr>
        <p:spPr/>
        <p:txBody>
          <a:bodyPr/>
          <a:lstStyle/>
          <a:p>
            <a:fld id="{E96B127A-E176-4AC1-81F2-14B8F54D3F7A}" type="datetimeFigureOut">
              <a:rPr lang="en-US" smtClean="0"/>
              <a:t>10/21/2022</a:t>
            </a:fld>
            <a:endParaRPr lang="en-US"/>
          </a:p>
        </p:txBody>
      </p:sp>
      <p:sp>
        <p:nvSpPr>
          <p:cNvPr id="5" name="Footer Placeholder 4">
            <a:extLst>
              <a:ext uri="{FF2B5EF4-FFF2-40B4-BE49-F238E27FC236}">
                <a16:creationId xmlns:a16="http://schemas.microsoft.com/office/drawing/2014/main" id="{8D23D4C2-8781-F7BE-B82B-D25A7A40F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46838-F855-6245-E837-C126EB064CC7}"/>
              </a:ext>
            </a:extLst>
          </p:cNvPr>
          <p:cNvSpPr>
            <a:spLocks noGrp="1"/>
          </p:cNvSpPr>
          <p:nvPr>
            <p:ph type="sldNum" sz="quarter" idx="12"/>
          </p:nvPr>
        </p:nvSpPr>
        <p:spPr/>
        <p:txBody>
          <a:bodyPr/>
          <a:lstStyle/>
          <a:p>
            <a:fld id="{0265651D-2C55-4858-9AA5-E00E2C816723}" type="slidenum">
              <a:rPr lang="en-US" smtClean="0"/>
              <a:t>‹#›</a:t>
            </a:fld>
            <a:endParaRPr lang="en-US"/>
          </a:p>
        </p:txBody>
      </p:sp>
    </p:spTree>
    <p:extLst>
      <p:ext uri="{BB962C8B-B14F-4D97-AF65-F5344CB8AC3E}">
        <p14:creationId xmlns:p14="http://schemas.microsoft.com/office/powerpoint/2010/main" val="1863032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131C-E560-934A-9B58-4DC40CAE23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8A7918-0F05-E5A4-8838-D398CEDDA4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6F9EF-88E0-0A35-71B7-85A7E06ADD9F}"/>
              </a:ext>
            </a:extLst>
          </p:cNvPr>
          <p:cNvSpPr>
            <a:spLocks noGrp="1"/>
          </p:cNvSpPr>
          <p:nvPr>
            <p:ph type="dt" sz="half" idx="10"/>
          </p:nvPr>
        </p:nvSpPr>
        <p:spPr/>
        <p:txBody>
          <a:bodyPr/>
          <a:lstStyle/>
          <a:p>
            <a:fld id="{E96B127A-E176-4AC1-81F2-14B8F54D3F7A}" type="datetimeFigureOut">
              <a:rPr lang="en-US" smtClean="0"/>
              <a:t>10/21/2022</a:t>
            </a:fld>
            <a:endParaRPr lang="en-US"/>
          </a:p>
        </p:txBody>
      </p:sp>
      <p:sp>
        <p:nvSpPr>
          <p:cNvPr id="5" name="Footer Placeholder 4">
            <a:extLst>
              <a:ext uri="{FF2B5EF4-FFF2-40B4-BE49-F238E27FC236}">
                <a16:creationId xmlns:a16="http://schemas.microsoft.com/office/drawing/2014/main" id="{AE82B664-C800-4BC3-F8C7-B082DF72F5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2555A-B88A-E79D-B753-AF63340D9A4F}"/>
              </a:ext>
            </a:extLst>
          </p:cNvPr>
          <p:cNvSpPr>
            <a:spLocks noGrp="1"/>
          </p:cNvSpPr>
          <p:nvPr>
            <p:ph type="sldNum" sz="quarter" idx="12"/>
          </p:nvPr>
        </p:nvSpPr>
        <p:spPr/>
        <p:txBody>
          <a:bodyPr/>
          <a:lstStyle/>
          <a:p>
            <a:fld id="{0265651D-2C55-4858-9AA5-E00E2C816723}" type="slidenum">
              <a:rPr lang="en-US" smtClean="0"/>
              <a:t>‹#›</a:t>
            </a:fld>
            <a:endParaRPr lang="en-US"/>
          </a:p>
        </p:txBody>
      </p:sp>
    </p:spTree>
    <p:extLst>
      <p:ext uri="{BB962C8B-B14F-4D97-AF65-F5344CB8AC3E}">
        <p14:creationId xmlns:p14="http://schemas.microsoft.com/office/powerpoint/2010/main" val="3761376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66DF-7E69-E7A7-55CD-3025AC0E5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DFF6AC-D949-C0C7-57F2-8C126DD5D7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FF154-FF78-33F4-FDB0-328899E30AAC}"/>
              </a:ext>
            </a:extLst>
          </p:cNvPr>
          <p:cNvSpPr>
            <a:spLocks noGrp="1"/>
          </p:cNvSpPr>
          <p:nvPr>
            <p:ph type="dt" sz="half" idx="10"/>
          </p:nvPr>
        </p:nvSpPr>
        <p:spPr/>
        <p:txBody>
          <a:bodyPr/>
          <a:lstStyle/>
          <a:p>
            <a:fld id="{E96B127A-E176-4AC1-81F2-14B8F54D3F7A}" type="datetimeFigureOut">
              <a:rPr lang="en-US" smtClean="0"/>
              <a:t>10/21/2022</a:t>
            </a:fld>
            <a:endParaRPr lang="en-US"/>
          </a:p>
        </p:txBody>
      </p:sp>
      <p:sp>
        <p:nvSpPr>
          <p:cNvPr id="5" name="Footer Placeholder 4">
            <a:extLst>
              <a:ext uri="{FF2B5EF4-FFF2-40B4-BE49-F238E27FC236}">
                <a16:creationId xmlns:a16="http://schemas.microsoft.com/office/drawing/2014/main" id="{3DE1B099-381B-6D42-0A70-821672F4B7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9A21E-FF63-B40B-4824-C314172DA769}"/>
              </a:ext>
            </a:extLst>
          </p:cNvPr>
          <p:cNvSpPr>
            <a:spLocks noGrp="1"/>
          </p:cNvSpPr>
          <p:nvPr>
            <p:ph type="sldNum" sz="quarter" idx="12"/>
          </p:nvPr>
        </p:nvSpPr>
        <p:spPr/>
        <p:txBody>
          <a:bodyPr/>
          <a:lstStyle/>
          <a:p>
            <a:fld id="{0265651D-2C55-4858-9AA5-E00E2C816723}" type="slidenum">
              <a:rPr lang="en-US" smtClean="0"/>
              <a:t>‹#›</a:t>
            </a:fld>
            <a:endParaRPr lang="en-US"/>
          </a:p>
        </p:txBody>
      </p:sp>
    </p:spTree>
    <p:extLst>
      <p:ext uri="{BB962C8B-B14F-4D97-AF65-F5344CB8AC3E}">
        <p14:creationId xmlns:p14="http://schemas.microsoft.com/office/powerpoint/2010/main" val="104976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DCC-C894-1F6B-FC07-9B0DDF1DA2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A18DD9-7D7A-3C1E-CCB0-4FCDA4F97B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2796E6-E960-304E-AC15-C6AF97B6BC3E}"/>
              </a:ext>
            </a:extLst>
          </p:cNvPr>
          <p:cNvSpPr>
            <a:spLocks noGrp="1"/>
          </p:cNvSpPr>
          <p:nvPr>
            <p:ph type="dt" sz="half" idx="10"/>
          </p:nvPr>
        </p:nvSpPr>
        <p:spPr/>
        <p:txBody>
          <a:bodyPr/>
          <a:lstStyle/>
          <a:p>
            <a:fld id="{E96B127A-E176-4AC1-81F2-14B8F54D3F7A}" type="datetimeFigureOut">
              <a:rPr lang="en-US" smtClean="0"/>
              <a:t>10/21/2022</a:t>
            </a:fld>
            <a:endParaRPr lang="en-US"/>
          </a:p>
        </p:txBody>
      </p:sp>
      <p:sp>
        <p:nvSpPr>
          <p:cNvPr id="5" name="Footer Placeholder 4">
            <a:extLst>
              <a:ext uri="{FF2B5EF4-FFF2-40B4-BE49-F238E27FC236}">
                <a16:creationId xmlns:a16="http://schemas.microsoft.com/office/drawing/2014/main" id="{DAF5C134-70B8-0906-0046-105D09593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7E70E-94FB-9CCD-5CE4-5EFC2945F6D9}"/>
              </a:ext>
            </a:extLst>
          </p:cNvPr>
          <p:cNvSpPr>
            <a:spLocks noGrp="1"/>
          </p:cNvSpPr>
          <p:nvPr>
            <p:ph type="sldNum" sz="quarter" idx="12"/>
          </p:nvPr>
        </p:nvSpPr>
        <p:spPr/>
        <p:txBody>
          <a:bodyPr/>
          <a:lstStyle/>
          <a:p>
            <a:fld id="{0265651D-2C55-4858-9AA5-E00E2C816723}" type="slidenum">
              <a:rPr lang="en-US" smtClean="0"/>
              <a:t>‹#›</a:t>
            </a:fld>
            <a:endParaRPr lang="en-US"/>
          </a:p>
        </p:txBody>
      </p:sp>
    </p:spTree>
    <p:extLst>
      <p:ext uri="{BB962C8B-B14F-4D97-AF65-F5344CB8AC3E}">
        <p14:creationId xmlns:p14="http://schemas.microsoft.com/office/powerpoint/2010/main" val="215679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67F31-44C9-4A94-B42F-22E4B8F245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F34643-D1DC-7B4F-E5E3-318FDCF5EB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EB0BDE-BB24-15A3-ADD0-D3CB850B5B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BF6573-D8E4-B23E-5315-CDB3071A0B67}"/>
              </a:ext>
            </a:extLst>
          </p:cNvPr>
          <p:cNvSpPr>
            <a:spLocks noGrp="1"/>
          </p:cNvSpPr>
          <p:nvPr>
            <p:ph type="dt" sz="half" idx="10"/>
          </p:nvPr>
        </p:nvSpPr>
        <p:spPr/>
        <p:txBody>
          <a:bodyPr/>
          <a:lstStyle/>
          <a:p>
            <a:fld id="{E96B127A-E176-4AC1-81F2-14B8F54D3F7A}" type="datetimeFigureOut">
              <a:rPr lang="en-US" smtClean="0"/>
              <a:t>10/21/2022</a:t>
            </a:fld>
            <a:endParaRPr lang="en-US"/>
          </a:p>
        </p:txBody>
      </p:sp>
      <p:sp>
        <p:nvSpPr>
          <p:cNvPr id="6" name="Footer Placeholder 5">
            <a:extLst>
              <a:ext uri="{FF2B5EF4-FFF2-40B4-BE49-F238E27FC236}">
                <a16:creationId xmlns:a16="http://schemas.microsoft.com/office/drawing/2014/main" id="{059323E4-89E5-E0CC-5A2E-D0DD0FF9CA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DBFD7-F99E-3B2D-F93E-71AC28F3F749}"/>
              </a:ext>
            </a:extLst>
          </p:cNvPr>
          <p:cNvSpPr>
            <a:spLocks noGrp="1"/>
          </p:cNvSpPr>
          <p:nvPr>
            <p:ph type="sldNum" sz="quarter" idx="12"/>
          </p:nvPr>
        </p:nvSpPr>
        <p:spPr/>
        <p:txBody>
          <a:bodyPr/>
          <a:lstStyle/>
          <a:p>
            <a:fld id="{0265651D-2C55-4858-9AA5-E00E2C816723}" type="slidenum">
              <a:rPr lang="en-US" smtClean="0"/>
              <a:t>‹#›</a:t>
            </a:fld>
            <a:endParaRPr lang="en-US"/>
          </a:p>
        </p:txBody>
      </p:sp>
    </p:spTree>
    <p:extLst>
      <p:ext uri="{BB962C8B-B14F-4D97-AF65-F5344CB8AC3E}">
        <p14:creationId xmlns:p14="http://schemas.microsoft.com/office/powerpoint/2010/main" val="3801599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E4498-894B-8674-D436-1489D44EF7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D928E9-F599-7CBF-4B85-7C9B6C05E3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112D07-301C-B05F-5DFF-A68E118A7A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D54F4E-2D9B-CE6A-566F-F64C751E71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0A548D-E8B5-D23F-AA8A-E57A72CE77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22BADB-526A-B5A4-EA8A-18A6A6066487}"/>
              </a:ext>
            </a:extLst>
          </p:cNvPr>
          <p:cNvSpPr>
            <a:spLocks noGrp="1"/>
          </p:cNvSpPr>
          <p:nvPr>
            <p:ph type="dt" sz="half" idx="10"/>
          </p:nvPr>
        </p:nvSpPr>
        <p:spPr/>
        <p:txBody>
          <a:bodyPr/>
          <a:lstStyle/>
          <a:p>
            <a:fld id="{E96B127A-E176-4AC1-81F2-14B8F54D3F7A}" type="datetimeFigureOut">
              <a:rPr lang="en-US" smtClean="0"/>
              <a:t>10/21/2022</a:t>
            </a:fld>
            <a:endParaRPr lang="en-US"/>
          </a:p>
        </p:txBody>
      </p:sp>
      <p:sp>
        <p:nvSpPr>
          <p:cNvPr id="8" name="Footer Placeholder 7">
            <a:extLst>
              <a:ext uri="{FF2B5EF4-FFF2-40B4-BE49-F238E27FC236}">
                <a16:creationId xmlns:a16="http://schemas.microsoft.com/office/drawing/2014/main" id="{F85B9F66-C589-22E2-D7FC-BBB06B8E25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C7C5DB-CCFE-7D49-331A-EA6646928905}"/>
              </a:ext>
            </a:extLst>
          </p:cNvPr>
          <p:cNvSpPr>
            <a:spLocks noGrp="1"/>
          </p:cNvSpPr>
          <p:nvPr>
            <p:ph type="sldNum" sz="quarter" idx="12"/>
          </p:nvPr>
        </p:nvSpPr>
        <p:spPr/>
        <p:txBody>
          <a:bodyPr/>
          <a:lstStyle/>
          <a:p>
            <a:fld id="{0265651D-2C55-4858-9AA5-E00E2C816723}" type="slidenum">
              <a:rPr lang="en-US" smtClean="0"/>
              <a:t>‹#›</a:t>
            </a:fld>
            <a:endParaRPr lang="en-US"/>
          </a:p>
        </p:txBody>
      </p:sp>
    </p:spTree>
    <p:extLst>
      <p:ext uri="{BB962C8B-B14F-4D97-AF65-F5344CB8AC3E}">
        <p14:creationId xmlns:p14="http://schemas.microsoft.com/office/powerpoint/2010/main" val="1795629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EE8B3-8B47-D5C7-F741-D5DFEF6726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A499B8-2AE3-D4CD-2918-B56B76858309}"/>
              </a:ext>
            </a:extLst>
          </p:cNvPr>
          <p:cNvSpPr>
            <a:spLocks noGrp="1"/>
          </p:cNvSpPr>
          <p:nvPr>
            <p:ph type="dt" sz="half" idx="10"/>
          </p:nvPr>
        </p:nvSpPr>
        <p:spPr/>
        <p:txBody>
          <a:bodyPr/>
          <a:lstStyle/>
          <a:p>
            <a:fld id="{E96B127A-E176-4AC1-81F2-14B8F54D3F7A}" type="datetimeFigureOut">
              <a:rPr lang="en-US" smtClean="0"/>
              <a:t>10/21/2022</a:t>
            </a:fld>
            <a:endParaRPr lang="en-US"/>
          </a:p>
        </p:txBody>
      </p:sp>
      <p:sp>
        <p:nvSpPr>
          <p:cNvPr id="4" name="Footer Placeholder 3">
            <a:extLst>
              <a:ext uri="{FF2B5EF4-FFF2-40B4-BE49-F238E27FC236}">
                <a16:creationId xmlns:a16="http://schemas.microsoft.com/office/drawing/2014/main" id="{9C7B3976-BC77-CFE6-0B48-CF7D3BBFBF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1B6C33-75DE-A369-E851-4D4E403160DE}"/>
              </a:ext>
            </a:extLst>
          </p:cNvPr>
          <p:cNvSpPr>
            <a:spLocks noGrp="1"/>
          </p:cNvSpPr>
          <p:nvPr>
            <p:ph type="sldNum" sz="quarter" idx="12"/>
          </p:nvPr>
        </p:nvSpPr>
        <p:spPr/>
        <p:txBody>
          <a:bodyPr/>
          <a:lstStyle/>
          <a:p>
            <a:fld id="{0265651D-2C55-4858-9AA5-E00E2C816723}" type="slidenum">
              <a:rPr lang="en-US" smtClean="0"/>
              <a:t>‹#›</a:t>
            </a:fld>
            <a:endParaRPr lang="en-US"/>
          </a:p>
        </p:txBody>
      </p:sp>
    </p:spTree>
    <p:extLst>
      <p:ext uri="{BB962C8B-B14F-4D97-AF65-F5344CB8AC3E}">
        <p14:creationId xmlns:p14="http://schemas.microsoft.com/office/powerpoint/2010/main" val="750600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E966AC-2EA9-3012-719B-BDF50F16E8A0}"/>
              </a:ext>
            </a:extLst>
          </p:cNvPr>
          <p:cNvSpPr>
            <a:spLocks noGrp="1"/>
          </p:cNvSpPr>
          <p:nvPr>
            <p:ph type="dt" sz="half" idx="10"/>
          </p:nvPr>
        </p:nvSpPr>
        <p:spPr/>
        <p:txBody>
          <a:bodyPr/>
          <a:lstStyle/>
          <a:p>
            <a:fld id="{E96B127A-E176-4AC1-81F2-14B8F54D3F7A}" type="datetimeFigureOut">
              <a:rPr lang="en-US" smtClean="0"/>
              <a:t>10/21/2022</a:t>
            </a:fld>
            <a:endParaRPr lang="en-US"/>
          </a:p>
        </p:txBody>
      </p:sp>
      <p:sp>
        <p:nvSpPr>
          <p:cNvPr id="3" name="Footer Placeholder 2">
            <a:extLst>
              <a:ext uri="{FF2B5EF4-FFF2-40B4-BE49-F238E27FC236}">
                <a16:creationId xmlns:a16="http://schemas.microsoft.com/office/drawing/2014/main" id="{389F96C8-3BCE-1269-CC38-61365AA322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A5D4D8-60E5-43C2-F426-82AE8A5A73BA}"/>
              </a:ext>
            </a:extLst>
          </p:cNvPr>
          <p:cNvSpPr>
            <a:spLocks noGrp="1"/>
          </p:cNvSpPr>
          <p:nvPr>
            <p:ph type="sldNum" sz="quarter" idx="12"/>
          </p:nvPr>
        </p:nvSpPr>
        <p:spPr/>
        <p:txBody>
          <a:bodyPr/>
          <a:lstStyle/>
          <a:p>
            <a:fld id="{0265651D-2C55-4858-9AA5-E00E2C816723}" type="slidenum">
              <a:rPr lang="en-US" smtClean="0"/>
              <a:t>‹#›</a:t>
            </a:fld>
            <a:endParaRPr lang="en-US"/>
          </a:p>
        </p:txBody>
      </p:sp>
    </p:spTree>
    <p:extLst>
      <p:ext uri="{BB962C8B-B14F-4D97-AF65-F5344CB8AC3E}">
        <p14:creationId xmlns:p14="http://schemas.microsoft.com/office/powerpoint/2010/main" val="210344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BE7B-76BF-369E-D99B-CEEB88ECEC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9113D9-DBA9-CEF9-0FF8-1F4AEDBEDC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40ED7F-0CBD-0519-9EE6-87665873E9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4726B3-8AC1-AF44-C4CE-B981F5966F20}"/>
              </a:ext>
            </a:extLst>
          </p:cNvPr>
          <p:cNvSpPr>
            <a:spLocks noGrp="1"/>
          </p:cNvSpPr>
          <p:nvPr>
            <p:ph type="dt" sz="half" idx="10"/>
          </p:nvPr>
        </p:nvSpPr>
        <p:spPr/>
        <p:txBody>
          <a:bodyPr/>
          <a:lstStyle/>
          <a:p>
            <a:fld id="{E96B127A-E176-4AC1-81F2-14B8F54D3F7A}" type="datetimeFigureOut">
              <a:rPr lang="en-US" smtClean="0"/>
              <a:t>10/21/2022</a:t>
            </a:fld>
            <a:endParaRPr lang="en-US"/>
          </a:p>
        </p:txBody>
      </p:sp>
      <p:sp>
        <p:nvSpPr>
          <p:cNvPr id="6" name="Footer Placeholder 5">
            <a:extLst>
              <a:ext uri="{FF2B5EF4-FFF2-40B4-BE49-F238E27FC236}">
                <a16:creationId xmlns:a16="http://schemas.microsoft.com/office/drawing/2014/main" id="{A631EB02-7EE1-5AE4-C28B-E1533112DF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4FCFF3-2947-EB8A-172A-77799120E7F3}"/>
              </a:ext>
            </a:extLst>
          </p:cNvPr>
          <p:cNvSpPr>
            <a:spLocks noGrp="1"/>
          </p:cNvSpPr>
          <p:nvPr>
            <p:ph type="sldNum" sz="quarter" idx="12"/>
          </p:nvPr>
        </p:nvSpPr>
        <p:spPr/>
        <p:txBody>
          <a:bodyPr/>
          <a:lstStyle/>
          <a:p>
            <a:fld id="{0265651D-2C55-4858-9AA5-E00E2C816723}" type="slidenum">
              <a:rPr lang="en-US" smtClean="0"/>
              <a:t>‹#›</a:t>
            </a:fld>
            <a:endParaRPr lang="en-US"/>
          </a:p>
        </p:txBody>
      </p:sp>
    </p:spTree>
    <p:extLst>
      <p:ext uri="{BB962C8B-B14F-4D97-AF65-F5344CB8AC3E}">
        <p14:creationId xmlns:p14="http://schemas.microsoft.com/office/powerpoint/2010/main" val="411901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6C03C-6AA5-B1CF-EF8F-50830FDE3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F9EAAB-BA18-0442-33BA-993DDE2301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2B384A-84F0-58C6-1CA5-8B83310A74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662B4-AD64-89C2-8F7A-7029C5DDBDA1}"/>
              </a:ext>
            </a:extLst>
          </p:cNvPr>
          <p:cNvSpPr>
            <a:spLocks noGrp="1"/>
          </p:cNvSpPr>
          <p:nvPr>
            <p:ph type="dt" sz="half" idx="10"/>
          </p:nvPr>
        </p:nvSpPr>
        <p:spPr/>
        <p:txBody>
          <a:bodyPr/>
          <a:lstStyle/>
          <a:p>
            <a:fld id="{E96B127A-E176-4AC1-81F2-14B8F54D3F7A}" type="datetimeFigureOut">
              <a:rPr lang="en-US" smtClean="0"/>
              <a:t>10/21/2022</a:t>
            </a:fld>
            <a:endParaRPr lang="en-US"/>
          </a:p>
        </p:txBody>
      </p:sp>
      <p:sp>
        <p:nvSpPr>
          <p:cNvPr id="6" name="Footer Placeholder 5">
            <a:extLst>
              <a:ext uri="{FF2B5EF4-FFF2-40B4-BE49-F238E27FC236}">
                <a16:creationId xmlns:a16="http://schemas.microsoft.com/office/drawing/2014/main" id="{9CF28CAE-971F-C82F-B305-643048209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BEA4CB-0E27-AF9A-5414-6A1FB5C2097D}"/>
              </a:ext>
            </a:extLst>
          </p:cNvPr>
          <p:cNvSpPr>
            <a:spLocks noGrp="1"/>
          </p:cNvSpPr>
          <p:nvPr>
            <p:ph type="sldNum" sz="quarter" idx="12"/>
          </p:nvPr>
        </p:nvSpPr>
        <p:spPr/>
        <p:txBody>
          <a:bodyPr/>
          <a:lstStyle/>
          <a:p>
            <a:fld id="{0265651D-2C55-4858-9AA5-E00E2C816723}" type="slidenum">
              <a:rPr lang="en-US" smtClean="0"/>
              <a:t>‹#›</a:t>
            </a:fld>
            <a:endParaRPr lang="en-US"/>
          </a:p>
        </p:txBody>
      </p:sp>
    </p:spTree>
    <p:extLst>
      <p:ext uri="{BB962C8B-B14F-4D97-AF65-F5344CB8AC3E}">
        <p14:creationId xmlns:p14="http://schemas.microsoft.com/office/powerpoint/2010/main" val="3346668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B58D2D-A0E4-F629-68FE-9C05E30D15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56B5C7-7C25-EE1F-BC4B-47A277AB11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CE494-AA77-3CEE-F3AF-2FCA4994CE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B127A-E176-4AC1-81F2-14B8F54D3F7A}" type="datetimeFigureOut">
              <a:rPr lang="en-US" smtClean="0"/>
              <a:t>10/21/2022</a:t>
            </a:fld>
            <a:endParaRPr lang="en-US"/>
          </a:p>
        </p:txBody>
      </p:sp>
      <p:sp>
        <p:nvSpPr>
          <p:cNvPr id="5" name="Footer Placeholder 4">
            <a:extLst>
              <a:ext uri="{FF2B5EF4-FFF2-40B4-BE49-F238E27FC236}">
                <a16:creationId xmlns:a16="http://schemas.microsoft.com/office/drawing/2014/main" id="{2B3EC5B8-78EA-30C1-EA81-94C9DAF02F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142A86-3CE3-6458-82F5-763F885FB2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5651D-2C55-4858-9AA5-E00E2C816723}" type="slidenum">
              <a:rPr lang="en-US" smtClean="0"/>
              <a:t>‹#›</a:t>
            </a:fld>
            <a:endParaRPr lang="en-US"/>
          </a:p>
        </p:txBody>
      </p:sp>
      <p:sp>
        <p:nvSpPr>
          <p:cNvPr id="7" name="MSIPCMContentMarking" descr="{&quot;HashCode&quot;:-1507851602,&quot;Placement&quot;:&quot;Footer&quot;,&quot;Top&quot;:520.8117,&quot;Left&quot;:0.0,&quot;SlideWidth&quot;:960,&quot;SlideHeight&quot;:540}">
            <a:extLst>
              <a:ext uri="{FF2B5EF4-FFF2-40B4-BE49-F238E27FC236}">
                <a16:creationId xmlns:a16="http://schemas.microsoft.com/office/drawing/2014/main" id="{150AFAC6-781E-4FE8-D3F1-518928636772}"/>
              </a:ext>
            </a:extLst>
          </p:cNvPr>
          <p:cNvSpPr txBox="1"/>
          <p:nvPr userDrawn="1"/>
        </p:nvSpPr>
        <p:spPr>
          <a:xfrm>
            <a:off x="0" y="6614309"/>
            <a:ext cx="1229008" cy="243691"/>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CF022B"/>
                </a:solidFill>
                <a:latin typeface="Tahoma" panose="020B0604030504040204" pitchFamily="34" charset="0"/>
              </a:rPr>
              <a:t>C2 - Restricted use </a:t>
            </a:r>
          </a:p>
        </p:txBody>
      </p:sp>
    </p:spTree>
    <p:extLst>
      <p:ext uri="{BB962C8B-B14F-4D97-AF65-F5344CB8AC3E}">
        <p14:creationId xmlns:p14="http://schemas.microsoft.com/office/powerpoint/2010/main" val="303212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EE04-D262-09A1-29C9-7C42C4AF8707}"/>
              </a:ext>
            </a:extLst>
          </p:cNvPr>
          <p:cNvSpPr>
            <a:spLocks noGrp="1"/>
          </p:cNvSpPr>
          <p:nvPr>
            <p:ph type="ctrTitle"/>
          </p:nvPr>
        </p:nvSpPr>
        <p:spPr/>
        <p:txBody>
          <a:bodyPr/>
          <a:lstStyle/>
          <a:p>
            <a:r>
              <a:rPr lang="en-US" dirty="0"/>
              <a:t>Functions and its types</a:t>
            </a:r>
          </a:p>
        </p:txBody>
      </p:sp>
      <p:sp>
        <p:nvSpPr>
          <p:cNvPr id="3" name="Subtitle 2">
            <a:extLst>
              <a:ext uri="{FF2B5EF4-FFF2-40B4-BE49-F238E27FC236}">
                <a16:creationId xmlns:a16="http://schemas.microsoft.com/office/drawing/2014/main" id="{27032A2E-056E-B8ED-B330-A925EBCB8E8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9724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E5666-A331-DE5C-8EF5-D6B816BE62B5}"/>
              </a:ext>
            </a:extLst>
          </p:cNvPr>
          <p:cNvSpPr>
            <a:spLocks noGrp="1"/>
          </p:cNvSpPr>
          <p:nvPr>
            <p:ph type="title"/>
          </p:nvPr>
        </p:nvSpPr>
        <p:spPr>
          <a:xfrm>
            <a:off x="962024" y="365125"/>
            <a:ext cx="10391775" cy="777875"/>
          </a:xfrm>
        </p:spPr>
        <p:txBody>
          <a:bodyPr/>
          <a:lstStyle/>
          <a:p>
            <a:r>
              <a:rPr lang="en-US" dirty="0"/>
              <a:t>Keyword Arguments</a:t>
            </a:r>
          </a:p>
        </p:txBody>
      </p:sp>
      <p:sp>
        <p:nvSpPr>
          <p:cNvPr id="3" name="Content Placeholder 2">
            <a:extLst>
              <a:ext uri="{FF2B5EF4-FFF2-40B4-BE49-F238E27FC236}">
                <a16:creationId xmlns:a16="http://schemas.microsoft.com/office/drawing/2014/main" id="{5E06500D-1BA2-C292-AAEC-58572552EC10}"/>
              </a:ext>
            </a:extLst>
          </p:cNvPr>
          <p:cNvSpPr>
            <a:spLocks noGrp="1"/>
          </p:cNvSpPr>
          <p:nvPr>
            <p:ph idx="1"/>
          </p:nvPr>
        </p:nvSpPr>
        <p:spPr>
          <a:xfrm>
            <a:off x="600456" y="1238250"/>
            <a:ext cx="10991087" cy="5161787"/>
          </a:xfrm>
        </p:spPr>
        <p:txBody>
          <a:bodyPr>
            <a:normAutofit fontScale="62500" lnSpcReduction="20000"/>
          </a:bodyPr>
          <a:lstStyle/>
          <a:p>
            <a:r>
              <a:rPr lang="en-US" dirty="0"/>
              <a:t>A keyword argument is a name-value pair that you pass to a function. You directly associate the name and the value within the argument. Keyword arguments free you from having to worry about correctly ordering your arguments in the function call, and they clarify the role of each value in the function call. Let’s rewrite pets.py using keyword arguments to call </a:t>
            </a:r>
            <a:r>
              <a:rPr lang="en-US" dirty="0" err="1"/>
              <a:t>describe_pet</a:t>
            </a:r>
            <a:r>
              <a:rPr lang="en-US" dirty="0"/>
              <a:t>():</a:t>
            </a:r>
          </a:p>
          <a:p>
            <a:pPr marL="0" indent="0">
              <a:buNone/>
            </a:pPr>
            <a:r>
              <a:rPr lang="en-US" dirty="0"/>
              <a:t>def </a:t>
            </a:r>
            <a:r>
              <a:rPr lang="en-US" dirty="0" err="1"/>
              <a:t>describe_pet</a:t>
            </a:r>
            <a:r>
              <a:rPr lang="en-US" dirty="0"/>
              <a:t>(</a:t>
            </a:r>
            <a:r>
              <a:rPr lang="en-US" dirty="0" err="1"/>
              <a:t>animal_type</a:t>
            </a:r>
            <a:r>
              <a:rPr lang="en-US" dirty="0"/>
              <a:t>, </a:t>
            </a:r>
            <a:r>
              <a:rPr lang="en-US" dirty="0" err="1"/>
              <a:t>pet_name</a:t>
            </a:r>
            <a:r>
              <a:rPr lang="en-US" dirty="0"/>
              <a:t>):</a:t>
            </a:r>
          </a:p>
          <a:p>
            <a:pPr marL="0" indent="0">
              <a:buNone/>
            </a:pPr>
            <a:r>
              <a:rPr lang="en-US" dirty="0"/>
              <a:t>    """Display information about a pet."""</a:t>
            </a:r>
          </a:p>
          <a:p>
            <a:pPr marL="0" indent="0">
              <a:buNone/>
            </a:pPr>
            <a:r>
              <a:rPr lang="en-US" dirty="0"/>
              <a:t>    print("\</a:t>
            </a:r>
            <a:r>
              <a:rPr lang="en-US" dirty="0" err="1"/>
              <a:t>nI</a:t>
            </a:r>
            <a:r>
              <a:rPr lang="en-US" dirty="0"/>
              <a:t> have a " + </a:t>
            </a:r>
            <a:r>
              <a:rPr lang="en-US" dirty="0" err="1"/>
              <a:t>animal_type</a:t>
            </a:r>
            <a:r>
              <a:rPr lang="en-US" dirty="0"/>
              <a:t> + ".")</a:t>
            </a:r>
          </a:p>
          <a:p>
            <a:pPr marL="0" indent="0">
              <a:buNone/>
            </a:pPr>
            <a:r>
              <a:rPr lang="en-US" dirty="0"/>
              <a:t>    print("My " + </a:t>
            </a:r>
            <a:r>
              <a:rPr lang="en-US" dirty="0" err="1"/>
              <a:t>animal_type</a:t>
            </a:r>
            <a:r>
              <a:rPr lang="en-US" dirty="0"/>
              <a:t> + "'s name is " + </a:t>
            </a:r>
            <a:r>
              <a:rPr lang="en-US" dirty="0" err="1"/>
              <a:t>pet_name.title</a:t>
            </a:r>
            <a:r>
              <a:rPr lang="en-US" dirty="0"/>
              <a:t>() + ".")</a:t>
            </a:r>
          </a:p>
          <a:p>
            <a:pPr marL="0" indent="0">
              <a:buNone/>
            </a:pPr>
            <a:r>
              <a:rPr lang="en-US" dirty="0" err="1"/>
              <a:t>describe_pet</a:t>
            </a:r>
            <a:r>
              <a:rPr lang="en-US" dirty="0"/>
              <a:t>(</a:t>
            </a:r>
            <a:r>
              <a:rPr lang="en-US" dirty="0" err="1"/>
              <a:t>animal_type</a:t>
            </a:r>
            <a:r>
              <a:rPr lang="en-US" dirty="0"/>
              <a:t>='hamster', </a:t>
            </a:r>
            <a:r>
              <a:rPr lang="en-US" dirty="0" err="1"/>
              <a:t>pet_name</a:t>
            </a:r>
            <a:r>
              <a:rPr lang="en-US" dirty="0"/>
              <a:t>='harry') </a:t>
            </a:r>
          </a:p>
          <a:p>
            <a:r>
              <a:rPr lang="en-US" dirty="0"/>
              <a:t>The function </a:t>
            </a:r>
            <a:r>
              <a:rPr lang="en-US" dirty="0" err="1"/>
              <a:t>describe_pet</a:t>
            </a:r>
            <a:r>
              <a:rPr lang="en-US" dirty="0"/>
              <a:t>() hasn’t changed. But when we call the function, we explicitly tell Python which parameter each argument should be matched with. When Python reads the function call, it knows to store the argument 'hamster' in the parameter </a:t>
            </a:r>
            <a:r>
              <a:rPr lang="en-US" dirty="0" err="1"/>
              <a:t>animal_type</a:t>
            </a:r>
            <a:r>
              <a:rPr lang="en-US" dirty="0"/>
              <a:t> and the argument 'harry' in </a:t>
            </a:r>
            <a:r>
              <a:rPr lang="en-US" dirty="0" err="1"/>
              <a:t>pet_name</a:t>
            </a:r>
            <a:r>
              <a:rPr lang="en-US" dirty="0"/>
              <a:t>. </a:t>
            </a:r>
          </a:p>
          <a:p>
            <a:r>
              <a:rPr lang="en-US" dirty="0"/>
              <a:t>The output correctly shows that we have a hamster named Harry. The order of keyword arguments doesn’t matter because Python knows where each value should go.</a:t>
            </a:r>
          </a:p>
          <a:p>
            <a:r>
              <a:rPr lang="en-US" dirty="0"/>
              <a:t>The following two function calls are equivalent:</a:t>
            </a:r>
          </a:p>
          <a:p>
            <a:pPr marL="0" indent="0">
              <a:buNone/>
            </a:pPr>
            <a:r>
              <a:rPr lang="en-US" dirty="0" err="1"/>
              <a:t>describe_pet</a:t>
            </a:r>
            <a:r>
              <a:rPr lang="en-US" dirty="0"/>
              <a:t>(</a:t>
            </a:r>
            <a:r>
              <a:rPr lang="en-US" dirty="0" err="1"/>
              <a:t>animal_type</a:t>
            </a:r>
            <a:r>
              <a:rPr lang="en-US" dirty="0"/>
              <a:t>='hamster', </a:t>
            </a:r>
            <a:r>
              <a:rPr lang="en-US" dirty="0" err="1"/>
              <a:t>pet_name</a:t>
            </a:r>
            <a:r>
              <a:rPr lang="en-US" dirty="0"/>
              <a:t>='harry’) </a:t>
            </a:r>
          </a:p>
          <a:p>
            <a:pPr marL="0" indent="0">
              <a:buNone/>
            </a:pPr>
            <a:r>
              <a:rPr lang="en-US" dirty="0" err="1"/>
              <a:t>describe_pet</a:t>
            </a:r>
            <a:r>
              <a:rPr lang="en-US" dirty="0"/>
              <a:t>(</a:t>
            </a:r>
            <a:r>
              <a:rPr lang="en-US" dirty="0" err="1"/>
              <a:t>pet_name</a:t>
            </a:r>
            <a:r>
              <a:rPr lang="en-US" dirty="0"/>
              <a:t>='harry', </a:t>
            </a:r>
            <a:r>
              <a:rPr lang="en-US" dirty="0" err="1"/>
              <a:t>animal_type</a:t>
            </a:r>
            <a:r>
              <a:rPr lang="en-US" dirty="0"/>
              <a:t>='hamster’)</a:t>
            </a:r>
          </a:p>
          <a:p>
            <a:r>
              <a:rPr lang="en-US" dirty="0"/>
              <a:t>Note When you use keyword arguments, be sure to use the exact names of the parameters in the function’s definition.</a:t>
            </a:r>
          </a:p>
        </p:txBody>
      </p:sp>
    </p:spTree>
    <p:extLst>
      <p:ext uri="{BB962C8B-B14F-4D97-AF65-F5344CB8AC3E}">
        <p14:creationId xmlns:p14="http://schemas.microsoft.com/office/powerpoint/2010/main" val="3381275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72B3-BF41-9EBF-29CA-DED6A392164E}"/>
              </a:ext>
            </a:extLst>
          </p:cNvPr>
          <p:cNvSpPr>
            <a:spLocks noGrp="1"/>
          </p:cNvSpPr>
          <p:nvPr>
            <p:ph type="title"/>
          </p:nvPr>
        </p:nvSpPr>
        <p:spPr>
          <a:xfrm>
            <a:off x="771525" y="165100"/>
            <a:ext cx="10582275" cy="701675"/>
          </a:xfrm>
        </p:spPr>
        <p:txBody>
          <a:bodyPr/>
          <a:lstStyle/>
          <a:p>
            <a:r>
              <a:rPr lang="en-US" dirty="0"/>
              <a:t>Default Values</a:t>
            </a:r>
          </a:p>
        </p:txBody>
      </p:sp>
      <p:sp>
        <p:nvSpPr>
          <p:cNvPr id="3" name="Content Placeholder 2">
            <a:extLst>
              <a:ext uri="{FF2B5EF4-FFF2-40B4-BE49-F238E27FC236}">
                <a16:creationId xmlns:a16="http://schemas.microsoft.com/office/drawing/2014/main" id="{F95F3E61-B9FF-7BD7-4A4E-E284EBA04DB9}"/>
              </a:ext>
            </a:extLst>
          </p:cNvPr>
          <p:cNvSpPr>
            <a:spLocks noGrp="1"/>
          </p:cNvSpPr>
          <p:nvPr>
            <p:ph idx="1"/>
          </p:nvPr>
        </p:nvSpPr>
        <p:spPr>
          <a:xfrm>
            <a:off x="695325" y="971550"/>
            <a:ext cx="10582275" cy="5886450"/>
          </a:xfrm>
        </p:spPr>
        <p:txBody>
          <a:bodyPr>
            <a:noAutofit/>
          </a:bodyPr>
          <a:lstStyle/>
          <a:p>
            <a:r>
              <a:rPr lang="en-US" sz="1400" dirty="0"/>
              <a:t>When writing a function, you can define a default value for each parameter. If an argument for a parameter is provided in the function call, Python uses the argument value. If not, it uses the parameter’s default value. So, when you define a default value for a parameter, you can exclude the corresponding argument you’d usually write in the function call. Using default values can simplify your function calls and clarify the ways in which your functions are typically used.  For example, if you notice that most of the calls to </a:t>
            </a:r>
            <a:r>
              <a:rPr lang="en-US" sz="1400" dirty="0" err="1"/>
              <a:t>describe_pet</a:t>
            </a:r>
            <a:r>
              <a:rPr lang="en-US" sz="1400" dirty="0"/>
              <a:t>() are being used to describe dogs, you can set the default value of </a:t>
            </a:r>
            <a:r>
              <a:rPr lang="en-US" sz="1400" dirty="0" err="1"/>
              <a:t>animal_type</a:t>
            </a:r>
            <a:r>
              <a:rPr lang="en-US" sz="1400" dirty="0"/>
              <a:t> to 'dog'. Now anyone calling </a:t>
            </a:r>
            <a:r>
              <a:rPr lang="en-US" sz="1400" dirty="0" err="1"/>
              <a:t>describe_pet</a:t>
            </a:r>
            <a:r>
              <a:rPr lang="en-US" sz="1400" dirty="0"/>
              <a:t>() for a dog can omit that information:</a:t>
            </a:r>
          </a:p>
          <a:p>
            <a:pPr marL="0" indent="0">
              <a:buNone/>
            </a:pPr>
            <a:r>
              <a:rPr lang="en-US" sz="1400" dirty="0"/>
              <a:t>def </a:t>
            </a:r>
            <a:r>
              <a:rPr lang="en-US" sz="1400" dirty="0" err="1"/>
              <a:t>describe_pet</a:t>
            </a:r>
            <a:r>
              <a:rPr lang="en-US" sz="1400" dirty="0"/>
              <a:t>(</a:t>
            </a:r>
            <a:r>
              <a:rPr lang="en-US" sz="1400" dirty="0" err="1"/>
              <a:t>pet_name</a:t>
            </a:r>
            <a:r>
              <a:rPr lang="en-US" sz="1400" dirty="0"/>
              <a:t>, </a:t>
            </a:r>
            <a:r>
              <a:rPr lang="en-US" sz="1400" dirty="0" err="1"/>
              <a:t>animal_type</a:t>
            </a:r>
            <a:r>
              <a:rPr lang="en-US" sz="1400" dirty="0"/>
              <a:t>='dog'):</a:t>
            </a:r>
          </a:p>
          <a:p>
            <a:pPr marL="0" indent="0">
              <a:buNone/>
            </a:pPr>
            <a:r>
              <a:rPr lang="en-US" sz="1400" dirty="0"/>
              <a:t>    """Display information about a pet."""</a:t>
            </a:r>
          </a:p>
          <a:p>
            <a:pPr marL="0" indent="0">
              <a:buNone/>
            </a:pPr>
            <a:r>
              <a:rPr lang="en-US" sz="1400" dirty="0"/>
              <a:t>    print("\</a:t>
            </a:r>
            <a:r>
              <a:rPr lang="en-US" sz="1400" dirty="0" err="1"/>
              <a:t>nI</a:t>
            </a:r>
            <a:r>
              <a:rPr lang="en-US" sz="1400" dirty="0"/>
              <a:t> have a " + </a:t>
            </a:r>
            <a:r>
              <a:rPr lang="en-US" sz="1400" dirty="0" err="1"/>
              <a:t>animal_type</a:t>
            </a:r>
            <a:r>
              <a:rPr lang="en-US" sz="1400" dirty="0"/>
              <a:t> + ".")</a:t>
            </a:r>
          </a:p>
          <a:p>
            <a:pPr marL="0" indent="0">
              <a:buNone/>
            </a:pPr>
            <a:r>
              <a:rPr lang="en-US" sz="1400" dirty="0"/>
              <a:t>    print("My " + </a:t>
            </a:r>
            <a:r>
              <a:rPr lang="en-US" sz="1400" dirty="0" err="1"/>
              <a:t>animal_type</a:t>
            </a:r>
            <a:r>
              <a:rPr lang="en-US" sz="1400" dirty="0"/>
              <a:t> + "'s name is " + </a:t>
            </a:r>
            <a:r>
              <a:rPr lang="en-US" sz="1400" dirty="0" err="1"/>
              <a:t>pet_name.title</a:t>
            </a:r>
            <a:r>
              <a:rPr lang="en-US" sz="1400" dirty="0"/>
              <a:t>() + ".") </a:t>
            </a:r>
          </a:p>
          <a:p>
            <a:pPr marL="0" indent="0">
              <a:buNone/>
            </a:pPr>
            <a:r>
              <a:rPr lang="en-US" sz="1400" dirty="0" err="1"/>
              <a:t>describe_pet</a:t>
            </a:r>
            <a:r>
              <a:rPr lang="en-US" sz="1400" dirty="0"/>
              <a:t>(</a:t>
            </a:r>
            <a:r>
              <a:rPr lang="en-US" sz="1400" dirty="0" err="1"/>
              <a:t>pet_name</a:t>
            </a:r>
            <a:r>
              <a:rPr lang="en-US" sz="1400" dirty="0"/>
              <a:t>='willie’)</a:t>
            </a:r>
          </a:p>
          <a:p>
            <a:r>
              <a:rPr lang="en-US" sz="1400" dirty="0"/>
              <a:t>We changed the definition of </a:t>
            </a:r>
            <a:r>
              <a:rPr lang="en-US" sz="1400" dirty="0" err="1"/>
              <a:t>describe_pet</a:t>
            </a:r>
            <a:r>
              <a:rPr lang="en-US" sz="1400" dirty="0"/>
              <a:t>() to include a default </a:t>
            </a:r>
            <a:r>
              <a:rPr lang="en-US" sz="1400" dirty="0" err="1"/>
              <a:t>value,'dog</a:t>
            </a:r>
            <a:r>
              <a:rPr lang="en-US" sz="1400" dirty="0"/>
              <a:t>', for </a:t>
            </a:r>
            <a:r>
              <a:rPr lang="en-US" sz="1400" dirty="0" err="1"/>
              <a:t>animal_type</a:t>
            </a:r>
            <a:r>
              <a:rPr lang="en-US" sz="1400" dirty="0"/>
              <a:t>. Now when the function is called with no </a:t>
            </a:r>
            <a:r>
              <a:rPr lang="en-US" sz="1400" dirty="0" err="1"/>
              <a:t>animal_type</a:t>
            </a:r>
            <a:r>
              <a:rPr lang="en-US" sz="1400" dirty="0"/>
              <a:t> specified, Python knows to use the value 'dog' for this parameter:</a:t>
            </a:r>
          </a:p>
          <a:p>
            <a:r>
              <a:rPr lang="en-US" sz="1400" dirty="0"/>
              <a:t>I have a </a:t>
            </a:r>
            <a:r>
              <a:rPr lang="en-US" sz="1400" dirty="0" err="1"/>
              <a:t>dog.My</a:t>
            </a:r>
            <a:r>
              <a:rPr lang="en-US" sz="1400" dirty="0"/>
              <a:t> dog's name is Willie. Note that the order of the parameters in the function definition had  to be changed. Because the default value makes it unnecessary to specify a type of animal as an argument, the only argument left in the function call is the pet’s name. Python still interprets this as a positional argument, so if the function is called with just a pet’s name, that argument will match up with the first parameter listed in the function’s definition. This is the reason the first parameter needs to be </a:t>
            </a:r>
            <a:r>
              <a:rPr lang="en-US" sz="1400" dirty="0" err="1"/>
              <a:t>pet_name</a:t>
            </a:r>
            <a:r>
              <a:rPr lang="en-US" sz="1400" dirty="0"/>
              <a:t>. The simplest way to use this function now is to provide just a dog’s name in the function call: </a:t>
            </a:r>
            <a:r>
              <a:rPr lang="en-US" sz="1400" dirty="0" err="1"/>
              <a:t>describe_pet</a:t>
            </a:r>
            <a:r>
              <a:rPr lang="en-US" sz="1400" dirty="0"/>
              <a:t>('willie’) This function call would have the same output as the previous example. The only argument provided is 'willie', so it is matched up with the first parameter in the definition, </a:t>
            </a:r>
            <a:r>
              <a:rPr lang="en-US" sz="1400" dirty="0" err="1"/>
              <a:t>pet_name</a:t>
            </a:r>
            <a:r>
              <a:rPr lang="en-US" sz="1400" dirty="0"/>
              <a:t>. Because no argument is provided for </a:t>
            </a:r>
            <a:r>
              <a:rPr lang="en-US" sz="1400" dirty="0" err="1"/>
              <a:t>animal_type</a:t>
            </a:r>
            <a:r>
              <a:rPr lang="en-US" sz="1400" dirty="0"/>
              <a:t>, Python uses the default value 'dog’. To describe an animal other than a dog, you could use a function call </a:t>
            </a:r>
            <a:r>
              <a:rPr lang="en-US" sz="1400" dirty="0" err="1"/>
              <a:t>ike</a:t>
            </a:r>
            <a:r>
              <a:rPr lang="en-US" sz="1400" dirty="0"/>
              <a:t> this:</a:t>
            </a:r>
          </a:p>
          <a:p>
            <a:r>
              <a:rPr lang="en-US" sz="1400" dirty="0" err="1"/>
              <a:t>describe_pet</a:t>
            </a:r>
            <a:r>
              <a:rPr lang="en-US" sz="1400" dirty="0"/>
              <a:t>(</a:t>
            </a:r>
            <a:r>
              <a:rPr lang="en-US" sz="1400" dirty="0" err="1"/>
              <a:t>pet_name</a:t>
            </a:r>
            <a:r>
              <a:rPr lang="en-US" sz="1400" dirty="0"/>
              <a:t>='harry', </a:t>
            </a:r>
            <a:r>
              <a:rPr lang="en-US" sz="1400" dirty="0" err="1"/>
              <a:t>animal_type</a:t>
            </a:r>
            <a:r>
              <a:rPr lang="en-US" sz="1400" dirty="0"/>
              <a:t>='hamster')</a:t>
            </a:r>
          </a:p>
          <a:p>
            <a:r>
              <a:rPr lang="en-US" sz="1400" dirty="0"/>
              <a:t>Because an explicit argument for </a:t>
            </a:r>
            <a:r>
              <a:rPr lang="en-US" sz="1400" dirty="0" err="1"/>
              <a:t>animal_type</a:t>
            </a:r>
            <a:r>
              <a:rPr lang="en-US" sz="1400" dirty="0"/>
              <a:t> is provided, Python will ignore the parameter’s default value. Not e When you use default values, any parameter with a default value needs to be listed after all the parameters that don’t have default values. This allows Python to continue interpreting positional arguments correctly</a:t>
            </a:r>
          </a:p>
        </p:txBody>
      </p:sp>
    </p:spTree>
    <p:extLst>
      <p:ext uri="{BB962C8B-B14F-4D97-AF65-F5344CB8AC3E}">
        <p14:creationId xmlns:p14="http://schemas.microsoft.com/office/powerpoint/2010/main" val="3540674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8C81-4C3C-22D7-5E0C-50D623154103}"/>
              </a:ext>
            </a:extLst>
          </p:cNvPr>
          <p:cNvSpPr>
            <a:spLocks noGrp="1"/>
          </p:cNvSpPr>
          <p:nvPr>
            <p:ph type="title"/>
          </p:nvPr>
        </p:nvSpPr>
        <p:spPr>
          <a:xfrm>
            <a:off x="914400" y="365125"/>
            <a:ext cx="10439400" cy="682625"/>
          </a:xfrm>
        </p:spPr>
        <p:txBody>
          <a:bodyPr>
            <a:normAutofit fontScale="90000"/>
          </a:bodyPr>
          <a:lstStyle/>
          <a:p>
            <a:r>
              <a:rPr lang="en-US" dirty="0"/>
              <a:t>Equivalent Function Calls</a:t>
            </a:r>
          </a:p>
        </p:txBody>
      </p:sp>
      <p:sp>
        <p:nvSpPr>
          <p:cNvPr id="3" name="Content Placeholder 2">
            <a:extLst>
              <a:ext uri="{FF2B5EF4-FFF2-40B4-BE49-F238E27FC236}">
                <a16:creationId xmlns:a16="http://schemas.microsoft.com/office/drawing/2014/main" id="{2ACFCFBF-56D5-3EBE-DE5B-6D75498A8129}"/>
              </a:ext>
            </a:extLst>
          </p:cNvPr>
          <p:cNvSpPr>
            <a:spLocks noGrp="1"/>
          </p:cNvSpPr>
          <p:nvPr>
            <p:ph idx="1"/>
          </p:nvPr>
        </p:nvSpPr>
        <p:spPr>
          <a:xfrm>
            <a:off x="790575" y="1181100"/>
            <a:ext cx="10563225" cy="4995863"/>
          </a:xfrm>
        </p:spPr>
        <p:txBody>
          <a:bodyPr>
            <a:normAutofit fontScale="55000" lnSpcReduction="20000"/>
          </a:bodyPr>
          <a:lstStyle/>
          <a:p>
            <a:r>
              <a:rPr lang="en-US" dirty="0"/>
              <a:t>Because positional arguments, keyword arguments, and default values can all be used together, often you’ll have several equivalent ways to call a function. Consider the following definition for </a:t>
            </a:r>
            <a:r>
              <a:rPr lang="en-US" dirty="0" err="1"/>
              <a:t>describe_pets</a:t>
            </a:r>
            <a:r>
              <a:rPr lang="en-US" dirty="0"/>
              <a:t>() with one default value provided:</a:t>
            </a:r>
          </a:p>
          <a:p>
            <a:pPr marL="0" indent="0">
              <a:buNone/>
            </a:pPr>
            <a:r>
              <a:rPr lang="en-US" dirty="0"/>
              <a:t>def </a:t>
            </a:r>
            <a:r>
              <a:rPr lang="en-US" dirty="0" err="1"/>
              <a:t>describe_pet</a:t>
            </a:r>
            <a:r>
              <a:rPr lang="en-US" dirty="0"/>
              <a:t>(</a:t>
            </a:r>
            <a:r>
              <a:rPr lang="en-US" dirty="0" err="1"/>
              <a:t>pet_name</a:t>
            </a:r>
            <a:r>
              <a:rPr lang="en-US" dirty="0"/>
              <a:t>, </a:t>
            </a:r>
            <a:r>
              <a:rPr lang="en-US" dirty="0" err="1"/>
              <a:t>animal_type</a:t>
            </a:r>
            <a:r>
              <a:rPr lang="en-US" dirty="0"/>
              <a:t>='dog'):</a:t>
            </a:r>
          </a:p>
          <a:p>
            <a:pPr marL="0" indent="0">
              <a:buNone/>
            </a:pPr>
            <a:r>
              <a:rPr lang="en-US" dirty="0"/>
              <a:t>    """Display information about a pet."""</a:t>
            </a:r>
          </a:p>
          <a:p>
            <a:pPr marL="0" indent="0">
              <a:buNone/>
            </a:pPr>
            <a:r>
              <a:rPr lang="en-US" dirty="0"/>
              <a:t>    print("\</a:t>
            </a:r>
            <a:r>
              <a:rPr lang="en-US" dirty="0" err="1"/>
              <a:t>nI</a:t>
            </a:r>
            <a:r>
              <a:rPr lang="en-US" dirty="0"/>
              <a:t> have a " + </a:t>
            </a:r>
            <a:r>
              <a:rPr lang="en-US" dirty="0" err="1"/>
              <a:t>animal_type</a:t>
            </a:r>
            <a:r>
              <a:rPr lang="en-US" dirty="0"/>
              <a:t> + ".")</a:t>
            </a:r>
          </a:p>
          <a:p>
            <a:pPr marL="0" indent="0">
              <a:buNone/>
            </a:pPr>
            <a:r>
              <a:rPr lang="en-US" dirty="0"/>
              <a:t>    print("My " + </a:t>
            </a:r>
            <a:r>
              <a:rPr lang="en-US" dirty="0" err="1"/>
              <a:t>animal_type</a:t>
            </a:r>
            <a:r>
              <a:rPr lang="en-US" dirty="0"/>
              <a:t> + "'s name is " + </a:t>
            </a:r>
            <a:r>
              <a:rPr lang="en-US" dirty="0" err="1"/>
              <a:t>pet_name.title</a:t>
            </a:r>
            <a:r>
              <a:rPr lang="en-US" dirty="0"/>
              <a:t>() + ".")</a:t>
            </a:r>
          </a:p>
          <a:p>
            <a:r>
              <a:rPr lang="en-US" dirty="0"/>
              <a:t>With this definition, an argument always needs to be provided for </a:t>
            </a:r>
            <a:r>
              <a:rPr lang="en-US" dirty="0" err="1"/>
              <a:t>pet_name</a:t>
            </a:r>
            <a:r>
              <a:rPr lang="en-US" dirty="0"/>
              <a:t>, and this value can be provided using the positional or keyword format. If the animal being described is not a dog, an argument for </a:t>
            </a:r>
            <a:r>
              <a:rPr lang="en-US" dirty="0" err="1"/>
              <a:t>animal_type</a:t>
            </a:r>
            <a:r>
              <a:rPr lang="en-US" dirty="0"/>
              <a:t> must be included in the call, and this argument can also be specified using the positional or keyword format. All the following calls would work for this function:</a:t>
            </a:r>
          </a:p>
          <a:p>
            <a:pPr marL="0" indent="0">
              <a:buNone/>
            </a:pPr>
            <a:r>
              <a:rPr lang="en-US" dirty="0"/>
              <a:t># A dog named Willie.</a:t>
            </a:r>
          </a:p>
          <a:p>
            <a:pPr marL="0" indent="0">
              <a:buNone/>
            </a:pPr>
            <a:r>
              <a:rPr lang="en-US" dirty="0" err="1"/>
              <a:t>describe_pet</a:t>
            </a:r>
            <a:r>
              <a:rPr lang="en-US" dirty="0"/>
              <a:t>('willie')</a:t>
            </a:r>
          </a:p>
          <a:p>
            <a:pPr marL="0" indent="0">
              <a:buNone/>
            </a:pPr>
            <a:r>
              <a:rPr lang="en-US" dirty="0" err="1"/>
              <a:t>describe_pet</a:t>
            </a:r>
            <a:r>
              <a:rPr lang="en-US" dirty="0"/>
              <a:t>(</a:t>
            </a:r>
            <a:r>
              <a:rPr lang="en-US" dirty="0" err="1"/>
              <a:t>pet_name</a:t>
            </a:r>
            <a:r>
              <a:rPr lang="en-US" dirty="0"/>
              <a:t>='willie')</a:t>
            </a:r>
          </a:p>
          <a:p>
            <a:pPr marL="0" indent="0">
              <a:buNone/>
            </a:pPr>
            <a:r>
              <a:rPr lang="en-US" dirty="0"/>
              <a:t># A hamster named Harry.</a:t>
            </a:r>
          </a:p>
          <a:p>
            <a:pPr marL="0" indent="0">
              <a:buNone/>
            </a:pPr>
            <a:r>
              <a:rPr lang="en-US" dirty="0" err="1"/>
              <a:t>describe_pet</a:t>
            </a:r>
            <a:r>
              <a:rPr lang="en-US" dirty="0"/>
              <a:t>('harry', 'hamster')</a:t>
            </a:r>
          </a:p>
          <a:p>
            <a:pPr marL="0" indent="0">
              <a:buNone/>
            </a:pPr>
            <a:r>
              <a:rPr lang="en-US" dirty="0" err="1"/>
              <a:t>describe_pet</a:t>
            </a:r>
            <a:r>
              <a:rPr lang="en-US" dirty="0"/>
              <a:t>(</a:t>
            </a:r>
            <a:r>
              <a:rPr lang="en-US" dirty="0" err="1"/>
              <a:t>pet_name</a:t>
            </a:r>
            <a:r>
              <a:rPr lang="en-US" dirty="0"/>
              <a:t>='harry', </a:t>
            </a:r>
            <a:r>
              <a:rPr lang="en-US" dirty="0" err="1"/>
              <a:t>animal_type</a:t>
            </a:r>
            <a:r>
              <a:rPr lang="en-US" dirty="0"/>
              <a:t>='hamster')</a:t>
            </a:r>
          </a:p>
          <a:p>
            <a:pPr marL="0" indent="0">
              <a:buNone/>
            </a:pPr>
            <a:r>
              <a:rPr lang="en-US" dirty="0" err="1"/>
              <a:t>describe_pet</a:t>
            </a:r>
            <a:r>
              <a:rPr lang="en-US" dirty="0"/>
              <a:t>(</a:t>
            </a:r>
            <a:r>
              <a:rPr lang="en-US" dirty="0" err="1"/>
              <a:t>animal_type</a:t>
            </a:r>
            <a:r>
              <a:rPr lang="en-US" dirty="0"/>
              <a:t>='hamster', </a:t>
            </a:r>
            <a:r>
              <a:rPr lang="en-US" dirty="0" err="1"/>
              <a:t>pet_name</a:t>
            </a:r>
            <a:r>
              <a:rPr lang="en-US" dirty="0"/>
              <a:t>='harry')</a:t>
            </a:r>
          </a:p>
          <a:p>
            <a:r>
              <a:rPr lang="en-US" dirty="0"/>
              <a:t>Each of these function calls would have the same output as the previous examples. Note It doesn’t really matter which calling style you use. If your function calls produce the output you want, just use the style you find easiest to understand.</a:t>
            </a:r>
          </a:p>
        </p:txBody>
      </p:sp>
    </p:spTree>
    <p:extLst>
      <p:ext uri="{BB962C8B-B14F-4D97-AF65-F5344CB8AC3E}">
        <p14:creationId xmlns:p14="http://schemas.microsoft.com/office/powerpoint/2010/main" val="240089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93D9-70BC-DD22-1FE2-F0029F17B6B0}"/>
              </a:ext>
            </a:extLst>
          </p:cNvPr>
          <p:cNvSpPr>
            <a:spLocks noGrp="1"/>
          </p:cNvSpPr>
          <p:nvPr>
            <p:ph type="title"/>
          </p:nvPr>
        </p:nvSpPr>
        <p:spPr>
          <a:xfrm>
            <a:off x="838200" y="165101"/>
            <a:ext cx="10515600" cy="673100"/>
          </a:xfrm>
        </p:spPr>
        <p:txBody>
          <a:bodyPr>
            <a:normAutofit fontScale="90000"/>
          </a:bodyPr>
          <a:lstStyle/>
          <a:p>
            <a:r>
              <a:rPr lang="en-US" dirty="0"/>
              <a:t>Return Values</a:t>
            </a:r>
          </a:p>
        </p:txBody>
      </p:sp>
      <p:sp>
        <p:nvSpPr>
          <p:cNvPr id="3" name="Content Placeholder 2">
            <a:extLst>
              <a:ext uri="{FF2B5EF4-FFF2-40B4-BE49-F238E27FC236}">
                <a16:creationId xmlns:a16="http://schemas.microsoft.com/office/drawing/2014/main" id="{000FCFDD-05EC-3813-CF27-E30E5E781CEA}"/>
              </a:ext>
            </a:extLst>
          </p:cNvPr>
          <p:cNvSpPr>
            <a:spLocks noGrp="1"/>
          </p:cNvSpPr>
          <p:nvPr>
            <p:ph idx="1"/>
          </p:nvPr>
        </p:nvSpPr>
        <p:spPr>
          <a:xfrm>
            <a:off x="666750" y="1038226"/>
            <a:ext cx="10687050" cy="5138737"/>
          </a:xfrm>
        </p:spPr>
        <p:txBody>
          <a:bodyPr>
            <a:normAutofit fontScale="92500" lnSpcReduction="10000"/>
          </a:bodyPr>
          <a:lstStyle/>
          <a:p>
            <a:r>
              <a:rPr lang="en-US" dirty="0"/>
              <a:t>A function doesn’t always have to display its output directly. Instead, it can process some data and then return a value or set of values. The value the function returns is called a return value.</a:t>
            </a:r>
          </a:p>
          <a:p>
            <a:r>
              <a:rPr lang="en-US" dirty="0"/>
              <a:t> The return statement takes a value from inside a function and sends it back to the line that called the function. Return values allow you to move much of your program’s grunt work into functions, which can simplify the body of your program.</a:t>
            </a:r>
          </a:p>
          <a:p>
            <a:pPr marL="0" indent="0">
              <a:buNone/>
            </a:pPr>
            <a:r>
              <a:rPr lang="en-US" dirty="0"/>
              <a:t>def </a:t>
            </a:r>
            <a:r>
              <a:rPr lang="en-US" dirty="0" err="1"/>
              <a:t>get_formatted_name</a:t>
            </a:r>
            <a:r>
              <a:rPr lang="en-US" dirty="0"/>
              <a:t>(</a:t>
            </a:r>
            <a:r>
              <a:rPr lang="en-US" dirty="0" err="1"/>
              <a:t>first_name</a:t>
            </a:r>
            <a:r>
              <a:rPr lang="en-US" dirty="0"/>
              <a:t>, </a:t>
            </a:r>
            <a:r>
              <a:rPr lang="en-US" dirty="0" err="1"/>
              <a:t>last_name</a:t>
            </a:r>
            <a:r>
              <a:rPr lang="en-US" dirty="0"/>
              <a:t>):</a:t>
            </a:r>
          </a:p>
          <a:p>
            <a:pPr marL="0" indent="0">
              <a:buNone/>
            </a:pPr>
            <a:r>
              <a:rPr lang="en-US" dirty="0"/>
              <a:t>    """Return a full name, neatly formatted."""</a:t>
            </a:r>
          </a:p>
          <a:p>
            <a:pPr marL="0" indent="0">
              <a:buNone/>
            </a:pPr>
            <a:r>
              <a:rPr lang="en-US" dirty="0"/>
              <a:t>    </a:t>
            </a:r>
            <a:r>
              <a:rPr lang="en-US" dirty="0" err="1"/>
              <a:t>full_name</a:t>
            </a:r>
            <a:r>
              <a:rPr lang="en-US" dirty="0"/>
              <a:t> = </a:t>
            </a:r>
            <a:r>
              <a:rPr lang="en-US" dirty="0" err="1"/>
              <a:t>first_name</a:t>
            </a:r>
            <a:r>
              <a:rPr lang="en-US" dirty="0"/>
              <a:t> + ' ' + </a:t>
            </a:r>
            <a:r>
              <a:rPr lang="en-US" dirty="0" err="1"/>
              <a:t>last_name</a:t>
            </a:r>
            <a:endParaRPr lang="en-US" dirty="0"/>
          </a:p>
          <a:p>
            <a:pPr marL="0" indent="0">
              <a:buNone/>
            </a:pPr>
            <a:r>
              <a:rPr lang="en-US" dirty="0"/>
              <a:t>    return </a:t>
            </a:r>
            <a:r>
              <a:rPr lang="en-US" dirty="0" err="1"/>
              <a:t>full_name.title</a:t>
            </a:r>
            <a:r>
              <a:rPr lang="en-US" dirty="0"/>
              <a:t>()</a:t>
            </a:r>
          </a:p>
          <a:p>
            <a:pPr marL="0" indent="0">
              <a:buNone/>
            </a:pPr>
            <a:r>
              <a:rPr lang="en-US" dirty="0"/>
              <a:t>musician = </a:t>
            </a:r>
            <a:r>
              <a:rPr lang="en-US" dirty="0" err="1"/>
              <a:t>get_formatted_name</a:t>
            </a:r>
            <a:r>
              <a:rPr lang="en-US" dirty="0"/>
              <a:t>('</a:t>
            </a:r>
            <a:r>
              <a:rPr lang="en-US" dirty="0" err="1"/>
              <a:t>jimi</a:t>
            </a:r>
            <a:r>
              <a:rPr lang="en-US" dirty="0"/>
              <a:t>', '</a:t>
            </a:r>
            <a:r>
              <a:rPr lang="en-US" dirty="0" err="1"/>
              <a:t>hendrix</a:t>
            </a:r>
            <a:r>
              <a:rPr lang="en-US" dirty="0"/>
              <a:t>')</a:t>
            </a:r>
          </a:p>
          <a:p>
            <a:pPr marL="0" indent="0">
              <a:buNone/>
            </a:pPr>
            <a:r>
              <a:rPr lang="en-US" dirty="0"/>
              <a:t>print(musician)</a:t>
            </a:r>
          </a:p>
        </p:txBody>
      </p:sp>
    </p:spTree>
    <p:extLst>
      <p:ext uri="{BB962C8B-B14F-4D97-AF65-F5344CB8AC3E}">
        <p14:creationId xmlns:p14="http://schemas.microsoft.com/office/powerpoint/2010/main" val="3583874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DB33F-5475-A984-2C60-3C459E0DD2AA}"/>
              </a:ext>
            </a:extLst>
          </p:cNvPr>
          <p:cNvSpPr>
            <a:spLocks noGrp="1"/>
          </p:cNvSpPr>
          <p:nvPr>
            <p:ph idx="1"/>
          </p:nvPr>
        </p:nvSpPr>
        <p:spPr>
          <a:xfrm>
            <a:off x="790575" y="361950"/>
            <a:ext cx="10563225" cy="5815013"/>
          </a:xfrm>
        </p:spPr>
        <p:txBody>
          <a:bodyPr/>
          <a:lstStyle/>
          <a:p>
            <a:r>
              <a:rPr lang="en-US" dirty="0"/>
              <a:t>The definition of </a:t>
            </a:r>
            <a:r>
              <a:rPr lang="en-US" dirty="0" err="1"/>
              <a:t>get_formatted_name</a:t>
            </a:r>
            <a:r>
              <a:rPr lang="en-US" dirty="0"/>
              <a:t>() takes as parameters a first and last name 1. The function combines these two names, adds a space between them, and stores the result in </a:t>
            </a:r>
            <a:r>
              <a:rPr lang="en-US" dirty="0" err="1"/>
              <a:t>full_name</a:t>
            </a:r>
            <a:r>
              <a:rPr lang="en-US" dirty="0"/>
              <a:t> 2. The value of </a:t>
            </a:r>
            <a:r>
              <a:rPr lang="en-US" dirty="0" err="1"/>
              <a:t>full_name</a:t>
            </a:r>
            <a:r>
              <a:rPr lang="en-US" dirty="0"/>
              <a:t> is converted to title case, and then returned to the calling line at 3. When you call a function that returns a value, you need to provide a variable where the return value can be stored. In this case, the returned value is stored in the variable musician at 4. The output shows a neatly formatted name made up of the parts of a person’s name:</a:t>
            </a:r>
          </a:p>
          <a:p>
            <a:endParaRPr lang="en-US" dirty="0"/>
          </a:p>
        </p:txBody>
      </p:sp>
    </p:spTree>
    <p:extLst>
      <p:ext uri="{BB962C8B-B14F-4D97-AF65-F5344CB8AC3E}">
        <p14:creationId xmlns:p14="http://schemas.microsoft.com/office/powerpoint/2010/main" val="3231189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1840E-8F04-1552-E0D9-E40F70B8FC9C}"/>
              </a:ext>
            </a:extLst>
          </p:cNvPr>
          <p:cNvSpPr>
            <a:spLocks noGrp="1"/>
          </p:cNvSpPr>
          <p:nvPr>
            <p:ph type="title"/>
          </p:nvPr>
        </p:nvSpPr>
        <p:spPr>
          <a:xfrm>
            <a:off x="838200" y="365126"/>
            <a:ext cx="10515600" cy="406400"/>
          </a:xfrm>
        </p:spPr>
        <p:txBody>
          <a:bodyPr>
            <a:normAutofit fontScale="90000"/>
          </a:bodyPr>
          <a:lstStyle/>
          <a:p>
            <a:r>
              <a:rPr lang="en-US" dirty="0"/>
              <a:t>Making an Argument Optional</a:t>
            </a:r>
          </a:p>
        </p:txBody>
      </p:sp>
      <p:sp>
        <p:nvSpPr>
          <p:cNvPr id="3" name="Content Placeholder 2">
            <a:extLst>
              <a:ext uri="{FF2B5EF4-FFF2-40B4-BE49-F238E27FC236}">
                <a16:creationId xmlns:a16="http://schemas.microsoft.com/office/drawing/2014/main" id="{B09637EE-390F-87C7-FDC2-EFDA34C1380B}"/>
              </a:ext>
            </a:extLst>
          </p:cNvPr>
          <p:cNvSpPr>
            <a:spLocks noGrp="1"/>
          </p:cNvSpPr>
          <p:nvPr>
            <p:ph idx="1"/>
          </p:nvPr>
        </p:nvSpPr>
        <p:spPr>
          <a:xfrm>
            <a:off x="733425" y="1104900"/>
            <a:ext cx="10620375" cy="5387974"/>
          </a:xfrm>
        </p:spPr>
        <p:txBody>
          <a:bodyPr>
            <a:normAutofit fontScale="77500" lnSpcReduction="20000"/>
          </a:bodyPr>
          <a:lstStyle/>
          <a:p>
            <a:r>
              <a:rPr lang="en-US" dirty="0"/>
              <a:t>Sometimes it makes sense to make an argument optional so that people using the function can choose to provide extra information only if they want to. You can use default values to make an argument optional. </a:t>
            </a:r>
          </a:p>
          <a:p>
            <a:pPr marL="0" indent="0">
              <a:buNone/>
            </a:pPr>
            <a:r>
              <a:rPr lang="en-US" dirty="0"/>
              <a:t>def </a:t>
            </a:r>
            <a:r>
              <a:rPr lang="en-US" dirty="0" err="1"/>
              <a:t>get_formatted_name</a:t>
            </a:r>
            <a:r>
              <a:rPr lang="en-US" dirty="0"/>
              <a:t>(</a:t>
            </a:r>
            <a:r>
              <a:rPr lang="en-US" dirty="0" err="1"/>
              <a:t>first_name</a:t>
            </a:r>
            <a:r>
              <a:rPr lang="en-US" dirty="0"/>
              <a:t>, </a:t>
            </a:r>
            <a:r>
              <a:rPr lang="en-US" dirty="0" err="1"/>
              <a:t>last_name</a:t>
            </a:r>
            <a:r>
              <a:rPr lang="en-US" dirty="0"/>
              <a:t>, </a:t>
            </a:r>
            <a:r>
              <a:rPr lang="en-US" dirty="0" err="1"/>
              <a:t>middle_name</a:t>
            </a:r>
            <a:r>
              <a:rPr lang="en-US" dirty="0"/>
              <a:t>=''):</a:t>
            </a:r>
          </a:p>
          <a:p>
            <a:pPr marL="0" indent="0">
              <a:buNone/>
            </a:pPr>
            <a:r>
              <a:rPr lang="en-US" dirty="0"/>
              <a:t>    """Return a full name, neatly formatted."""</a:t>
            </a:r>
          </a:p>
          <a:p>
            <a:pPr marL="0" indent="0">
              <a:buNone/>
            </a:pPr>
            <a:r>
              <a:rPr lang="en-US" dirty="0"/>
              <a:t>    if </a:t>
            </a:r>
            <a:r>
              <a:rPr lang="en-US" dirty="0" err="1"/>
              <a:t>middle_name</a:t>
            </a:r>
            <a:r>
              <a:rPr lang="en-US" dirty="0"/>
              <a:t>:</a:t>
            </a:r>
          </a:p>
          <a:p>
            <a:pPr marL="0" indent="0">
              <a:buNone/>
            </a:pPr>
            <a:r>
              <a:rPr lang="en-US" dirty="0"/>
              <a:t>        </a:t>
            </a:r>
            <a:r>
              <a:rPr lang="en-US" dirty="0" err="1"/>
              <a:t>full_name</a:t>
            </a:r>
            <a:r>
              <a:rPr lang="en-US" dirty="0"/>
              <a:t> = </a:t>
            </a:r>
            <a:r>
              <a:rPr lang="en-US" dirty="0" err="1"/>
              <a:t>first_name</a:t>
            </a:r>
            <a:r>
              <a:rPr lang="en-US" dirty="0"/>
              <a:t> + ' ' + </a:t>
            </a:r>
            <a:r>
              <a:rPr lang="en-US" dirty="0" err="1"/>
              <a:t>middle_name</a:t>
            </a:r>
            <a:r>
              <a:rPr lang="en-US" dirty="0"/>
              <a:t> + ' ' + </a:t>
            </a:r>
            <a:r>
              <a:rPr lang="en-US" dirty="0" err="1"/>
              <a:t>last_name</a:t>
            </a:r>
            <a:endParaRPr lang="en-US" dirty="0"/>
          </a:p>
          <a:p>
            <a:pPr marL="0" indent="0">
              <a:buNone/>
            </a:pPr>
            <a:r>
              <a:rPr lang="en-US" dirty="0"/>
              <a:t>    else:</a:t>
            </a:r>
          </a:p>
          <a:p>
            <a:pPr marL="0" indent="0">
              <a:buNone/>
            </a:pPr>
            <a:r>
              <a:rPr lang="en-US" dirty="0"/>
              <a:t>        </a:t>
            </a:r>
            <a:r>
              <a:rPr lang="en-US" dirty="0" err="1"/>
              <a:t>full_name</a:t>
            </a:r>
            <a:r>
              <a:rPr lang="en-US" dirty="0"/>
              <a:t> = </a:t>
            </a:r>
            <a:r>
              <a:rPr lang="en-US" dirty="0" err="1"/>
              <a:t>first_name</a:t>
            </a:r>
            <a:r>
              <a:rPr lang="en-US" dirty="0"/>
              <a:t> + ' ' + </a:t>
            </a:r>
            <a:r>
              <a:rPr lang="en-US" dirty="0" err="1"/>
              <a:t>last_name</a:t>
            </a:r>
            <a:endParaRPr lang="en-US" dirty="0"/>
          </a:p>
          <a:p>
            <a:pPr marL="0" indent="0">
              <a:buNone/>
            </a:pPr>
            <a:r>
              <a:rPr lang="en-US" dirty="0"/>
              <a:t>    return </a:t>
            </a:r>
            <a:r>
              <a:rPr lang="en-US" dirty="0" err="1"/>
              <a:t>full_name.title</a:t>
            </a:r>
            <a:r>
              <a:rPr lang="en-US" dirty="0"/>
              <a:t>()</a:t>
            </a:r>
          </a:p>
          <a:p>
            <a:pPr marL="0" indent="0">
              <a:buNone/>
            </a:pPr>
            <a:endParaRPr lang="en-US" dirty="0"/>
          </a:p>
          <a:p>
            <a:pPr marL="0" indent="0">
              <a:buNone/>
            </a:pPr>
            <a:r>
              <a:rPr lang="en-US" dirty="0"/>
              <a:t>musician = </a:t>
            </a:r>
            <a:r>
              <a:rPr lang="en-US" dirty="0" err="1"/>
              <a:t>get_formatted_name</a:t>
            </a:r>
            <a:r>
              <a:rPr lang="en-US" dirty="0"/>
              <a:t>('</a:t>
            </a:r>
            <a:r>
              <a:rPr lang="en-US" dirty="0" err="1"/>
              <a:t>jimi</a:t>
            </a:r>
            <a:r>
              <a:rPr lang="en-US" dirty="0"/>
              <a:t>', '</a:t>
            </a:r>
            <a:r>
              <a:rPr lang="en-US" dirty="0" err="1"/>
              <a:t>hendrix</a:t>
            </a:r>
            <a:r>
              <a:rPr lang="en-US" dirty="0"/>
              <a:t>')</a:t>
            </a:r>
          </a:p>
          <a:p>
            <a:pPr marL="0" indent="0">
              <a:buNone/>
            </a:pPr>
            <a:r>
              <a:rPr lang="en-US" dirty="0"/>
              <a:t>print(musician)</a:t>
            </a:r>
          </a:p>
          <a:p>
            <a:pPr marL="0" indent="0">
              <a:buNone/>
            </a:pPr>
            <a:r>
              <a:rPr lang="en-US" dirty="0"/>
              <a:t>musician = </a:t>
            </a:r>
            <a:r>
              <a:rPr lang="en-US" dirty="0" err="1"/>
              <a:t>get_formatted_name</a:t>
            </a:r>
            <a:r>
              <a:rPr lang="en-US" dirty="0"/>
              <a:t>('john', 'hooker', 'lee’)</a:t>
            </a:r>
          </a:p>
          <a:p>
            <a:pPr marL="0" indent="0">
              <a:buNone/>
            </a:pPr>
            <a:r>
              <a:rPr lang="en-US" dirty="0"/>
              <a:t>print(musician)</a:t>
            </a:r>
          </a:p>
        </p:txBody>
      </p:sp>
    </p:spTree>
    <p:extLst>
      <p:ext uri="{BB962C8B-B14F-4D97-AF65-F5344CB8AC3E}">
        <p14:creationId xmlns:p14="http://schemas.microsoft.com/office/powerpoint/2010/main" val="3516996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056A-FA10-17B6-17F0-1E35BFBCFC4C}"/>
              </a:ext>
            </a:extLst>
          </p:cNvPr>
          <p:cNvSpPr>
            <a:spLocks noGrp="1"/>
          </p:cNvSpPr>
          <p:nvPr>
            <p:ph type="title"/>
          </p:nvPr>
        </p:nvSpPr>
        <p:spPr>
          <a:xfrm>
            <a:off x="666750" y="18255"/>
            <a:ext cx="10515600" cy="1325563"/>
          </a:xfrm>
        </p:spPr>
        <p:txBody>
          <a:bodyPr/>
          <a:lstStyle/>
          <a:p>
            <a:r>
              <a:rPr lang="en-US" dirty="0"/>
              <a:t>Returning a Dictionary</a:t>
            </a:r>
          </a:p>
        </p:txBody>
      </p:sp>
      <p:sp>
        <p:nvSpPr>
          <p:cNvPr id="3" name="Content Placeholder 2">
            <a:extLst>
              <a:ext uri="{FF2B5EF4-FFF2-40B4-BE49-F238E27FC236}">
                <a16:creationId xmlns:a16="http://schemas.microsoft.com/office/drawing/2014/main" id="{830E07BE-1632-849D-2147-BC907E3ECE36}"/>
              </a:ext>
            </a:extLst>
          </p:cNvPr>
          <p:cNvSpPr>
            <a:spLocks noGrp="1"/>
          </p:cNvSpPr>
          <p:nvPr>
            <p:ph idx="1"/>
          </p:nvPr>
        </p:nvSpPr>
        <p:spPr>
          <a:xfrm>
            <a:off x="666750" y="1123950"/>
            <a:ext cx="10687050" cy="5053013"/>
          </a:xfrm>
        </p:spPr>
        <p:txBody>
          <a:bodyPr>
            <a:normAutofit/>
          </a:bodyPr>
          <a:lstStyle/>
          <a:p>
            <a:pPr algn="l"/>
            <a:r>
              <a:rPr lang="en-US" dirty="0"/>
              <a:t>A function can return any kind of value you need it to, including more complicated data structures like lists and dictionaries. For example, the following function takes in parts of a name and returns a dictionary representing a person:</a:t>
            </a:r>
          </a:p>
          <a:p>
            <a:pPr marL="0" indent="0" algn="l">
              <a:buNone/>
            </a:pPr>
            <a:r>
              <a:rPr lang="en-US" dirty="0"/>
              <a:t>def </a:t>
            </a:r>
            <a:r>
              <a:rPr lang="en-US" dirty="0" err="1"/>
              <a:t>build_person</a:t>
            </a:r>
            <a:r>
              <a:rPr lang="en-US" dirty="0"/>
              <a:t>(</a:t>
            </a:r>
            <a:r>
              <a:rPr lang="en-US" dirty="0" err="1"/>
              <a:t>first_name</a:t>
            </a:r>
            <a:r>
              <a:rPr lang="en-US" dirty="0"/>
              <a:t>, </a:t>
            </a:r>
            <a:r>
              <a:rPr lang="en-US" dirty="0" err="1"/>
              <a:t>last_name</a:t>
            </a:r>
            <a:r>
              <a:rPr lang="en-US" dirty="0"/>
              <a:t>):</a:t>
            </a:r>
          </a:p>
          <a:p>
            <a:pPr marL="0" indent="0" algn="l">
              <a:buNone/>
            </a:pPr>
            <a:r>
              <a:rPr lang="en-US" dirty="0"/>
              <a:t>    """Return a dictionary of information about a person."""</a:t>
            </a:r>
          </a:p>
          <a:p>
            <a:pPr marL="0" indent="0" algn="l">
              <a:buNone/>
            </a:pPr>
            <a:r>
              <a:rPr lang="en-US" dirty="0"/>
              <a:t>    person = {'first': </a:t>
            </a:r>
            <a:r>
              <a:rPr lang="en-US" dirty="0" err="1"/>
              <a:t>first_name</a:t>
            </a:r>
            <a:r>
              <a:rPr lang="en-US" dirty="0"/>
              <a:t>, 'last': </a:t>
            </a:r>
            <a:r>
              <a:rPr lang="en-US" dirty="0" err="1"/>
              <a:t>last_name</a:t>
            </a:r>
            <a:r>
              <a:rPr lang="en-US" dirty="0"/>
              <a:t>}</a:t>
            </a:r>
          </a:p>
          <a:p>
            <a:pPr marL="0" indent="0" algn="l">
              <a:buNone/>
            </a:pPr>
            <a:r>
              <a:rPr lang="en-US" dirty="0"/>
              <a:t>    return person</a:t>
            </a:r>
          </a:p>
          <a:p>
            <a:pPr marL="0" indent="0" algn="l">
              <a:buNone/>
            </a:pPr>
            <a:r>
              <a:rPr lang="en-US" dirty="0" err="1"/>
              <a:t>build_person</a:t>
            </a:r>
            <a:r>
              <a:rPr lang="en-US" dirty="0"/>
              <a:t>('</a:t>
            </a:r>
            <a:r>
              <a:rPr lang="en-US" dirty="0" err="1"/>
              <a:t>jimi</a:t>
            </a:r>
            <a:r>
              <a:rPr lang="en-US" dirty="0"/>
              <a:t>', '</a:t>
            </a:r>
            <a:r>
              <a:rPr lang="en-US" dirty="0" err="1"/>
              <a:t>hendrix</a:t>
            </a:r>
            <a:r>
              <a:rPr lang="en-US" dirty="0"/>
              <a:t>’)</a:t>
            </a:r>
          </a:p>
          <a:p>
            <a:pPr marL="0" indent="0" algn="l">
              <a:buNone/>
            </a:pPr>
            <a:r>
              <a:rPr lang="en-US" dirty="0"/>
              <a:t>print(musician)</a:t>
            </a:r>
          </a:p>
        </p:txBody>
      </p:sp>
    </p:spTree>
    <p:extLst>
      <p:ext uri="{BB962C8B-B14F-4D97-AF65-F5344CB8AC3E}">
        <p14:creationId xmlns:p14="http://schemas.microsoft.com/office/powerpoint/2010/main" val="1157588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FD01C-C45C-5744-875E-6C294D6974E9}"/>
              </a:ext>
            </a:extLst>
          </p:cNvPr>
          <p:cNvSpPr>
            <a:spLocks noGrp="1"/>
          </p:cNvSpPr>
          <p:nvPr>
            <p:ph type="title"/>
          </p:nvPr>
        </p:nvSpPr>
        <p:spPr>
          <a:xfrm>
            <a:off x="838200" y="123826"/>
            <a:ext cx="10515600" cy="1143000"/>
          </a:xfrm>
        </p:spPr>
        <p:txBody>
          <a:bodyPr/>
          <a:lstStyle/>
          <a:p>
            <a:r>
              <a:rPr lang="en-US" dirty="0"/>
              <a:t>Passing an Arbitrary Number of Arguments</a:t>
            </a:r>
          </a:p>
        </p:txBody>
      </p:sp>
      <p:sp>
        <p:nvSpPr>
          <p:cNvPr id="3" name="Content Placeholder 2">
            <a:extLst>
              <a:ext uri="{FF2B5EF4-FFF2-40B4-BE49-F238E27FC236}">
                <a16:creationId xmlns:a16="http://schemas.microsoft.com/office/drawing/2014/main" id="{438A3DFA-2637-D600-9D38-0B41C8DEAEDC}"/>
              </a:ext>
            </a:extLst>
          </p:cNvPr>
          <p:cNvSpPr>
            <a:spLocks noGrp="1"/>
          </p:cNvSpPr>
          <p:nvPr>
            <p:ph idx="1"/>
          </p:nvPr>
        </p:nvSpPr>
        <p:spPr>
          <a:xfrm>
            <a:off x="752475" y="1266826"/>
            <a:ext cx="10601325" cy="4910137"/>
          </a:xfrm>
        </p:spPr>
        <p:txBody>
          <a:bodyPr>
            <a:normAutofit/>
          </a:bodyPr>
          <a:lstStyle/>
          <a:p>
            <a:pPr algn="l"/>
            <a:r>
              <a:rPr lang="en-US" sz="1800" b="0" i="0" u="none" strike="noStrike" baseline="0" dirty="0">
                <a:latin typeface="NewBaskerville-Roman"/>
              </a:rPr>
              <a:t>You’ll often find it useful to pass a list to a function, whether it’s a list of names, numbers, or more complex objects, such as dictionaries. When you pass a list to a function, the function gets direct access to the contents of the list. Let’s use functions to make working with lists more efficient. Say we have a list of users and want to print a greeting to each. The following example sends a list of names to a function called </a:t>
            </a:r>
            <a:r>
              <a:rPr lang="en-US" sz="1800" b="0" i="0" u="none" strike="noStrike" baseline="0" dirty="0" err="1">
                <a:latin typeface="TheSansMonoCondensed-Plain"/>
              </a:rPr>
              <a:t>greet_users</a:t>
            </a:r>
            <a:r>
              <a:rPr lang="en-US" sz="1800" b="0" i="0" u="none" strike="noStrike" baseline="0" dirty="0">
                <a:latin typeface="TheSansMonoCondensed-Plain"/>
              </a:rPr>
              <a:t>()</a:t>
            </a:r>
            <a:r>
              <a:rPr lang="en-US" sz="1800" b="0" i="0" u="none" strike="noStrike" baseline="0" dirty="0">
                <a:latin typeface="NewBaskerville-Roman"/>
              </a:rPr>
              <a:t>,which greets each person in the list individually:</a:t>
            </a:r>
          </a:p>
          <a:p>
            <a:pPr marL="0" indent="0" algn="l">
              <a:buNone/>
            </a:pPr>
            <a:r>
              <a:rPr lang="en-US" sz="1800" b="0" i="0" u="none" strike="noStrike" baseline="0" dirty="0">
                <a:latin typeface="NewBaskerville-Roman"/>
              </a:rPr>
              <a:t>def </a:t>
            </a:r>
            <a:r>
              <a:rPr lang="en-US" sz="1800" b="0" i="0" u="none" strike="noStrike" baseline="0" dirty="0" err="1">
                <a:latin typeface="NewBaskerville-Roman"/>
              </a:rPr>
              <a:t>greet_users</a:t>
            </a:r>
            <a:r>
              <a:rPr lang="en-US" sz="1800" b="0" i="0" u="none" strike="noStrike" baseline="0" dirty="0">
                <a:latin typeface="NewBaskerville-Roman"/>
              </a:rPr>
              <a:t>(names):</a:t>
            </a:r>
          </a:p>
          <a:p>
            <a:pPr marL="0" indent="0" algn="l">
              <a:buNone/>
            </a:pPr>
            <a:r>
              <a:rPr lang="en-US" sz="1800" b="0" i="0" u="none" strike="noStrike" baseline="0" dirty="0">
                <a:latin typeface="NewBaskerville-Roman"/>
              </a:rPr>
              <a:t>    """Print a simple greeting to each user in the list."""</a:t>
            </a:r>
          </a:p>
          <a:p>
            <a:pPr marL="0" indent="0" algn="l">
              <a:buNone/>
            </a:pPr>
            <a:r>
              <a:rPr lang="en-US" sz="1800" b="0" i="0" u="none" strike="noStrike" baseline="0" dirty="0">
                <a:latin typeface="NewBaskerville-Roman"/>
              </a:rPr>
              <a:t>    for name in names:</a:t>
            </a:r>
          </a:p>
          <a:p>
            <a:pPr marL="0" indent="0" algn="l">
              <a:buNone/>
            </a:pPr>
            <a:r>
              <a:rPr lang="en-US" sz="1800" b="0" i="0" u="none" strike="noStrike" baseline="0" dirty="0">
                <a:latin typeface="NewBaskerville-Roman"/>
              </a:rPr>
              <a:t>        msg = "Hello, " + </a:t>
            </a:r>
            <a:r>
              <a:rPr lang="en-US" sz="1800" b="0" i="0" u="none" strike="noStrike" baseline="0" dirty="0" err="1">
                <a:latin typeface="NewBaskerville-Roman"/>
              </a:rPr>
              <a:t>name.title</a:t>
            </a:r>
            <a:r>
              <a:rPr lang="en-US" sz="1800" b="0" i="0" u="none" strike="noStrike" baseline="0" dirty="0">
                <a:latin typeface="NewBaskerville-Roman"/>
              </a:rPr>
              <a:t>() + "!"</a:t>
            </a:r>
          </a:p>
          <a:p>
            <a:pPr marL="0" indent="0" algn="l">
              <a:buNone/>
            </a:pPr>
            <a:r>
              <a:rPr lang="en-US" sz="1800" b="0" i="0" u="none" strike="noStrike" baseline="0" dirty="0">
                <a:latin typeface="NewBaskerville-Roman"/>
              </a:rPr>
              <a:t>        print(msg)</a:t>
            </a:r>
          </a:p>
          <a:p>
            <a:pPr algn="l"/>
            <a:r>
              <a:rPr lang="en-US" sz="1800" b="0" i="0" u="none" strike="noStrike" baseline="0" dirty="0">
                <a:latin typeface="NewBaskerville-Roman"/>
              </a:rPr>
              <a:t>usernames = ['</a:t>
            </a:r>
            <a:r>
              <a:rPr lang="en-US" sz="1800" b="0" i="0" u="none" strike="noStrike" baseline="0" dirty="0" err="1">
                <a:latin typeface="NewBaskerville-Roman"/>
              </a:rPr>
              <a:t>hannah</a:t>
            </a:r>
            <a:r>
              <a:rPr lang="en-US" sz="1800" b="0" i="0" u="none" strike="noStrike" baseline="0" dirty="0">
                <a:latin typeface="NewBaskerville-Roman"/>
              </a:rPr>
              <a:t>', 'ty', '</a:t>
            </a:r>
            <a:r>
              <a:rPr lang="en-US" sz="1800" b="0" i="0" u="none" strike="noStrike" baseline="0" dirty="0" err="1">
                <a:latin typeface="NewBaskerville-Roman"/>
              </a:rPr>
              <a:t>margot</a:t>
            </a:r>
            <a:r>
              <a:rPr lang="en-US" sz="1800" b="0" i="0" u="none" strike="noStrike" baseline="0" dirty="0">
                <a:latin typeface="NewBaskerville-Roman"/>
              </a:rPr>
              <a:t>']</a:t>
            </a:r>
          </a:p>
          <a:p>
            <a:pPr algn="l"/>
            <a:r>
              <a:rPr lang="en-US" sz="1800" b="0" i="0" u="none" strike="noStrike" baseline="0" dirty="0" err="1">
                <a:latin typeface="NewBaskerville-Roman"/>
              </a:rPr>
              <a:t>greet_users</a:t>
            </a:r>
            <a:r>
              <a:rPr lang="en-US" sz="1800" b="0" i="0" u="none" strike="noStrike" baseline="0" dirty="0">
                <a:latin typeface="NewBaskerville-Roman"/>
              </a:rPr>
              <a:t>(usernames)</a:t>
            </a:r>
          </a:p>
        </p:txBody>
      </p:sp>
    </p:spTree>
    <p:extLst>
      <p:ext uri="{BB962C8B-B14F-4D97-AF65-F5344CB8AC3E}">
        <p14:creationId xmlns:p14="http://schemas.microsoft.com/office/powerpoint/2010/main" val="3716450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2B0D4-11EE-2488-FE8C-AE45C7F95ABF}"/>
              </a:ext>
            </a:extLst>
          </p:cNvPr>
          <p:cNvSpPr>
            <a:spLocks noGrp="1"/>
          </p:cNvSpPr>
          <p:nvPr>
            <p:ph type="title"/>
          </p:nvPr>
        </p:nvSpPr>
        <p:spPr>
          <a:xfrm>
            <a:off x="838200" y="1"/>
            <a:ext cx="10515600" cy="876299"/>
          </a:xfrm>
        </p:spPr>
        <p:txBody>
          <a:bodyPr/>
          <a:lstStyle/>
          <a:p>
            <a:r>
              <a:rPr lang="en-US" dirty="0"/>
              <a:t>Mixing Positional and Arbitrary Arguments</a:t>
            </a:r>
          </a:p>
        </p:txBody>
      </p:sp>
      <p:sp>
        <p:nvSpPr>
          <p:cNvPr id="3" name="Content Placeholder 2">
            <a:extLst>
              <a:ext uri="{FF2B5EF4-FFF2-40B4-BE49-F238E27FC236}">
                <a16:creationId xmlns:a16="http://schemas.microsoft.com/office/drawing/2014/main" id="{D2E25E08-B7B5-EFE1-279E-4AA987A2AE85}"/>
              </a:ext>
            </a:extLst>
          </p:cNvPr>
          <p:cNvSpPr>
            <a:spLocks noGrp="1"/>
          </p:cNvSpPr>
          <p:nvPr>
            <p:ph idx="1"/>
          </p:nvPr>
        </p:nvSpPr>
        <p:spPr>
          <a:xfrm>
            <a:off x="561975" y="876300"/>
            <a:ext cx="10791825" cy="5300663"/>
          </a:xfrm>
        </p:spPr>
        <p:txBody>
          <a:bodyPr>
            <a:normAutofit fontScale="85000" lnSpcReduction="20000"/>
          </a:bodyPr>
          <a:lstStyle/>
          <a:p>
            <a:r>
              <a:rPr lang="en-US" dirty="0"/>
              <a:t>If you want a function to accept several different kinds of arguments, the parameter that accepts an arbitrary number of arguments must be placed last in the function definition. Python matches positional and keyword arguments first and then collects any remaining arguments in the final parameter</a:t>
            </a:r>
          </a:p>
          <a:p>
            <a:r>
              <a:rPr lang="en-US" dirty="0"/>
              <a:t>For example, if the function needs to take in a size for the pizza, that parameter must come before the parameter *toppings:</a:t>
            </a:r>
          </a:p>
          <a:p>
            <a:pPr marL="0" indent="0">
              <a:buNone/>
            </a:pPr>
            <a:endParaRPr lang="en-US" dirty="0"/>
          </a:p>
          <a:p>
            <a:pPr marL="0" indent="0">
              <a:buNone/>
            </a:pPr>
            <a:r>
              <a:rPr lang="en-US" dirty="0"/>
              <a:t>def </a:t>
            </a:r>
            <a:r>
              <a:rPr lang="en-US" dirty="0" err="1"/>
              <a:t>make_pizza</a:t>
            </a:r>
            <a:r>
              <a:rPr lang="en-US" dirty="0"/>
              <a:t>(size, *toppings):</a:t>
            </a:r>
          </a:p>
          <a:p>
            <a:pPr marL="0" indent="0">
              <a:buNone/>
            </a:pPr>
            <a:r>
              <a:rPr lang="en-US" dirty="0"/>
              <a:t>    """Summarize the pizza we are about to make."""</a:t>
            </a:r>
          </a:p>
          <a:p>
            <a:pPr marL="0" indent="0">
              <a:buNone/>
            </a:pPr>
            <a:r>
              <a:rPr lang="en-US" dirty="0"/>
              <a:t>    print("\</a:t>
            </a:r>
            <a:r>
              <a:rPr lang="en-US" dirty="0" err="1"/>
              <a:t>nMaking</a:t>
            </a:r>
            <a:r>
              <a:rPr lang="en-US" dirty="0"/>
              <a:t> a " + str(size) +</a:t>
            </a:r>
          </a:p>
          <a:p>
            <a:pPr marL="0" indent="0">
              <a:buNone/>
            </a:pPr>
            <a:r>
              <a:rPr lang="en-US" dirty="0"/>
              <a:t>    "-inch pizza with the following toppings:")</a:t>
            </a:r>
          </a:p>
          <a:p>
            <a:pPr marL="0" indent="0">
              <a:buNone/>
            </a:pPr>
            <a:r>
              <a:rPr lang="en-US" dirty="0"/>
              <a:t>    for topping in toppings:</a:t>
            </a:r>
          </a:p>
          <a:p>
            <a:pPr marL="0" indent="0">
              <a:buNone/>
            </a:pPr>
            <a:r>
              <a:rPr lang="en-US" dirty="0"/>
              <a:t>        print("- " + topping)</a:t>
            </a:r>
          </a:p>
          <a:p>
            <a:pPr marL="0" indent="0">
              <a:buNone/>
            </a:pPr>
            <a:r>
              <a:rPr lang="en-US" dirty="0" err="1"/>
              <a:t>make_pizza</a:t>
            </a:r>
            <a:r>
              <a:rPr lang="en-US" dirty="0"/>
              <a:t>(16, 'pepperoni')</a:t>
            </a:r>
          </a:p>
          <a:p>
            <a:pPr marL="0" indent="0">
              <a:buNone/>
            </a:pPr>
            <a:r>
              <a:rPr lang="en-US" dirty="0" err="1"/>
              <a:t>make_pizza</a:t>
            </a:r>
            <a:r>
              <a:rPr lang="en-US" dirty="0"/>
              <a:t>(12, 'mushrooms', 'green peppers', 'extra cheese')</a:t>
            </a:r>
          </a:p>
          <a:p>
            <a:endParaRPr lang="en-US" dirty="0"/>
          </a:p>
        </p:txBody>
      </p:sp>
    </p:spTree>
    <p:extLst>
      <p:ext uri="{BB962C8B-B14F-4D97-AF65-F5344CB8AC3E}">
        <p14:creationId xmlns:p14="http://schemas.microsoft.com/office/powerpoint/2010/main" val="1523676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0AACB-8AB7-CBA3-3C30-E22183D3AE57}"/>
              </a:ext>
            </a:extLst>
          </p:cNvPr>
          <p:cNvSpPr>
            <a:spLocks noGrp="1"/>
          </p:cNvSpPr>
          <p:nvPr>
            <p:ph type="title"/>
          </p:nvPr>
        </p:nvSpPr>
        <p:spPr>
          <a:xfrm>
            <a:off x="866774" y="365126"/>
            <a:ext cx="10487025" cy="654050"/>
          </a:xfrm>
        </p:spPr>
        <p:txBody>
          <a:bodyPr>
            <a:normAutofit fontScale="90000"/>
          </a:bodyPr>
          <a:lstStyle/>
          <a:p>
            <a:r>
              <a:rPr lang="en-US" dirty="0"/>
              <a:t>Using Arbitrary Keyword Arguments</a:t>
            </a:r>
          </a:p>
        </p:txBody>
      </p:sp>
      <p:sp>
        <p:nvSpPr>
          <p:cNvPr id="3" name="Content Placeholder 2">
            <a:extLst>
              <a:ext uri="{FF2B5EF4-FFF2-40B4-BE49-F238E27FC236}">
                <a16:creationId xmlns:a16="http://schemas.microsoft.com/office/drawing/2014/main" id="{BE12468F-2D9E-D260-4574-F50BEF11560B}"/>
              </a:ext>
            </a:extLst>
          </p:cNvPr>
          <p:cNvSpPr>
            <a:spLocks noGrp="1"/>
          </p:cNvSpPr>
          <p:nvPr>
            <p:ph idx="1"/>
          </p:nvPr>
        </p:nvSpPr>
        <p:spPr>
          <a:xfrm>
            <a:off x="590551" y="1019176"/>
            <a:ext cx="10763250" cy="5157787"/>
          </a:xfrm>
        </p:spPr>
        <p:txBody>
          <a:bodyPr>
            <a:normAutofit fontScale="70000" lnSpcReduction="20000"/>
          </a:bodyPr>
          <a:lstStyle/>
          <a:p>
            <a:r>
              <a:rPr lang="en-US" dirty="0"/>
              <a:t>Sometimes you’ll want to accept an arbitrary number of arguments, but you won’t know ahead of time what kind of information will be passed to the function. In this case, you can write functions that accept as many key-value pairs as the calling statement provides. One example involves building user profiles: you know you’ll get information about a user, but you’re not sure what kind of information you’ll receive. The function </a:t>
            </a:r>
            <a:r>
              <a:rPr lang="en-US" dirty="0" err="1"/>
              <a:t>build_profile</a:t>
            </a:r>
            <a:r>
              <a:rPr lang="en-US" dirty="0"/>
              <a:t>() in the Functions following example always takes in a first and last name, but it accepts an arbitrary number of keyword arguments as well:</a:t>
            </a:r>
          </a:p>
          <a:p>
            <a:pPr marL="0" indent="0">
              <a:buNone/>
            </a:pPr>
            <a:r>
              <a:rPr lang="en-US" dirty="0"/>
              <a:t>def </a:t>
            </a:r>
            <a:r>
              <a:rPr lang="en-US" dirty="0" err="1"/>
              <a:t>build_profile</a:t>
            </a:r>
            <a:r>
              <a:rPr lang="en-US" dirty="0"/>
              <a:t>(first, last, **</a:t>
            </a:r>
            <a:r>
              <a:rPr lang="en-US" dirty="0" err="1"/>
              <a:t>user_info</a:t>
            </a:r>
            <a:r>
              <a:rPr lang="en-US" dirty="0"/>
              <a:t>):</a:t>
            </a:r>
          </a:p>
          <a:p>
            <a:pPr marL="0" indent="0">
              <a:buNone/>
            </a:pPr>
            <a:r>
              <a:rPr lang="en-US" dirty="0"/>
              <a:t>    """Build a dictionary containing everything we know about a user."""</a:t>
            </a:r>
          </a:p>
          <a:p>
            <a:pPr marL="0" indent="0">
              <a:buNone/>
            </a:pPr>
            <a:r>
              <a:rPr lang="en-US" dirty="0"/>
              <a:t>    profile = {}</a:t>
            </a:r>
          </a:p>
          <a:p>
            <a:pPr marL="0" indent="0">
              <a:buNone/>
            </a:pPr>
            <a:r>
              <a:rPr lang="en-US" dirty="0"/>
              <a:t>    profile['</a:t>
            </a:r>
            <a:r>
              <a:rPr lang="en-US" dirty="0" err="1"/>
              <a:t>first_name</a:t>
            </a:r>
            <a:r>
              <a:rPr lang="en-US" dirty="0"/>
              <a:t>'] = first</a:t>
            </a:r>
          </a:p>
          <a:p>
            <a:pPr marL="0" indent="0">
              <a:buNone/>
            </a:pPr>
            <a:r>
              <a:rPr lang="en-US" dirty="0"/>
              <a:t>    profile['</a:t>
            </a:r>
            <a:r>
              <a:rPr lang="en-US" dirty="0" err="1"/>
              <a:t>last_name</a:t>
            </a:r>
            <a:r>
              <a:rPr lang="en-US" dirty="0"/>
              <a:t>'] = last</a:t>
            </a:r>
          </a:p>
          <a:p>
            <a:pPr marL="0" indent="0">
              <a:buNone/>
            </a:pPr>
            <a:r>
              <a:rPr lang="en-US" dirty="0"/>
              <a:t>    for key, value in </a:t>
            </a:r>
            <a:r>
              <a:rPr lang="en-US" dirty="0" err="1"/>
              <a:t>user_info.items</a:t>
            </a:r>
            <a:r>
              <a:rPr lang="en-US" dirty="0"/>
              <a:t>():</a:t>
            </a:r>
          </a:p>
          <a:p>
            <a:pPr marL="0" indent="0">
              <a:buNone/>
            </a:pPr>
            <a:r>
              <a:rPr lang="en-US" dirty="0"/>
              <a:t>        profile[key] = value</a:t>
            </a:r>
          </a:p>
          <a:p>
            <a:pPr marL="0" indent="0">
              <a:buNone/>
            </a:pPr>
            <a:r>
              <a:rPr lang="en-US" dirty="0"/>
              <a:t>    return profile</a:t>
            </a:r>
          </a:p>
          <a:p>
            <a:pPr marL="0" indent="0">
              <a:buNone/>
            </a:pPr>
            <a:r>
              <a:rPr lang="en-US" dirty="0" err="1"/>
              <a:t>user_profile</a:t>
            </a:r>
            <a:r>
              <a:rPr lang="en-US" dirty="0"/>
              <a:t> = </a:t>
            </a:r>
            <a:r>
              <a:rPr lang="en-US" dirty="0" err="1"/>
              <a:t>build_profile</a:t>
            </a:r>
            <a:r>
              <a:rPr lang="en-US" dirty="0"/>
              <a:t>('albert', '</a:t>
            </a:r>
            <a:r>
              <a:rPr lang="en-US" dirty="0" err="1"/>
              <a:t>einstein</a:t>
            </a:r>
            <a:r>
              <a:rPr lang="en-US" dirty="0"/>
              <a:t>',location='</a:t>
            </a:r>
            <a:r>
              <a:rPr lang="en-US" dirty="0" err="1"/>
              <a:t>princeton</a:t>
            </a:r>
            <a:r>
              <a:rPr lang="en-US" dirty="0"/>
              <a:t>',field='physics')</a:t>
            </a:r>
          </a:p>
          <a:p>
            <a:pPr marL="0" indent="0">
              <a:buNone/>
            </a:pPr>
            <a:r>
              <a:rPr lang="en-US" dirty="0"/>
              <a:t>print(</a:t>
            </a:r>
            <a:r>
              <a:rPr lang="en-US" dirty="0" err="1"/>
              <a:t>user_profile</a:t>
            </a:r>
            <a:r>
              <a:rPr lang="en-US" dirty="0"/>
              <a:t>)</a:t>
            </a:r>
          </a:p>
        </p:txBody>
      </p:sp>
    </p:spTree>
    <p:extLst>
      <p:ext uri="{BB962C8B-B14F-4D97-AF65-F5344CB8AC3E}">
        <p14:creationId xmlns:p14="http://schemas.microsoft.com/office/powerpoint/2010/main" val="4293343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2824B3-0092-5003-4C44-B1EC4E0D9E96}"/>
              </a:ext>
            </a:extLst>
          </p:cNvPr>
          <p:cNvSpPr>
            <a:spLocks noGrp="1"/>
          </p:cNvSpPr>
          <p:nvPr>
            <p:ph idx="1"/>
          </p:nvPr>
        </p:nvSpPr>
        <p:spPr>
          <a:xfrm>
            <a:off x="704850" y="400050"/>
            <a:ext cx="10648950" cy="5776913"/>
          </a:xfrm>
        </p:spPr>
        <p:txBody>
          <a:bodyPr>
            <a:normAutofit fontScale="92500" lnSpcReduction="10000"/>
          </a:bodyPr>
          <a:lstStyle/>
          <a:p>
            <a:r>
              <a:rPr lang="en-US" dirty="0"/>
              <a:t>In Python, a function is a group of related statements that performs a specific task. </a:t>
            </a:r>
          </a:p>
          <a:p>
            <a:r>
              <a:rPr lang="en-US" dirty="0"/>
              <a:t>Functions help break our program into smaller and modular chunks. As our program grows larger and larger, functions make it more organized and manageable. Furthermore, it avoids repetition and makes the code reusable.</a:t>
            </a:r>
          </a:p>
          <a:p>
            <a:r>
              <a:rPr lang="en-US" dirty="0"/>
              <a:t>Keyword def that marks the start of the function header.</a:t>
            </a:r>
          </a:p>
          <a:p>
            <a:r>
              <a:rPr lang="en-US" dirty="0"/>
              <a:t>A function name to uniquely identify the function. Function naming follows the same rules of writing identifiers in Python. Parameters (arguments) through which we pass values to a function. They are optional.</a:t>
            </a:r>
          </a:p>
          <a:p>
            <a:r>
              <a:rPr lang="en-US" dirty="0"/>
              <a:t>A colon (:) to mark the end of the function header. Optional documentation string (docstring) to describe what the function does.</a:t>
            </a:r>
          </a:p>
          <a:p>
            <a:r>
              <a:rPr lang="en-US" dirty="0"/>
              <a:t>One or more valid python statements that make up the function body. Statements must have the same indentation level (usually 4 spaces).An optional return statement to return a value from the function.</a:t>
            </a:r>
          </a:p>
        </p:txBody>
      </p:sp>
    </p:spTree>
    <p:extLst>
      <p:ext uri="{BB962C8B-B14F-4D97-AF65-F5344CB8AC3E}">
        <p14:creationId xmlns:p14="http://schemas.microsoft.com/office/powerpoint/2010/main" val="1569130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D6CF4-381D-E8EE-DBA2-B6BA3F6B9358}"/>
              </a:ext>
            </a:extLst>
          </p:cNvPr>
          <p:cNvSpPr>
            <a:spLocks noGrp="1"/>
          </p:cNvSpPr>
          <p:nvPr>
            <p:ph type="title"/>
          </p:nvPr>
        </p:nvSpPr>
        <p:spPr>
          <a:xfrm>
            <a:off x="942974" y="95251"/>
            <a:ext cx="10410825" cy="857249"/>
          </a:xfrm>
        </p:spPr>
        <p:txBody>
          <a:bodyPr/>
          <a:lstStyle/>
          <a:p>
            <a:r>
              <a:rPr lang="en-US" dirty="0"/>
              <a:t>Functions exercise</a:t>
            </a:r>
          </a:p>
        </p:txBody>
      </p:sp>
      <p:sp>
        <p:nvSpPr>
          <p:cNvPr id="3" name="Content Placeholder 2">
            <a:extLst>
              <a:ext uri="{FF2B5EF4-FFF2-40B4-BE49-F238E27FC236}">
                <a16:creationId xmlns:a16="http://schemas.microsoft.com/office/drawing/2014/main" id="{30BE4E1D-AC5C-5246-859F-B49E2327A620}"/>
              </a:ext>
            </a:extLst>
          </p:cNvPr>
          <p:cNvSpPr>
            <a:spLocks noGrp="1"/>
          </p:cNvSpPr>
          <p:nvPr>
            <p:ph idx="1"/>
          </p:nvPr>
        </p:nvSpPr>
        <p:spPr>
          <a:xfrm>
            <a:off x="800100" y="1123950"/>
            <a:ext cx="10553700" cy="5053013"/>
          </a:xfrm>
        </p:spPr>
        <p:txBody>
          <a:bodyPr>
            <a:normAutofit fontScale="92500" lnSpcReduction="20000"/>
          </a:bodyPr>
          <a:lstStyle/>
          <a:p>
            <a:pPr marL="0" indent="0">
              <a:buNone/>
            </a:pPr>
            <a:r>
              <a:rPr lang="en-US" dirty="0"/>
              <a:t>1. Create a list with user names = [“</a:t>
            </a:r>
            <a:r>
              <a:rPr lang="en-US" dirty="0" err="1"/>
              <a:t>Mark”,”James”,”Hannah</a:t>
            </a:r>
            <a:r>
              <a:rPr lang="en-US" dirty="0"/>
              <a:t>”], navigate through the list to print each names using a function.</a:t>
            </a:r>
          </a:p>
          <a:p>
            <a:pPr marL="0" indent="0">
              <a:buNone/>
            </a:pPr>
            <a:r>
              <a:rPr lang="en-US" dirty="0"/>
              <a:t>Output:</a:t>
            </a:r>
          </a:p>
          <a:p>
            <a:pPr marL="0" indent="0">
              <a:buNone/>
            </a:pPr>
            <a:r>
              <a:rPr lang="nn-NO" dirty="0"/>
              <a:t>Hello, Mark!</a:t>
            </a:r>
          </a:p>
          <a:p>
            <a:pPr marL="0" indent="0">
              <a:buNone/>
            </a:pPr>
            <a:r>
              <a:rPr lang="nn-NO" dirty="0"/>
              <a:t>Hello, James!</a:t>
            </a:r>
          </a:p>
          <a:p>
            <a:pPr marL="0" indent="0">
              <a:buNone/>
            </a:pPr>
            <a:r>
              <a:rPr lang="nn-NO" dirty="0"/>
              <a:t>Hello, Hannah!</a:t>
            </a:r>
            <a:endParaRPr lang="en-US" dirty="0"/>
          </a:p>
          <a:p>
            <a:pPr marL="0" indent="0">
              <a:buNone/>
            </a:pPr>
            <a:r>
              <a:rPr lang="en-US" dirty="0"/>
              <a:t>2. Check whether the given number is odd or even using function . Also print the number and the result as odd or even.</a:t>
            </a:r>
          </a:p>
          <a:p>
            <a:pPr marL="0" indent="0">
              <a:buNone/>
            </a:pPr>
            <a:r>
              <a:rPr lang="en-US" dirty="0"/>
              <a:t>3.Create a list to get values from 0 to any number given as input by the user and print the number.</a:t>
            </a:r>
          </a:p>
          <a:p>
            <a:pPr marL="0" indent="0">
              <a:buNone/>
            </a:pPr>
            <a:r>
              <a:rPr lang="en-US" dirty="0"/>
              <a:t>Output:</a:t>
            </a:r>
          </a:p>
          <a:p>
            <a:pPr marL="0" indent="0">
              <a:buNone/>
            </a:pPr>
            <a:r>
              <a:rPr lang="en-US" dirty="0" err="1"/>
              <a:t>Upto</a:t>
            </a:r>
            <a:r>
              <a:rPr lang="en-US" dirty="0"/>
              <a:t> 5</a:t>
            </a:r>
          </a:p>
          <a:p>
            <a:pPr marL="0" indent="0">
              <a:buNone/>
            </a:pPr>
            <a:r>
              <a:rPr lang="en-US" dirty="0"/>
              <a:t>[0, 1, 2, 3, 4]</a:t>
            </a:r>
          </a:p>
          <a:p>
            <a:endParaRPr lang="en-US" dirty="0"/>
          </a:p>
        </p:txBody>
      </p:sp>
    </p:spTree>
    <p:extLst>
      <p:ext uri="{BB962C8B-B14F-4D97-AF65-F5344CB8AC3E}">
        <p14:creationId xmlns:p14="http://schemas.microsoft.com/office/powerpoint/2010/main" val="290719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9EC8-CC9B-1C00-6C81-D7A4257666B8}"/>
              </a:ext>
            </a:extLst>
          </p:cNvPr>
          <p:cNvSpPr>
            <a:spLocks noGrp="1"/>
          </p:cNvSpPr>
          <p:nvPr>
            <p:ph type="title"/>
          </p:nvPr>
        </p:nvSpPr>
        <p:spPr/>
        <p:txBody>
          <a:bodyPr/>
          <a:lstStyle/>
          <a:p>
            <a:pPr marL="0" indent="0">
              <a:buNone/>
            </a:pPr>
            <a:r>
              <a:rPr lang="en-US" b="1" dirty="0"/>
              <a:t>Syntax of Function</a:t>
            </a:r>
          </a:p>
        </p:txBody>
      </p:sp>
      <p:sp>
        <p:nvSpPr>
          <p:cNvPr id="3" name="Content Placeholder 2">
            <a:extLst>
              <a:ext uri="{FF2B5EF4-FFF2-40B4-BE49-F238E27FC236}">
                <a16:creationId xmlns:a16="http://schemas.microsoft.com/office/drawing/2014/main" id="{D12851D6-4D80-602C-455F-2DEA47DF3451}"/>
              </a:ext>
            </a:extLst>
          </p:cNvPr>
          <p:cNvSpPr>
            <a:spLocks noGrp="1"/>
          </p:cNvSpPr>
          <p:nvPr>
            <p:ph idx="1"/>
          </p:nvPr>
        </p:nvSpPr>
        <p:spPr/>
        <p:txBody>
          <a:bodyPr/>
          <a:lstStyle/>
          <a:p>
            <a:pPr marL="0" indent="0">
              <a:buNone/>
            </a:pPr>
            <a:r>
              <a:rPr lang="en-US" dirty="0"/>
              <a:t>def </a:t>
            </a:r>
            <a:r>
              <a:rPr lang="en-US" dirty="0" err="1"/>
              <a:t>function_name</a:t>
            </a:r>
            <a:r>
              <a:rPr lang="en-US" dirty="0"/>
              <a:t>(parameters):</a:t>
            </a:r>
          </a:p>
          <a:p>
            <a:pPr marL="0" indent="0">
              <a:buNone/>
            </a:pPr>
            <a:r>
              <a:rPr lang="en-US" dirty="0"/>
              <a:t>	"""docstring"""</a:t>
            </a:r>
          </a:p>
          <a:p>
            <a:pPr marL="0" indent="0">
              <a:buNone/>
            </a:pPr>
            <a:r>
              <a:rPr lang="en-US" dirty="0"/>
              <a:t>	statement(s)</a:t>
            </a:r>
          </a:p>
          <a:p>
            <a:pPr marL="0" indent="0">
              <a:buNone/>
            </a:pPr>
            <a:endParaRPr lang="en-US" dirty="0"/>
          </a:p>
          <a:p>
            <a:pPr marL="0" indent="0">
              <a:buNone/>
            </a:pPr>
            <a:r>
              <a:rPr lang="en-US" dirty="0"/>
              <a:t>def </a:t>
            </a:r>
            <a:r>
              <a:rPr lang="en-US" dirty="0" err="1"/>
              <a:t>greet_user</a:t>
            </a:r>
            <a:r>
              <a:rPr lang="en-US" dirty="0"/>
              <a:t>():</a:t>
            </a:r>
          </a:p>
          <a:p>
            <a:pPr marL="0" indent="0">
              <a:buNone/>
            </a:pPr>
            <a:r>
              <a:rPr lang="en-US" dirty="0"/>
              <a:t>    """Display a simple greeting."""</a:t>
            </a:r>
          </a:p>
          <a:p>
            <a:pPr marL="0" indent="0">
              <a:buNone/>
            </a:pPr>
            <a:r>
              <a:rPr lang="en-US" dirty="0"/>
              <a:t>    print("Hello!")</a:t>
            </a:r>
          </a:p>
        </p:txBody>
      </p:sp>
    </p:spTree>
    <p:extLst>
      <p:ext uri="{BB962C8B-B14F-4D97-AF65-F5344CB8AC3E}">
        <p14:creationId xmlns:p14="http://schemas.microsoft.com/office/powerpoint/2010/main" val="1768754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9FE9-2A62-6309-969D-8DA13597C1E6}"/>
              </a:ext>
            </a:extLst>
          </p:cNvPr>
          <p:cNvSpPr>
            <a:spLocks noGrp="1"/>
          </p:cNvSpPr>
          <p:nvPr>
            <p:ph type="title"/>
          </p:nvPr>
        </p:nvSpPr>
        <p:spPr/>
        <p:txBody>
          <a:bodyPr/>
          <a:lstStyle/>
          <a:p>
            <a:r>
              <a:rPr lang="en-US" b="1" dirty="0"/>
              <a:t>Passing Information to a Function</a:t>
            </a:r>
          </a:p>
        </p:txBody>
      </p:sp>
      <p:sp>
        <p:nvSpPr>
          <p:cNvPr id="3" name="Content Placeholder 2">
            <a:extLst>
              <a:ext uri="{FF2B5EF4-FFF2-40B4-BE49-F238E27FC236}">
                <a16:creationId xmlns:a16="http://schemas.microsoft.com/office/drawing/2014/main" id="{95D6A063-93B0-BB82-FF20-0DD6AA3DF28F}"/>
              </a:ext>
            </a:extLst>
          </p:cNvPr>
          <p:cNvSpPr>
            <a:spLocks noGrp="1"/>
          </p:cNvSpPr>
          <p:nvPr>
            <p:ph idx="1"/>
          </p:nvPr>
        </p:nvSpPr>
        <p:spPr/>
        <p:txBody>
          <a:bodyPr/>
          <a:lstStyle/>
          <a:p>
            <a:pPr marL="0" indent="0">
              <a:buNone/>
            </a:pPr>
            <a:r>
              <a:rPr lang="en-US" dirty="0"/>
              <a:t>def </a:t>
            </a:r>
            <a:r>
              <a:rPr lang="en-US" dirty="0" err="1"/>
              <a:t>greet_user</a:t>
            </a:r>
            <a:r>
              <a:rPr lang="en-US" dirty="0"/>
              <a:t>(username):</a:t>
            </a:r>
          </a:p>
          <a:p>
            <a:pPr marL="0" indent="0">
              <a:buNone/>
            </a:pPr>
            <a:r>
              <a:rPr lang="en-US" dirty="0"/>
              <a:t>    """Display a simple greeting."""</a:t>
            </a:r>
          </a:p>
          <a:p>
            <a:pPr marL="0" indent="0">
              <a:buNone/>
            </a:pPr>
            <a:r>
              <a:rPr lang="en-US" dirty="0"/>
              <a:t>    print("Hello, " + </a:t>
            </a:r>
            <a:r>
              <a:rPr lang="en-US" dirty="0" err="1"/>
              <a:t>username.title</a:t>
            </a:r>
            <a:r>
              <a:rPr lang="en-US" dirty="0"/>
              <a:t>() + "!")</a:t>
            </a:r>
          </a:p>
          <a:p>
            <a:pPr marL="0" indent="0">
              <a:buNone/>
            </a:pPr>
            <a:r>
              <a:rPr lang="en-US" dirty="0" err="1"/>
              <a:t>greet_user</a:t>
            </a:r>
            <a:r>
              <a:rPr lang="en-US" dirty="0"/>
              <a:t>('</a:t>
            </a:r>
            <a:r>
              <a:rPr lang="en-US" dirty="0" err="1"/>
              <a:t>jesse</a:t>
            </a:r>
            <a:r>
              <a:rPr lang="en-US" dirty="0"/>
              <a:t>')</a:t>
            </a:r>
          </a:p>
        </p:txBody>
      </p:sp>
    </p:spTree>
    <p:extLst>
      <p:ext uri="{BB962C8B-B14F-4D97-AF65-F5344CB8AC3E}">
        <p14:creationId xmlns:p14="http://schemas.microsoft.com/office/powerpoint/2010/main" val="2266747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98212-95CB-7E99-BB3F-A897EF305AD2}"/>
              </a:ext>
            </a:extLst>
          </p:cNvPr>
          <p:cNvSpPr>
            <a:spLocks noGrp="1"/>
          </p:cNvSpPr>
          <p:nvPr>
            <p:ph type="title"/>
          </p:nvPr>
        </p:nvSpPr>
        <p:spPr>
          <a:xfrm>
            <a:off x="733425" y="365125"/>
            <a:ext cx="10620375" cy="720725"/>
          </a:xfrm>
        </p:spPr>
        <p:txBody>
          <a:bodyPr/>
          <a:lstStyle/>
          <a:p>
            <a:r>
              <a:rPr lang="en-US" b="1" dirty="0"/>
              <a:t>Passing Arguments</a:t>
            </a:r>
          </a:p>
        </p:txBody>
      </p:sp>
      <p:sp>
        <p:nvSpPr>
          <p:cNvPr id="3" name="Content Placeholder 2">
            <a:extLst>
              <a:ext uri="{FF2B5EF4-FFF2-40B4-BE49-F238E27FC236}">
                <a16:creationId xmlns:a16="http://schemas.microsoft.com/office/drawing/2014/main" id="{9FF83F66-038B-AB2E-E0B0-641A2FC3E2C7}"/>
              </a:ext>
            </a:extLst>
          </p:cNvPr>
          <p:cNvSpPr>
            <a:spLocks noGrp="1"/>
          </p:cNvSpPr>
          <p:nvPr>
            <p:ph idx="1"/>
          </p:nvPr>
        </p:nvSpPr>
        <p:spPr>
          <a:xfrm>
            <a:off x="733425" y="1600200"/>
            <a:ext cx="10620375" cy="4576763"/>
          </a:xfrm>
        </p:spPr>
        <p:txBody>
          <a:bodyPr>
            <a:normAutofit/>
          </a:bodyPr>
          <a:lstStyle/>
          <a:p>
            <a:r>
              <a:rPr lang="en-US" dirty="0"/>
              <a:t>Because a function definition can have multiple parameters, a function call may need multiple arguments. You can pass arguments to your functions in a number of ways. You can use positional arguments,; keyword arguments, where each argument consists of a variable name and a value; and lists and dictionaries of values. Let’s look at each of these in turn.</a:t>
            </a:r>
          </a:p>
        </p:txBody>
      </p:sp>
    </p:spTree>
    <p:extLst>
      <p:ext uri="{BB962C8B-B14F-4D97-AF65-F5344CB8AC3E}">
        <p14:creationId xmlns:p14="http://schemas.microsoft.com/office/powerpoint/2010/main" val="3943707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023F5-B2EB-D436-C661-7AE9CBEBB98C}"/>
              </a:ext>
            </a:extLst>
          </p:cNvPr>
          <p:cNvSpPr>
            <a:spLocks noGrp="1"/>
          </p:cNvSpPr>
          <p:nvPr>
            <p:ph type="title"/>
          </p:nvPr>
        </p:nvSpPr>
        <p:spPr>
          <a:xfrm>
            <a:off x="785812" y="155575"/>
            <a:ext cx="10620375" cy="644525"/>
          </a:xfrm>
        </p:spPr>
        <p:txBody>
          <a:bodyPr>
            <a:normAutofit fontScale="90000"/>
          </a:bodyPr>
          <a:lstStyle/>
          <a:p>
            <a:r>
              <a:rPr lang="en-US" dirty="0"/>
              <a:t>Arguments and Parameters</a:t>
            </a:r>
          </a:p>
        </p:txBody>
      </p:sp>
      <p:sp>
        <p:nvSpPr>
          <p:cNvPr id="3" name="Content Placeholder 2">
            <a:extLst>
              <a:ext uri="{FF2B5EF4-FFF2-40B4-BE49-F238E27FC236}">
                <a16:creationId xmlns:a16="http://schemas.microsoft.com/office/drawing/2014/main" id="{9E7C19E9-4A74-B2DB-F52A-1B1725294E9E}"/>
              </a:ext>
            </a:extLst>
          </p:cNvPr>
          <p:cNvSpPr>
            <a:spLocks noGrp="1"/>
          </p:cNvSpPr>
          <p:nvPr>
            <p:ph idx="1"/>
          </p:nvPr>
        </p:nvSpPr>
        <p:spPr>
          <a:xfrm>
            <a:off x="638175" y="1362075"/>
            <a:ext cx="10715625" cy="4814888"/>
          </a:xfrm>
        </p:spPr>
        <p:txBody>
          <a:bodyPr>
            <a:normAutofit fontScale="92500" lnSpcReduction="10000"/>
          </a:bodyPr>
          <a:lstStyle/>
          <a:p>
            <a:r>
              <a:rPr lang="en-US" dirty="0"/>
              <a:t>In the preceding </a:t>
            </a:r>
            <a:r>
              <a:rPr lang="en-US" dirty="0" err="1"/>
              <a:t>greet_user</a:t>
            </a:r>
            <a:r>
              <a:rPr lang="en-US" dirty="0"/>
              <a:t>() function, we defined </a:t>
            </a:r>
            <a:r>
              <a:rPr lang="en-US" dirty="0" err="1"/>
              <a:t>greet_user</a:t>
            </a:r>
            <a:r>
              <a:rPr lang="en-US" dirty="0"/>
              <a:t>() to require a value for the variable username. Once we called the function and gave it the information (a person’s name), it printed the right greeting. The variable </a:t>
            </a:r>
            <a:r>
              <a:rPr lang="en-US" dirty="0">
                <a:highlight>
                  <a:srgbClr val="FFFF00"/>
                </a:highlight>
              </a:rPr>
              <a:t>username </a:t>
            </a:r>
            <a:r>
              <a:rPr lang="en-US" dirty="0"/>
              <a:t>in the definition of </a:t>
            </a:r>
            <a:r>
              <a:rPr lang="en-US" dirty="0" err="1"/>
              <a:t>greet_user</a:t>
            </a:r>
            <a:r>
              <a:rPr lang="en-US" dirty="0"/>
              <a:t>() is an example of a </a:t>
            </a:r>
            <a:r>
              <a:rPr lang="en-US" dirty="0">
                <a:highlight>
                  <a:srgbClr val="FFFF00"/>
                </a:highlight>
              </a:rPr>
              <a:t>parameter</a:t>
            </a:r>
            <a:r>
              <a:rPr lang="en-US" dirty="0"/>
              <a:t>, a piece of information the function needs to do its job. The value </a:t>
            </a:r>
            <a:r>
              <a:rPr lang="en-US" dirty="0">
                <a:highlight>
                  <a:srgbClr val="FFFF00"/>
                </a:highlight>
              </a:rPr>
              <a:t>'</a:t>
            </a:r>
            <a:r>
              <a:rPr lang="en-US" dirty="0" err="1">
                <a:highlight>
                  <a:srgbClr val="FFFF00"/>
                </a:highlight>
              </a:rPr>
              <a:t>jesse</a:t>
            </a:r>
            <a:r>
              <a:rPr lang="en-US" dirty="0">
                <a:highlight>
                  <a:srgbClr val="FFFF00"/>
                </a:highlight>
              </a:rPr>
              <a:t>'</a:t>
            </a:r>
            <a:r>
              <a:rPr lang="en-US" dirty="0"/>
              <a:t> in </a:t>
            </a:r>
            <a:r>
              <a:rPr lang="en-US" dirty="0" err="1"/>
              <a:t>greet_user</a:t>
            </a:r>
            <a:r>
              <a:rPr lang="en-US" dirty="0"/>
              <a:t>('</a:t>
            </a:r>
            <a:r>
              <a:rPr lang="en-US" dirty="0" err="1"/>
              <a:t>jesse</a:t>
            </a:r>
            <a:r>
              <a:rPr lang="en-US" dirty="0"/>
              <a:t>') is an example of an </a:t>
            </a:r>
            <a:r>
              <a:rPr lang="en-US" dirty="0">
                <a:highlight>
                  <a:srgbClr val="FFFF00"/>
                </a:highlight>
              </a:rPr>
              <a:t>argument</a:t>
            </a:r>
            <a:r>
              <a:rPr lang="en-US" dirty="0"/>
              <a:t>. An argument is a piece of information that is passed from a function call to a function.</a:t>
            </a:r>
          </a:p>
          <a:p>
            <a:r>
              <a:rPr lang="en-US" dirty="0"/>
              <a:t>When we call the function, we place the value we want the function to work with in parentheses. In this case the argument '</a:t>
            </a:r>
            <a:r>
              <a:rPr lang="en-US" dirty="0" err="1"/>
              <a:t>jesse</a:t>
            </a:r>
            <a:r>
              <a:rPr lang="en-US" dirty="0"/>
              <a:t>' was passed to the function </a:t>
            </a:r>
            <a:r>
              <a:rPr lang="en-US" dirty="0" err="1"/>
              <a:t>greet_user</a:t>
            </a:r>
            <a:r>
              <a:rPr lang="en-US" dirty="0"/>
              <a:t>(), and the value was stored in the parameter username.</a:t>
            </a:r>
          </a:p>
          <a:p>
            <a:r>
              <a:rPr lang="en-US" dirty="0"/>
              <a:t>Note People sometimes speak of arguments and parameters interchangeably. Don’t be surprised if you see the variables in a function definition referred to as arguments or the variables in a function call referred to as parameters.</a:t>
            </a:r>
          </a:p>
        </p:txBody>
      </p:sp>
    </p:spTree>
    <p:extLst>
      <p:ext uri="{BB962C8B-B14F-4D97-AF65-F5344CB8AC3E}">
        <p14:creationId xmlns:p14="http://schemas.microsoft.com/office/powerpoint/2010/main" val="327422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AD21E-D90C-3ACA-9735-6FDF6FDB1E69}"/>
              </a:ext>
            </a:extLst>
          </p:cNvPr>
          <p:cNvSpPr>
            <a:spLocks noGrp="1"/>
          </p:cNvSpPr>
          <p:nvPr>
            <p:ph type="title"/>
          </p:nvPr>
        </p:nvSpPr>
        <p:spPr>
          <a:xfrm>
            <a:off x="809625" y="146051"/>
            <a:ext cx="10544175" cy="692150"/>
          </a:xfrm>
        </p:spPr>
        <p:txBody>
          <a:bodyPr>
            <a:normAutofit fontScale="90000"/>
          </a:bodyPr>
          <a:lstStyle/>
          <a:p>
            <a:r>
              <a:rPr lang="en-US" b="1" dirty="0"/>
              <a:t>Positional Arguments</a:t>
            </a:r>
          </a:p>
        </p:txBody>
      </p:sp>
      <p:sp>
        <p:nvSpPr>
          <p:cNvPr id="3" name="Content Placeholder 2">
            <a:extLst>
              <a:ext uri="{FF2B5EF4-FFF2-40B4-BE49-F238E27FC236}">
                <a16:creationId xmlns:a16="http://schemas.microsoft.com/office/drawing/2014/main" id="{BA54D533-2643-1043-B1E1-6ACAF90E25B3}"/>
              </a:ext>
            </a:extLst>
          </p:cNvPr>
          <p:cNvSpPr>
            <a:spLocks noGrp="1"/>
          </p:cNvSpPr>
          <p:nvPr>
            <p:ph idx="1"/>
          </p:nvPr>
        </p:nvSpPr>
        <p:spPr>
          <a:xfrm>
            <a:off x="571500" y="838201"/>
            <a:ext cx="10782300" cy="5338762"/>
          </a:xfrm>
        </p:spPr>
        <p:txBody>
          <a:bodyPr>
            <a:normAutofit fontScale="77500" lnSpcReduction="20000"/>
          </a:bodyPr>
          <a:lstStyle/>
          <a:p>
            <a:r>
              <a:rPr lang="en-US" dirty="0"/>
              <a:t>When you call a function, Python must match each argument in the function call with a parameter in the function definition. The simplest way to do this is based on the order of the arguments provided. Values matched up this way are called positional arguments.</a:t>
            </a:r>
          </a:p>
          <a:p>
            <a:r>
              <a:rPr lang="en-US" dirty="0"/>
              <a:t> To see how this works, consider a function that displays information about pets. The function tells us what kind of animal each pet is and the pet’s name, </a:t>
            </a:r>
          </a:p>
          <a:p>
            <a:pPr marL="0" indent="0">
              <a:buNone/>
            </a:pPr>
            <a:r>
              <a:rPr lang="en-US" dirty="0"/>
              <a:t> def </a:t>
            </a:r>
            <a:r>
              <a:rPr lang="en-US" dirty="0" err="1"/>
              <a:t>describe_pet</a:t>
            </a:r>
            <a:r>
              <a:rPr lang="en-US" dirty="0"/>
              <a:t>(</a:t>
            </a:r>
            <a:r>
              <a:rPr lang="en-US" dirty="0" err="1"/>
              <a:t>animal_type</a:t>
            </a:r>
            <a:r>
              <a:rPr lang="en-US" dirty="0"/>
              <a:t>, </a:t>
            </a:r>
            <a:r>
              <a:rPr lang="en-US" dirty="0" err="1"/>
              <a:t>pet_name</a:t>
            </a:r>
            <a:r>
              <a:rPr lang="en-US" dirty="0"/>
              <a:t>):</a:t>
            </a:r>
          </a:p>
          <a:p>
            <a:pPr marL="0" indent="0">
              <a:buNone/>
            </a:pPr>
            <a:r>
              <a:rPr lang="en-US" dirty="0"/>
              <a:t>    """Display information about a pet."""</a:t>
            </a:r>
          </a:p>
          <a:p>
            <a:pPr marL="0" indent="0">
              <a:buNone/>
            </a:pPr>
            <a:r>
              <a:rPr lang="en-US" dirty="0"/>
              <a:t>    print("\</a:t>
            </a:r>
            <a:r>
              <a:rPr lang="en-US" dirty="0" err="1"/>
              <a:t>nI</a:t>
            </a:r>
            <a:r>
              <a:rPr lang="en-US" dirty="0"/>
              <a:t> have a " + </a:t>
            </a:r>
            <a:r>
              <a:rPr lang="en-US" dirty="0" err="1"/>
              <a:t>animal_type</a:t>
            </a:r>
            <a:r>
              <a:rPr lang="en-US" dirty="0"/>
              <a:t> + ".")</a:t>
            </a:r>
          </a:p>
          <a:p>
            <a:pPr marL="0" indent="0">
              <a:buNone/>
            </a:pPr>
            <a:r>
              <a:rPr lang="en-US" dirty="0"/>
              <a:t>    print("My " + </a:t>
            </a:r>
            <a:r>
              <a:rPr lang="en-US" dirty="0" err="1"/>
              <a:t>animal_type</a:t>
            </a:r>
            <a:r>
              <a:rPr lang="en-US" dirty="0"/>
              <a:t> + "'s name is " + </a:t>
            </a:r>
            <a:r>
              <a:rPr lang="en-US" dirty="0" err="1"/>
              <a:t>pet_name.title</a:t>
            </a:r>
            <a:r>
              <a:rPr lang="en-US" dirty="0"/>
              <a:t>() + ".")</a:t>
            </a:r>
          </a:p>
          <a:p>
            <a:pPr marL="0" indent="0">
              <a:buNone/>
            </a:pPr>
            <a:r>
              <a:rPr lang="en-US" dirty="0" err="1"/>
              <a:t>describe_pet</a:t>
            </a:r>
            <a:r>
              <a:rPr lang="en-US" dirty="0"/>
              <a:t>('hamster', 'harry')</a:t>
            </a:r>
          </a:p>
          <a:p>
            <a:r>
              <a:rPr lang="en-US" dirty="0"/>
              <a:t> The definition shows that this function needs a type of animal and the animal’s name . When we call </a:t>
            </a:r>
            <a:r>
              <a:rPr lang="en-US" dirty="0" err="1"/>
              <a:t>describe_pet</a:t>
            </a:r>
            <a:r>
              <a:rPr lang="en-US" dirty="0"/>
              <a:t>(), we need to provide an animal type and a name, in that order. For example, in the function call, the argument 'hamster' is stored in the parameter </a:t>
            </a:r>
            <a:r>
              <a:rPr lang="en-US" dirty="0" err="1"/>
              <a:t>animal_type</a:t>
            </a:r>
            <a:r>
              <a:rPr lang="en-US" dirty="0"/>
              <a:t> and the argument 'harry' is stored in the parameter </a:t>
            </a:r>
            <a:r>
              <a:rPr lang="en-US" dirty="0" err="1"/>
              <a:t>pet_name</a:t>
            </a:r>
            <a:r>
              <a:rPr lang="en-US" dirty="0"/>
              <a:t> . In the function </a:t>
            </a:r>
            <a:r>
              <a:rPr lang="en-US" dirty="0" err="1"/>
              <a:t>body,these</a:t>
            </a:r>
            <a:r>
              <a:rPr lang="en-US" dirty="0"/>
              <a:t> two parameters are used to display information about the pet being </a:t>
            </a:r>
            <a:r>
              <a:rPr lang="en-US" dirty="0" err="1"/>
              <a:t>described.The</a:t>
            </a:r>
            <a:r>
              <a:rPr lang="en-US" dirty="0"/>
              <a:t> output describes a hamster named </a:t>
            </a:r>
            <a:r>
              <a:rPr lang="en-US" dirty="0" err="1"/>
              <a:t>Harry:I</a:t>
            </a:r>
            <a:r>
              <a:rPr lang="en-US" dirty="0"/>
              <a:t> have a hamster. My hamster's name is Harry.</a:t>
            </a:r>
          </a:p>
        </p:txBody>
      </p:sp>
    </p:spTree>
    <p:extLst>
      <p:ext uri="{BB962C8B-B14F-4D97-AF65-F5344CB8AC3E}">
        <p14:creationId xmlns:p14="http://schemas.microsoft.com/office/powerpoint/2010/main" val="4100468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E8427-5893-62C2-DB4A-4C5770B3855E}"/>
              </a:ext>
            </a:extLst>
          </p:cNvPr>
          <p:cNvSpPr>
            <a:spLocks noGrp="1"/>
          </p:cNvSpPr>
          <p:nvPr>
            <p:ph type="title"/>
          </p:nvPr>
        </p:nvSpPr>
        <p:spPr>
          <a:xfrm>
            <a:off x="400050" y="107951"/>
            <a:ext cx="10953750" cy="573086"/>
          </a:xfrm>
        </p:spPr>
        <p:txBody>
          <a:bodyPr>
            <a:normAutofit fontScale="90000"/>
          </a:bodyPr>
          <a:lstStyle/>
          <a:p>
            <a:r>
              <a:rPr lang="en-US" b="1" dirty="0"/>
              <a:t>Multiple Function Calls</a:t>
            </a:r>
          </a:p>
        </p:txBody>
      </p:sp>
      <p:sp>
        <p:nvSpPr>
          <p:cNvPr id="3" name="Content Placeholder 2">
            <a:extLst>
              <a:ext uri="{FF2B5EF4-FFF2-40B4-BE49-F238E27FC236}">
                <a16:creationId xmlns:a16="http://schemas.microsoft.com/office/drawing/2014/main" id="{5D4B005A-CB4E-E133-AE85-FA94D546EC2C}"/>
              </a:ext>
            </a:extLst>
          </p:cNvPr>
          <p:cNvSpPr>
            <a:spLocks noGrp="1"/>
          </p:cNvSpPr>
          <p:nvPr>
            <p:ph idx="1"/>
          </p:nvPr>
        </p:nvSpPr>
        <p:spPr>
          <a:xfrm>
            <a:off x="314325" y="809625"/>
            <a:ext cx="11039475" cy="5367339"/>
          </a:xfrm>
        </p:spPr>
        <p:txBody>
          <a:bodyPr>
            <a:normAutofit fontScale="70000" lnSpcReduction="20000"/>
          </a:bodyPr>
          <a:lstStyle/>
          <a:p>
            <a:r>
              <a:rPr lang="en-US" dirty="0"/>
              <a:t>You can call a function as many times as needed. Describing a second, different pet requires just one more call to </a:t>
            </a:r>
            <a:r>
              <a:rPr lang="en-US" dirty="0" err="1"/>
              <a:t>describe_pet</a:t>
            </a:r>
            <a:r>
              <a:rPr lang="en-US" dirty="0"/>
              <a:t>():</a:t>
            </a:r>
          </a:p>
          <a:p>
            <a:pPr marL="0" indent="0">
              <a:buNone/>
            </a:pPr>
            <a:r>
              <a:rPr lang="en-US" dirty="0"/>
              <a:t>def </a:t>
            </a:r>
            <a:r>
              <a:rPr lang="en-US" dirty="0" err="1"/>
              <a:t>describe_pet</a:t>
            </a:r>
            <a:r>
              <a:rPr lang="en-US" dirty="0"/>
              <a:t>(</a:t>
            </a:r>
            <a:r>
              <a:rPr lang="en-US" dirty="0" err="1"/>
              <a:t>animal_type</a:t>
            </a:r>
            <a:r>
              <a:rPr lang="en-US" dirty="0"/>
              <a:t>, </a:t>
            </a:r>
            <a:r>
              <a:rPr lang="en-US" dirty="0" err="1"/>
              <a:t>pet_name</a:t>
            </a:r>
            <a:r>
              <a:rPr lang="en-US" dirty="0"/>
              <a:t>):</a:t>
            </a:r>
          </a:p>
          <a:p>
            <a:pPr marL="0" indent="0">
              <a:buNone/>
            </a:pPr>
            <a:r>
              <a:rPr lang="en-US" dirty="0"/>
              <a:t>    """Display information about a pet."""</a:t>
            </a:r>
          </a:p>
          <a:p>
            <a:pPr marL="0" indent="0">
              <a:buNone/>
            </a:pPr>
            <a:r>
              <a:rPr lang="en-US" dirty="0"/>
              <a:t>    print("\</a:t>
            </a:r>
            <a:r>
              <a:rPr lang="en-US" dirty="0" err="1"/>
              <a:t>nI</a:t>
            </a:r>
            <a:r>
              <a:rPr lang="en-US" dirty="0"/>
              <a:t> have a " + </a:t>
            </a:r>
            <a:r>
              <a:rPr lang="en-US" dirty="0" err="1"/>
              <a:t>animal_type</a:t>
            </a:r>
            <a:r>
              <a:rPr lang="en-US" dirty="0"/>
              <a:t> + ".")</a:t>
            </a:r>
          </a:p>
          <a:p>
            <a:pPr marL="0" indent="0">
              <a:buNone/>
            </a:pPr>
            <a:r>
              <a:rPr lang="en-US" dirty="0"/>
              <a:t>    print("My " + </a:t>
            </a:r>
            <a:r>
              <a:rPr lang="en-US" dirty="0" err="1"/>
              <a:t>animal_type</a:t>
            </a:r>
            <a:r>
              <a:rPr lang="en-US" dirty="0"/>
              <a:t> + "'s name is " + </a:t>
            </a:r>
            <a:r>
              <a:rPr lang="en-US" dirty="0" err="1"/>
              <a:t>pet_name.title</a:t>
            </a:r>
            <a:r>
              <a:rPr lang="en-US" dirty="0"/>
              <a:t>() + ".")</a:t>
            </a:r>
          </a:p>
          <a:p>
            <a:pPr marL="0" indent="0">
              <a:buNone/>
            </a:pPr>
            <a:r>
              <a:rPr lang="en-US" dirty="0" err="1"/>
              <a:t>describe_pet</a:t>
            </a:r>
            <a:r>
              <a:rPr lang="en-US" dirty="0"/>
              <a:t>('hamster', 'harry')</a:t>
            </a:r>
          </a:p>
          <a:p>
            <a:pPr marL="0" indent="0">
              <a:buNone/>
            </a:pPr>
            <a:r>
              <a:rPr lang="en-US" dirty="0" err="1"/>
              <a:t>describe_pet</a:t>
            </a:r>
            <a:r>
              <a:rPr lang="en-US" dirty="0"/>
              <a:t>('dog', 'willie’)</a:t>
            </a:r>
          </a:p>
          <a:p>
            <a:r>
              <a:rPr lang="en-US" dirty="0"/>
              <a:t>In this second function call, we pass </a:t>
            </a:r>
            <a:r>
              <a:rPr lang="en-US" dirty="0" err="1"/>
              <a:t>describe_pet</a:t>
            </a:r>
            <a:r>
              <a:rPr lang="en-US" dirty="0"/>
              <a:t>() the arguments 'dog’ and 'willie'. As with the previous set of arguments we used, Python matches 'dog' with the parameter </a:t>
            </a:r>
            <a:r>
              <a:rPr lang="en-US" dirty="0" err="1"/>
              <a:t>animal_type</a:t>
            </a:r>
            <a:r>
              <a:rPr lang="en-US" dirty="0"/>
              <a:t> and 'willie' with the parameter </a:t>
            </a:r>
            <a:r>
              <a:rPr lang="en-US" dirty="0" err="1"/>
              <a:t>pet_name</a:t>
            </a:r>
            <a:r>
              <a:rPr lang="en-US" dirty="0"/>
              <a:t>, the function does its job, but this time it prints values for a dog named Willie. Now we have a hamster named Harry and a dog named </a:t>
            </a:r>
            <a:r>
              <a:rPr lang="en-US" dirty="0" err="1"/>
              <a:t>Willie:I</a:t>
            </a:r>
            <a:r>
              <a:rPr lang="en-US" dirty="0"/>
              <a:t> have a hamster. My hamster's name is Harry. I have a dog. My dog's name is Willie. Calling a function multiple times is a very efficient way to work. The code describing a pet is written once in the function. Then, anytime you want to describe a new pet, you call the function with the new pet’s information. Even if the code for describing a pet were to expand to ten lines, you could still describe a new pet in just one line by calling the function again. You can use as many positional arguments as you need in your functions. Python works through the arguments you provide when calling the function and matches each one with the corresponding parameter in the function’s definition.</a:t>
            </a:r>
          </a:p>
        </p:txBody>
      </p:sp>
    </p:spTree>
    <p:extLst>
      <p:ext uri="{BB962C8B-B14F-4D97-AF65-F5344CB8AC3E}">
        <p14:creationId xmlns:p14="http://schemas.microsoft.com/office/powerpoint/2010/main" val="3294304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42981-EE98-DB0D-B508-7DB3F570DC03}"/>
              </a:ext>
            </a:extLst>
          </p:cNvPr>
          <p:cNvSpPr>
            <a:spLocks noGrp="1"/>
          </p:cNvSpPr>
          <p:nvPr>
            <p:ph type="title"/>
          </p:nvPr>
        </p:nvSpPr>
        <p:spPr>
          <a:xfrm>
            <a:off x="600075" y="209152"/>
            <a:ext cx="10282237" cy="943770"/>
          </a:xfrm>
        </p:spPr>
        <p:txBody>
          <a:bodyPr/>
          <a:lstStyle/>
          <a:p>
            <a:r>
              <a:rPr lang="en-US" b="1" dirty="0"/>
              <a:t>Order Matters in Positional Arguments</a:t>
            </a:r>
          </a:p>
        </p:txBody>
      </p:sp>
      <p:sp>
        <p:nvSpPr>
          <p:cNvPr id="3" name="Content Placeholder 2">
            <a:extLst>
              <a:ext uri="{FF2B5EF4-FFF2-40B4-BE49-F238E27FC236}">
                <a16:creationId xmlns:a16="http://schemas.microsoft.com/office/drawing/2014/main" id="{CDBD4622-657D-01EF-0226-38AF0419C841}"/>
              </a:ext>
            </a:extLst>
          </p:cNvPr>
          <p:cNvSpPr>
            <a:spLocks noGrp="1"/>
          </p:cNvSpPr>
          <p:nvPr>
            <p:ph idx="1"/>
          </p:nvPr>
        </p:nvSpPr>
        <p:spPr>
          <a:xfrm>
            <a:off x="600075" y="1152922"/>
            <a:ext cx="10753725" cy="5024041"/>
          </a:xfrm>
        </p:spPr>
        <p:txBody>
          <a:bodyPr>
            <a:normAutofit fontScale="92500" lnSpcReduction="20000"/>
          </a:bodyPr>
          <a:lstStyle/>
          <a:p>
            <a:r>
              <a:rPr lang="en-US" dirty="0"/>
              <a:t>You can get unexpected results if you mix up the order of the arguments in a function call when using positional arguments:</a:t>
            </a:r>
          </a:p>
          <a:p>
            <a:pPr marL="0" indent="0">
              <a:buNone/>
            </a:pPr>
            <a:r>
              <a:rPr lang="en-US" dirty="0"/>
              <a:t>def </a:t>
            </a:r>
            <a:r>
              <a:rPr lang="en-US" dirty="0" err="1"/>
              <a:t>describe_pet</a:t>
            </a:r>
            <a:r>
              <a:rPr lang="en-US" dirty="0"/>
              <a:t>(</a:t>
            </a:r>
            <a:r>
              <a:rPr lang="en-US" dirty="0" err="1"/>
              <a:t>animal_type</a:t>
            </a:r>
            <a:r>
              <a:rPr lang="en-US" dirty="0"/>
              <a:t>, </a:t>
            </a:r>
            <a:r>
              <a:rPr lang="en-US" dirty="0" err="1"/>
              <a:t>pet_name</a:t>
            </a:r>
            <a:r>
              <a:rPr lang="en-US" dirty="0"/>
              <a:t>):</a:t>
            </a:r>
          </a:p>
          <a:p>
            <a:pPr marL="0" indent="0">
              <a:buNone/>
            </a:pPr>
            <a:r>
              <a:rPr lang="en-US" dirty="0"/>
              <a:t>    """Display information about a pet."""</a:t>
            </a:r>
          </a:p>
          <a:p>
            <a:pPr marL="0" indent="0">
              <a:buNone/>
            </a:pPr>
            <a:r>
              <a:rPr lang="en-US" dirty="0"/>
              <a:t>    print("\</a:t>
            </a:r>
            <a:r>
              <a:rPr lang="en-US" dirty="0" err="1"/>
              <a:t>nI</a:t>
            </a:r>
            <a:r>
              <a:rPr lang="en-US" dirty="0"/>
              <a:t> have a " + </a:t>
            </a:r>
            <a:r>
              <a:rPr lang="en-US" dirty="0" err="1"/>
              <a:t>animal_type</a:t>
            </a:r>
            <a:r>
              <a:rPr lang="en-US" dirty="0"/>
              <a:t> + ".")</a:t>
            </a:r>
          </a:p>
          <a:p>
            <a:pPr marL="0" indent="0">
              <a:buNone/>
            </a:pPr>
            <a:r>
              <a:rPr lang="en-US" dirty="0"/>
              <a:t>    print("My " + </a:t>
            </a:r>
            <a:r>
              <a:rPr lang="en-US" dirty="0" err="1"/>
              <a:t>animal_type</a:t>
            </a:r>
            <a:r>
              <a:rPr lang="en-US" dirty="0"/>
              <a:t> + "'s name is " + </a:t>
            </a:r>
            <a:r>
              <a:rPr lang="en-US" dirty="0" err="1"/>
              <a:t>pet_name.title</a:t>
            </a:r>
            <a:r>
              <a:rPr lang="en-US" dirty="0"/>
              <a:t>() + ".")</a:t>
            </a:r>
          </a:p>
          <a:p>
            <a:pPr marL="0" indent="0">
              <a:buNone/>
            </a:pPr>
            <a:r>
              <a:rPr lang="en-US" dirty="0" err="1"/>
              <a:t>describe_pet</a:t>
            </a:r>
            <a:r>
              <a:rPr lang="en-US" dirty="0"/>
              <a:t>('harry', 'hamster')</a:t>
            </a:r>
          </a:p>
          <a:p>
            <a:r>
              <a:rPr lang="en-US" dirty="0"/>
              <a:t>In this function call we list the name first and the type of animal second. Because the argument 'harry' is listed first this time, that value is stored in the parameter </a:t>
            </a:r>
            <a:r>
              <a:rPr lang="en-US" dirty="0" err="1"/>
              <a:t>animal_type</a:t>
            </a:r>
            <a:r>
              <a:rPr lang="en-US" dirty="0"/>
              <a:t>. Likewise, 'hamster' is stored in </a:t>
            </a:r>
            <a:r>
              <a:rPr lang="en-US" dirty="0" err="1"/>
              <a:t>pet_name</a:t>
            </a:r>
            <a:r>
              <a:rPr lang="en-US" dirty="0"/>
              <a:t>. Now we have a “harry” named “</a:t>
            </a:r>
            <a:r>
              <a:rPr lang="en-US" dirty="0" err="1"/>
              <a:t>Hamster”:I</a:t>
            </a:r>
            <a:r>
              <a:rPr lang="en-US" dirty="0"/>
              <a:t> have a harry. My </a:t>
            </a:r>
            <a:r>
              <a:rPr lang="en-US" dirty="0" err="1"/>
              <a:t>harry's</a:t>
            </a:r>
            <a:r>
              <a:rPr lang="en-US" dirty="0"/>
              <a:t> name is </a:t>
            </a:r>
            <a:r>
              <a:rPr lang="en-US" dirty="0" err="1"/>
              <a:t>Hamster.If</a:t>
            </a:r>
            <a:r>
              <a:rPr lang="en-US" dirty="0"/>
              <a:t> you get funny results like this, check to make sure the order of the arguments in your function call matches the order of the parameters in the function’s definition.</a:t>
            </a:r>
          </a:p>
        </p:txBody>
      </p:sp>
    </p:spTree>
    <p:extLst>
      <p:ext uri="{BB962C8B-B14F-4D97-AF65-F5344CB8AC3E}">
        <p14:creationId xmlns:p14="http://schemas.microsoft.com/office/powerpoint/2010/main" val="716061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4769</TotalTime>
  <Words>3597</Words>
  <Application>Microsoft Office PowerPoint</Application>
  <PresentationFormat>Widescreen</PresentationFormat>
  <Paragraphs>167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NewBaskerville-Roman</vt:lpstr>
      <vt:lpstr>Tahoma</vt:lpstr>
      <vt:lpstr>TheSansMonoCondensed-Plain</vt:lpstr>
      <vt:lpstr>Office Theme</vt:lpstr>
      <vt:lpstr>Functions and its types</vt:lpstr>
      <vt:lpstr>PowerPoint Presentation</vt:lpstr>
      <vt:lpstr>Syntax of Function</vt:lpstr>
      <vt:lpstr>Passing Information to a Function</vt:lpstr>
      <vt:lpstr>Passing Arguments</vt:lpstr>
      <vt:lpstr>Arguments and Parameters</vt:lpstr>
      <vt:lpstr>Positional Arguments</vt:lpstr>
      <vt:lpstr>Multiple Function Calls</vt:lpstr>
      <vt:lpstr>Order Matters in Positional Arguments</vt:lpstr>
      <vt:lpstr>Keyword Arguments</vt:lpstr>
      <vt:lpstr>Default Values</vt:lpstr>
      <vt:lpstr>Equivalent Function Calls</vt:lpstr>
      <vt:lpstr>Return Values</vt:lpstr>
      <vt:lpstr>PowerPoint Presentation</vt:lpstr>
      <vt:lpstr>Making an Argument Optional</vt:lpstr>
      <vt:lpstr>Returning a Dictionary</vt:lpstr>
      <vt:lpstr>Passing an Arbitrary Number of Arguments</vt:lpstr>
      <vt:lpstr>Mixing Positional and Arbitrary Arguments</vt:lpstr>
      <vt:lpstr>Using Arbitrary Keyword Arguments</vt:lpstr>
      <vt:lpstr>Functions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U Muhammed</dc:creator>
  <cp:lastModifiedBy>U Muhammed</cp:lastModifiedBy>
  <cp:revision>21</cp:revision>
  <dcterms:created xsi:type="dcterms:W3CDTF">2022-10-16T16:33:35Z</dcterms:created>
  <dcterms:modified xsi:type="dcterms:W3CDTF">2022-10-21T05:05:39Z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5e6e129-f928-4a05-ae32-d838f6b21bdd_Enabled">
    <vt:lpwstr>true</vt:lpwstr>
  </property>
  <property fmtid="{D5CDD505-2E9C-101B-9397-08002B2CF9AE}" pid="3" name="MSIP_Label_c5e6e129-f928-4a05-ae32-d838f6b21bdd_SetDate">
    <vt:lpwstr>2022-10-21T05:05:39Z</vt:lpwstr>
  </property>
  <property fmtid="{D5CDD505-2E9C-101B-9397-08002B2CF9AE}" pid="4" name="MSIP_Label_c5e6e129-f928-4a05-ae32-d838f6b21bdd_Method">
    <vt:lpwstr>Standard</vt:lpwstr>
  </property>
  <property fmtid="{D5CDD505-2E9C-101B-9397-08002B2CF9AE}" pid="5" name="MSIP_Label_c5e6e129-f928-4a05-ae32-d838f6b21bdd_Name">
    <vt:lpwstr>EN Restricted use</vt:lpwstr>
  </property>
  <property fmtid="{D5CDD505-2E9C-101B-9397-08002B2CF9AE}" pid="6" name="MSIP_Label_c5e6e129-f928-4a05-ae32-d838f6b21bdd_SiteId">
    <vt:lpwstr>8b87af7d-8647-4dc7-8df4-5f69a2011bb5</vt:lpwstr>
  </property>
  <property fmtid="{D5CDD505-2E9C-101B-9397-08002B2CF9AE}" pid="7" name="MSIP_Label_c5e6e129-f928-4a05-ae32-d838f6b21bdd_ActionId">
    <vt:lpwstr>acf97556-aa00-43ac-af0c-37e6df37b222</vt:lpwstr>
  </property>
  <property fmtid="{D5CDD505-2E9C-101B-9397-08002B2CF9AE}" pid="8" name="MSIP_Label_c5e6e129-f928-4a05-ae32-d838f6b21bdd_ContentBits">
    <vt:lpwstr>3</vt:lpwstr>
  </property>
</Properties>
</file>