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82" r:id="rId25"/>
    <p:sldId id="283"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8011-6447-146B-4674-4CBCD830F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245A9F-AF26-FE14-CFAD-7B959F6DB6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6E4FD6-8282-BA4D-5FDA-BD75A68ACE75}"/>
              </a:ext>
            </a:extLst>
          </p:cNvPr>
          <p:cNvSpPr>
            <a:spLocks noGrp="1"/>
          </p:cNvSpPr>
          <p:nvPr>
            <p:ph type="dt" sz="half" idx="10"/>
          </p:nvPr>
        </p:nvSpPr>
        <p:spPr/>
        <p:txBody>
          <a:bodyPr/>
          <a:lstStyle/>
          <a:p>
            <a:fld id="{D6630204-2707-4FD8-BB3D-EB9CC152C952}" type="datetimeFigureOut">
              <a:rPr lang="en-US" smtClean="0"/>
              <a:t>10/21/2022</a:t>
            </a:fld>
            <a:endParaRPr lang="en-US"/>
          </a:p>
        </p:txBody>
      </p:sp>
      <p:sp>
        <p:nvSpPr>
          <p:cNvPr id="5" name="Footer Placeholder 4">
            <a:extLst>
              <a:ext uri="{FF2B5EF4-FFF2-40B4-BE49-F238E27FC236}">
                <a16:creationId xmlns:a16="http://schemas.microsoft.com/office/drawing/2014/main" id="{1D7A9F4A-3A76-4A10-724C-B67F27320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0140E-E018-4A10-579F-842A8A197E78}"/>
              </a:ext>
            </a:extLst>
          </p:cNvPr>
          <p:cNvSpPr>
            <a:spLocks noGrp="1"/>
          </p:cNvSpPr>
          <p:nvPr>
            <p:ph type="sldNum" sz="quarter" idx="12"/>
          </p:nvPr>
        </p:nvSpPr>
        <p:spPr/>
        <p:txBody>
          <a:bodyPr/>
          <a:lstStyle/>
          <a:p>
            <a:fld id="{E450AB48-EE5C-4A3F-B40F-8FCD292E1348}" type="slidenum">
              <a:rPr lang="en-US" smtClean="0"/>
              <a:t>‹#›</a:t>
            </a:fld>
            <a:endParaRPr lang="en-US"/>
          </a:p>
        </p:txBody>
      </p:sp>
    </p:spTree>
    <p:extLst>
      <p:ext uri="{BB962C8B-B14F-4D97-AF65-F5344CB8AC3E}">
        <p14:creationId xmlns:p14="http://schemas.microsoft.com/office/powerpoint/2010/main" val="99341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4D6C-E717-402E-FEC4-5272F27050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3C4D2C-7145-2B8D-C150-A025D0BF0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27FC4-27DC-67A4-6CE9-4BFDDCE838AD}"/>
              </a:ext>
            </a:extLst>
          </p:cNvPr>
          <p:cNvSpPr>
            <a:spLocks noGrp="1"/>
          </p:cNvSpPr>
          <p:nvPr>
            <p:ph type="dt" sz="half" idx="10"/>
          </p:nvPr>
        </p:nvSpPr>
        <p:spPr/>
        <p:txBody>
          <a:bodyPr/>
          <a:lstStyle/>
          <a:p>
            <a:fld id="{D6630204-2707-4FD8-BB3D-EB9CC152C952}" type="datetimeFigureOut">
              <a:rPr lang="en-US" smtClean="0"/>
              <a:t>10/21/2022</a:t>
            </a:fld>
            <a:endParaRPr lang="en-US"/>
          </a:p>
        </p:txBody>
      </p:sp>
      <p:sp>
        <p:nvSpPr>
          <p:cNvPr id="5" name="Footer Placeholder 4">
            <a:extLst>
              <a:ext uri="{FF2B5EF4-FFF2-40B4-BE49-F238E27FC236}">
                <a16:creationId xmlns:a16="http://schemas.microsoft.com/office/drawing/2014/main" id="{225E0424-1E2B-7AD2-1A18-56069F381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0ABE5-9225-E0F0-5C6B-DD5DC7E48831}"/>
              </a:ext>
            </a:extLst>
          </p:cNvPr>
          <p:cNvSpPr>
            <a:spLocks noGrp="1"/>
          </p:cNvSpPr>
          <p:nvPr>
            <p:ph type="sldNum" sz="quarter" idx="12"/>
          </p:nvPr>
        </p:nvSpPr>
        <p:spPr/>
        <p:txBody>
          <a:bodyPr/>
          <a:lstStyle/>
          <a:p>
            <a:fld id="{E450AB48-EE5C-4A3F-B40F-8FCD292E1348}" type="slidenum">
              <a:rPr lang="en-US" smtClean="0"/>
              <a:t>‹#›</a:t>
            </a:fld>
            <a:endParaRPr lang="en-US"/>
          </a:p>
        </p:txBody>
      </p:sp>
    </p:spTree>
    <p:extLst>
      <p:ext uri="{BB962C8B-B14F-4D97-AF65-F5344CB8AC3E}">
        <p14:creationId xmlns:p14="http://schemas.microsoft.com/office/powerpoint/2010/main" val="429296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7A630-035E-0ACF-0AA8-AF0BC7EDEC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05BFEA-DBEF-84D3-FF0F-4E6A503DE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478C4-E919-C4E8-8B3F-09EC3B03CD73}"/>
              </a:ext>
            </a:extLst>
          </p:cNvPr>
          <p:cNvSpPr>
            <a:spLocks noGrp="1"/>
          </p:cNvSpPr>
          <p:nvPr>
            <p:ph type="dt" sz="half" idx="10"/>
          </p:nvPr>
        </p:nvSpPr>
        <p:spPr/>
        <p:txBody>
          <a:bodyPr/>
          <a:lstStyle/>
          <a:p>
            <a:fld id="{D6630204-2707-4FD8-BB3D-EB9CC152C952}" type="datetimeFigureOut">
              <a:rPr lang="en-US" smtClean="0"/>
              <a:t>10/21/2022</a:t>
            </a:fld>
            <a:endParaRPr lang="en-US"/>
          </a:p>
        </p:txBody>
      </p:sp>
      <p:sp>
        <p:nvSpPr>
          <p:cNvPr id="5" name="Footer Placeholder 4">
            <a:extLst>
              <a:ext uri="{FF2B5EF4-FFF2-40B4-BE49-F238E27FC236}">
                <a16:creationId xmlns:a16="http://schemas.microsoft.com/office/drawing/2014/main" id="{1BDB881A-921B-1C9D-12C7-01BFDAFF5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191C3-5062-085C-9964-796501AADD51}"/>
              </a:ext>
            </a:extLst>
          </p:cNvPr>
          <p:cNvSpPr>
            <a:spLocks noGrp="1"/>
          </p:cNvSpPr>
          <p:nvPr>
            <p:ph type="sldNum" sz="quarter" idx="12"/>
          </p:nvPr>
        </p:nvSpPr>
        <p:spPr/>
        <p:txBody>
          <a:bodyPr/>
          <a:lstStyle/>
          <a:p>
            <a:fld id="{E450AB48-EE5C-4A3F-B40F-8FCD292E1348}" type="slidenum">
              <a:rPr lang="en-US" smtClean="0"/>
              <a:t>‹#›</a:t>
            </a:fld>
            <a:endParaRPr lang="en-US"/>
          </a:p>
        </p:txBody>
      </p:sp>
    </p:spTree>
    <p:extLst>
      <p:ext uri="{BB962C8B-B14F-4D97-AF65-F5344CB8AC3E}">
        <p14:creationId xmlns:p14="http://schemas.microsoft.com/office/powerpoint/2010/main" val="276438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61C5-0C1C-1C8B-5845-F50BE14935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F0BB4A-5864-B50A-3C34-9A28B91F5B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E14AC-BD8E-C9C5-9E55-D8936E38CCC7}"/>
              </a:ext>
            </a:extLst>
          </p:cNvPr>
          <p:cNvSpPr>
            <a:spLocks noGrp="1"/>
          </p:cNvSpPr>
          <p:nvPr>
            <p:ph type="dt" sz="half" idx="10"/>
          </p:nvPr>
        </p:nvSpPr>
        <p:spPr/>
        <p:txBody>
          <a:bodyPr/>
          <a:lstStyle/>
          <a:p>
            <a:fld id="{D6630204-2707-4FD8-BB3D-EB9CC152C952}" type="datetimeFigureOut">
              <a:rPr lang="en-US" smtClean="0"/>
              <a:t>10/21/2022</a:t>
            </a:fld>
            <a:endParaRPr lang="en-US"/>
          </a:p>
        </p:txBody>
      </p:sp>
      <p:sp>
        <p:nvSpPr>
          <p:cNvPr id="5" name="Footer Placeholder 4">
            <a:extLst>
              <a:ext uri="{FF2B5EF4-FFF2-40B4-BE49-F238E27FC236}">
                <a16:creationId xmlns:a16="http://schemas.microsoft.com/office/drawing/2014/main" id="{3B6EFEB4-0A36-2079-034D-B41AF9C89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5E443-22FF-3579-6776-AA7381D30003}"/>
              </a:ext>
            </a:extLst>
          </p:cNvPr>
          <p:cNvSpPr>
            <a:spLocks noGrp="1"/>
          </p:cNvSpPr>
          <p:nvPr>
            <p:ph type="sldNum" sz="quarter" idx="12"/>
          </p:nvPr>
        </p:nvSpPr>
        <p:spPr/>
        <p:txBody>
          <a:bodyPr/>
          <a:lstStyle/>
          <a:p>
            <a:fld id="{E450AB48-EE5C-4A3F-B40F-8FCD292E1348}" type="slidenum">
              <a:rPr lang="en-US" smtClean="0"/>
              <a:t>‹#›</a:t>
            </a:fld>
            <a:endParaRPr lang="en-US"/>
          </a:p>
        </p:txBody>
      </p:sp>
    </p:spTree>
    <p:extLst>
      <p:ext uri="{BB962C8B-B14F-4D97-AF65-F5344CB8AC3E}">
        <p14:creationId xmlns:p14="http://schemas.microsoft.com/office/powerpoint/2010/main" val="393667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CA3B-1082-5F3F-7443-B10A964135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8C06CF-8556-2DE5-8DFF-7B9AC41EA5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C35622-1E58-AAD3-73F2-1E6296766034}"/>
              </a:ext>
            </a:extLst>
          </p:cNvPr>
          <p:cNvSpPr>
            <a:spLocks noGrp="1"/>
          </p:cNvSpPr>
          <p:nvPr>
            <p:ph type="dt" sz="half" idx="10"/>
          </p:nvPr>
        </p:nvSpPr>
        <p:spPr/>
        <p:txBody>
          <a:bodyPr/>
          <a:lstStyle/>
          <a:p>
            <a:fld id="{D6630204-2707-4FD8-BB3D-EB9CC152C952}" type="datetimeFigureOut">
              <a:rPr lang="en-US" smtClean="0"/>
              <a:t>10/21/2022</a:t>
            </a:fld>
            <a:endParaRPr lang="en-US"/>
          </a:p>
        </p:txBody>
      </p:sp>
      <p:sp>
        <p:nvSpPr>
          <p:cNvPr id="5" name="Footer Placeholder 4">
            <a:extLst>
              <a:ext uri="{FF2B5EF4-FFF2-40B4-BE49-F238E27FC236}">
                <a16:creationId xmlns:a16="http://schemas.microsoft.com/office/drawing/2014/main" id="{54535C61-8929-97C2-15B9-FF7FE6365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88B40-3B1D-8E23-47C5-61895FA86EAE}"/>
              </a:ext>
            </a:extLst>
          </p:cNvPr>
          <p:cNvSpPr>
            <a:spLocks noGrp="1"/>
          </p:cNvSpPr>
          <p:nvPr>
            <p:ph type="sldNum" sz="quarter" idx="12"/>
          </p:nvPr>
        </p:nvSpPr>
        <p:spPr/>
        <p:txBody>
          <a:bodyPr/>
          <a:lstStyle/>
          <a:p>
            <a:fld id="{E450AB48-EE5C-4A3F-B40F-8FCD292E1348}" type="slidenum">
              <a:rPr lang="en-US" smtClean="0"/>
              <a:t>‹#›</a:t>
            </a:fld>
            <a:endParaRPr lang="en-US"/>
          </a:p>
        </p:txBody>
      </p:sp>
    </p:spTree>
    <p:extLst>
      <p:ext uri="{BB962C8B-B14F-4D97-AF65-F5344CB8AC3E}">
        <p14:creationId xmlns:p14="http://schemas.microsoft.com/office/powerpoint/2010/main" val="376620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E2D6-EDC7-D324-A311-C3E47A9E1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271E47-D583-757F-E06F-0B0CEFD4AC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BC6479-D3CE-FE8B-CC10-85D4AD1745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96EC5C-2D05-56E1-4EF4-5D7FA954278D}"/>
              </a:ext>
            </a:extLst>
          </p:cNvPr>
          <p:cNvSpPr>
            <a:spLocks noGrp="1"/>
          </p:cNvSpPr>
          <p:nvPr>
            <p:ph type="dt" sz="half" idx="10"/>
          </p:nvPr>
        </p:nvSpPr>
        <p:spPr/>
        <p:txBody>
          <a:bodyPr/>
          <a:lstStyle/>
          <a:p>
            <a:fld id="{D6630204-2707-4FD8-BB3D-EB9CC152C952}" type="datetimeFigureOut">
              <a:rPr lang="en-US" smtClean="0"/>
              <a:t>10/21/2022</a:t>
            </a:fld>
            <a:endParaRPr lang="en-US"/>
          </a:p>
        </p:txBody>
      </p:sp>
      <p:sp>
        <p:nvSpPr>
          <p:cNvPr id="6" name="Footer Placeholder 5">
            <a:extLst>
              <a:ext uri="{FF2B5EF4-FFF2-40B4-BE49-F238E27FC236}">
                <a16:creationId xmlns:a16="http://schemas.microsoft.com/office/drawing/2014/main" id="{6CF6F979-6123-7604-9046-A6870657FE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DF93E-9058-D215-A373-F20E31AFF87A}"/>
              </a:ext>
            </a:extLst>
          </p:cNvPr>
          <p:cNvSpPr>
            <a:spLocks noGrp="1"/>
          </p:cNvSpPr>
          <p:nvPr>
            <p:ph type="sldNum" sz="quarter" idx="12"/>
          </p:nvPr>
        </p:nvSpPr>
        <p:spPr/>
        <p:txBody>
          <a:bodyPr/>
          <a:lstStyle/>
          <a:p>
            <a:fld id="{E450AB48-EE5C-4A3F-B40F-8FCD292E1348}" type="slidenum">
              <a:rPr lang="en-US" smtClean="0"/>
              <a:t>‹#›</a:t>
            </a:fld>
            <a:endParaRPr lang="en-US"/>
          </a:p>
        </p:txBody>
      </p:sp>
    </p:spTree>
    <p:extLst>
      <p:ext uri="{BB962C8B-B14F-4D97-AF65-F5344CB8AC3E}">
        <p14:creationId xmlns:p14="http://schemas.microsoft.com/office/powerpoint/2010/main" val="1704910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9555-F854-B5DC-0358-DE016898C2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B822BB-A564-45DF-A440-CDC124AE71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9D6858-E3F8-9036-F428-D30904A20A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B00F53-7152-C08F-A0A3-7F9F0701F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D9E5C2-2B47-5000-5DC9-A2BE1EBA5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ECEAD-361D-E9AA-2FDD-11EFE9CAF3A1}"/>
              </a:ext>
            </a:extLst>
          </p:cNvPr>
          <p:cNvSpPr>
            <a:spLocks noGrp="1"/>
          </p:cNvSpPr>
          <p:nvPr>
            <p:ph type="dt" sz="half" idx="10"/>
          </p:nvPr>
        </p:nvSpPr>
        <p:spPr/>
        <p:txBody>
          <a:bodyPr/>
          <a:lstStyle/>
          <a:p>
            <a:fld id="{D6630204-2707-4FD8-BB3D-EB9CC152C952}" type="datetimeFigureOut">
              <a:rPr lang="en-US" smtClean="0"/>
              <a:t>10/21/2022</a:t>
            </a:fld>
            <a:endParaRPr lang="en-US"/>
          </a:p>
        </p:txBody>
      </p:sp>
      <p:sp>
        <p:nvSpPr>
          <p:cNvPr id="8" name="Footer Placeholder 7">
            <a:extLst>
              <a:ext uri="{FF2B5EF4-FFF2-40B4-BE49-F238E27FC236}">
                <a16:creationId xmlns:a16="http://schemas.microsoft.com/office/drawing/2014/main" id="{1F966D1F-A346-37A9-3AF5-3109584A82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07FEA8-C124-1604-7FD7-DD30EEDDEB0E}"/>
              </a:ext>
            </a:extLst>
          </p:cNvPr>
          <p:cNvSpPr>
            <a:spLocks noGrp="1"/>
          </p:cNvSpPr>
          <p:nvPr>
            <p:ph type="sldNum" sz="quarter" idx="12"/>
          </p:nvPr>
        </p:nvSpPr>
        <p:spPr/>
        <p:txBody>
          <a:bodyPr/>
          <a:lstStyle/>
          <a:p>
            <a:fld id="{E450AB48-EE5C-4A3F-B40F-8FCD292E1348}" type="slidenum">
              <a:rPr lang="en-US" smtClean="0"/>
              <a:t>‹#›</a:t>
            </a:fld>
            <a:endParaRPr lang="en-US"/>
          </a:p>
        </p:txBody>
      </p:sp>
    </p:spTree>
    <p:extLst>
      <p:ext uri="{BB962C8B-B14F-4D97-AF65-F5344CB8AC3E}">
        <p14:creationId xmlns:p14="http://schemas.microsoft.com/office/powerpoint/2010/main" val="250566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3899-A7DD-181A-B608-C4A993F5D7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0AAFF9-457C-7FB7-9531-60AA3F66F7F1}"/>
              </a:ext>
            </a:extLst>
          </p:cNvPr>
          <p:cNvSpPr>
            <a:spLocks noGrp="1"/>
          </p:cNvSpPr>
          <p:nvPr>
            <p:ph type="dt" sz="half" idx="10"/>
          </p:nvPr>
        </p:nvSpPr>
        <p:spPr/>
        <p:txBody>
          <a:bodyPr/>
          <a:lstStyle/>
          <a:p>
            <a:fld id="{D6630204-2707-4FD8-BB3D-EB9CC152C952}" type="datetimeFigureOut">
              <a:rPr lang="en-US" smtClean="0"/>
              <a:t>10/21/2022</a:t>
            </a:fld>
            <a:endParaRPr lang="en-US"/>
          </a:p>
        </p:txBody>
      </p:sp>
      <p:sp>
        <p:nvSpPr>
          <p:cNvPr id="4" name="Footer Placeholder 3">
            <a:extLst>
              <a:ext uri="{FF2B5EF4-FFF2-40B4-BE49-F238E27FC236}">
                <a16:creationId xmlns:a16="http://schemas.microsoft.com/office/drawing/2014/main" id="{9E9595E2-070C-C00A-3A5D-676F62997B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B32B3B-AC15-E50D-BE49-94EECF1D209C}"/>
              </a:ext>
            </a:extLst>
          </p:cNvPr>
          <p:cNvSpPr>
            <a:spLocks noGrp="1"/>
          </p:cNvSpPr>
          <p:nvPr>
            <p:ph type="sldNum" sz="quarter" idx="12"/>
          </p:nvPr>
        </p:nvSpPr>
        <p:spPr/>
        <p:txBody>
          <a:bodyPr/>
          <a:lstStyle/>
          <a:p>
            <a:fld id="{E450AB48-EE5C-4A3F-B40F-8FCD292E1348}" type="slidenum">
              <a:rPr lang="en-US" smtClean="0"/>
              <a:t>‹#›</a:t>
            </a:fld>
            <a:endParaRPr lang="en-US"/>
          </a:p>
        </p:txBody>
      </p:sp>
    </p:spTree>
    <p:extLst>
      <p:ext uri="{BB962C8B-B14F-4D97-AF65-F5344CB8AC3E}">
        <p14:creationId xmlns:p14="http://schemas.microsoft.com/office/powerpoint/2010/main" val="39960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6E40C-FE32-05DF-4C82-73D1C3B2EF02}"/>
              </a:ext>
            </a:extLst>
          </p:cNvPr>
          <p:cNvSpPr>
            <a:spLocks noGrp="1"/>
          </p:cNvSpPr>
          <p:nvPr>
            <p:ph type="dt" sz="half" idx="10"/>
          </p:nvPr>
        </p:nvSpPr>
        <p:spPr/>
        <p:txBody>
          <a:bodyPr/>
          <a:lstStyle/>
          <a:p>
            <a:fld id="{D6630204-2707-4FD8-BB3D-EB9CC152C952}" type="datetimeFigureOut">
              <a:rPr lang="en-US" smtClean="0"/>
              <a:t>10/21/2022</a:t>
            </a:fld>
            <a:endParaRPr lang="en-US"/>
          </a:p>
        </p:txBody>
      </p:sp>
      <p:sp>
        <p:nvSpPr>
          <p:cNvPr id="3" name="Footer Placeholder 2">
            <a:extLst>
              <a:ext uri="{FF2B5EF4-FFF2-40B4-BE49-F238E27FC236}">
                <a16:creationId xmlns:a16="http://schemas.microsoft.com/office/drawing/2014/main" id="{E1673322-2643-E09C-8EC8-C6B2CF7C2F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69755E-D612-73B9-8AB3-9DF3CC996573}"/>
              </a:ext>
            </a:extLst>
          </p:cNvPr>
          <p:cNvSpPr>
            <a:spLocks noGrp="1"/>
          </p:cNvSpPr>
          <p:nvPr>
            <p:ph type="sldNum" sz="quarter" idx="12"/>
          </p:nvPr>
        </p:nvSpPr>
        <p:spPr/>
        <p:txBody>
          <a:bodyPr/>
          <a:lstStyle/>
          <a:p>
            <a:fld id="{E450AB48-EE5C-4A3F-B40F-8FCD292E1348}" type="slidenum">
              <a:rPr lang="en-US" smtClean="0"/>
              <a:t>‹#›</a:t>
            </a:fld>
            <a:endParaRPr lang="en-US"/>
          </a:p>
        </p:txBody>
      </p:sp>
    </p:spTree>
    <p:extLst>
      <p:ext uri="{BB962C8B-B14F-4D97-AF65-F5344CB8AC3E}">
        <p14:creationId xmlns:p14="http://schemas.microsoft.com/office/powerpoint/2010/main" val="206032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58B8-872B-0873-C218-CF4A815FB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6AC527-1E87-2664-1B5A-6A99ED198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20C424-9891-B5E0-D807-5C44262EB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3FE21-E8E0-E803-1DE2-2F9C1DA6B317}"/>
              </a:ext>
            </a:extLst>
          </p:cNvPr>
          <p:cNvSpPr>
            <a:spLocks noGrp="1"/>
          </p:cNvSpPr>
          <p:nvPr>
            <p:ph type="dt" sz="half" idx="10"/>
          </p:nvPr>
        </p:nvSpPr>
        <p:spPr/>
        <p:txBody>
          <a:bodyPr/>
          <a:lstStyle/>
          <a:p>
            <a:fld id="{D6630204-2707-4FD8-BB3D-EB9CC152C952}" type="datetimeFigureOut">
              <a:rPr lang="en-US" smtClean="0"/>
              <a:t>10/21/2022</a:t>
            </a:fld>
            <a:endParaRPr lang="en-US"/>
          </a:p>
        </p:txBody>
      </p:sp>
      <p:sp>
        <p:nvSpPr>
          <p:cNvPr id="6" name="Footer Placeholder 5">
            <a:extLst>
              <a:ext uri="{FF2B5EF4-FFF2-40B4-BE49-F238E27FC236}">
                <a16:creationId xmlns:a16="http://schemas.microsoft.com/office/drawing/2014/main" id="{1AB586FB-79A1-CC0F-A67E-2913AECBA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8F909-CAD5-CCB8-DA78-177C2050DD21}"/>
              </a:ext>
            </a:extLst>
          </p:cNvPr>
          <p:cNvSpPr>
            <a:spLocks noGrp="1"/>
          </p:cNvSpPr>
          <p:nvPr>
            <p:ph type="sldNum" sz="quarter" idx="12"/>
          </p:nvPr>
        </p:nvSpPr>
        <p:spPr/>
        <p:txBody>
          <a:bodyPr/>
          <a:lstStyle/>
          <a:p>
            <a:fld id="{E450AB48-EE5C-4A3F-B40F-8FCD292E1348}" type="slidenum">
              <a:rPr lang="en-US" smtClean="0"/>
              <a:t>‹#›</a:t>
            </a:fld>
            <a:endParaRPr lang="en-US"/>
          </a:p>
        </p:txBody>
      </p:sp>
    </p:spTree>
    <p:extLst>
      <p:ext uri="{BB962C8B-B14F-4D97-AF65-F5344CB8AC3E}">
        <p14:creationId xmlns:p14="http://schemas.microsoft.com/office/powerpoint/2010/main" val="6421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F784-8987-BAEF-2D0F-EA5E86801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FA1DBA-145B-BCFE-8A82-2D30C911F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CF5281-7706-CEE0-3517-95C8FCA7E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CD9AB-68DC-6CF9-EA24-22D442366A0C}"/>
              </a:ext>
            </a:extLst>
          </p:cNvPr>
          <p:cNvSpPr>
            <a:spLocks noGrp="1"/>
          </p:cNvSpPr>
          <p:nvPr>
            <p:ph type="dt" sz="half" idx="10"/>
          </p:nvPr>
        </p:nvSpPr>
        <p:spPr/>
        <p:txBody>
          <a:bodyPr/>
          <a:lstStyle/>
          <a:p>
            <a:fld id="{D6630204-2707-4FD8-BB3D-EB9CC152C952}" type="datetimeFigureOut">
              <a:rPr lang="en-US" smtClean="0"/>
              <a:t>10/21/2022</a:t>
            </a:fld>
            <a:endParaRPr lang="en-US"/>
          </a:p>
        </p:txBody>
      </p:sp>
      <p:sp>
        <p:nvSpPr>
          <p:cNvPr id="6" name="Footer Placeholder 5">
            <a:extLst>
              <a:ext uri="{FF2B5EF4-FFF2-40B4-BE49-F238E27FC236}">
                <a16:creationId xmlns:a16="http://schemas.microsoft.com/office/drawing/2014/main" id="{F1952853-6C18-37E0-A729-EE83916A2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9BB9D8-8931-6BE4-EF2D-593646C46D6E}"/>
              </a:ext>
            </a:extLst>
          </p:cNvPr>
          <p:cNvSpPr>
            <a:spLocks noGrp="1"/>
          </p:cNvSpPr>
          <p:nvPr>
            <p:ph type="sldNum" sz="quarter" idx="12"/>
          </p:nvPr>
        </p:nvSpPr>
        <p:spPr/>
        <p:txBody>
          <a:bodyPr/>
          <a:lstStyle/>
          <a:p>
            <a:fld id="{E450AB48-EE5C-4A3F-B40F-8FCD292E1348}" type="slidenum">
              <a:rPr lang="en-US" smtClean="0"/>
              <a:t>‹#›</a:t>
            </a:fld>
            <a:endParaRPr lang="en-US"/>
          </a:p>
        </p:txBody>
      </p:sp>
    </p:spTree>
    <p:extLst>
      <p:ext uri="{BB962C8B-B14F-4D97-AF65-F5344CB8AC3E}">
        <p14:creationId xmlns:p14="http://schemas.microsoft.com/office/powerpoint/2010/main" val="305366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78967-E4FF-43B4-BD5A-23AAC9795B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AFED6B-8760-0801-76B3-255F871CB1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76F07-0BB2-A15E-841E-ED66292E0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30204-2707-4FD8-BB3D-EB9CC152C952}" type="datetimeFigureOut">
              <a:rPr lang="en-US" smtClean="0"/>
              <a:t>10/21/2022</a:t>
            </a:fld>
            <a:endParaRPr lang="en-US"/>
          </a:p>
        </p:txBody>
      </p:sp>
      <p:sp>
        <p:nvSpPr>
          <p:cNvPr id="5" name="Footer Placeholder 4">
            <a:extLst>
              <a:ext uri="{FF2B5EF4-FFF2-40B4-BE49-F238E27FC236}">
                <a16:creationId xmlns:a16="http://schemas.microsoft.com/office/drawing/2014/main" id="{17DEF260-B9A8-7805-9645-13EF52C677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32DE22-0C2B-EF5D-6A89-962D90377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0AB48-EE5C-4A3F-B40F-8FCD292E1348}" type="slidenum">
              <a:rPr lang="en-US" smtClean="0"/>
              <a:t>‹#›</a:t>
            </a:fld>
            <a:endParaRPr lang="en-US"/>
          </a:p>
        </p:txBody>
      </p:sp>
      <p:sp>
        <p:nvSpPr>
          <p:cNvPr id="7" name="MSIPCMContentMarking" descr="{&quot;HashCode&quot;:-1507851602,&quot;Placement&quot;:&quot;Footer&quot;,&quot;Top&quot;:520.8117,&quot;Left&quot;:0.0,&quot;SlideWidth&quot;:960,&quot;SlideHeight&quot;:540}">
            <a:extLst>
              <a:ext uri="{FF2B5EF4-FFF2-40B4-BE49-F238E27FC236}">
                <a16:creationId xmlns:a16="http://schemas.microsoft.com/office/drawing/2014/main" id="{F45638F1-EB15-8CF2-D95E-63B24727CAC1}"/>
              </a:ext>
            </a:extLst>
          </p:cNvPr>
          <p:cNvSpPr txBox="1"/>
          <p:nvPr userDrawn="1"/>
        </p:nvSpPr>
        <p:spPr>
          <a:xfrm>
            <a:off x="0" y="6614309"/>
            <a:ext cx="1229008" cy="243691"/>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CF022B"/>
                </a:solidFill>
                <a:latin typeface="Tahoma" panose="020B0604030504040204" pitchFamily="34" charset="0"/>
              </a:rPr>
              <a:t>C2 - Restricted use </a:t>
            </a:r>
          </a:p>
        </p:txBody>
      </p:sp>
    </p:spTree>
    <p:extLst>
      <p:ext uri="{BB962C8B-B14F-4D97-AF65-F5344CB8AC3E}">
        <p14:creationId xmlns:p14="http://schemas.microsoft.com/office/powerpoint/2010/main" val="2290001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1DF20-6B86-F54D-16DE-226B485129D1}"/>
              </a:ext>
            </a:extLst>
          </p:cNvPr>
          <p:cNvSpPr>
            <a:spLocks noGrp="1"/>
          </p:cNvSpPr>
          <p:nvPr>
            <p:ph type="ctrTitle"/>
          </p:nvPr>
        </p:nvSpPr>
        <p:spPr/>
        <p:txBody>
          <a:bodyPr/>
          <a:lstStyle/>
          <a:p>
            <a:r>
              <a:rPr lang="en-US" dirty="0" err="1"/>
              <a:t>Numpy</a:t>
            </a:r>
            <a:endParaRPr lang="en-US" dirty="0"/>
          </a:p>
        </p:txBody>
      </p:sp>
    </p:spTree>
    <p:extLst>
      <p:ext uri="{BB962C8B-B14F-4D97-AF65-F5344CB8AC3E}">
        <p14:creationId xmlns:p14="http://schemas.microsoft.com/office/powerpoint/2010/main" val="192671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856E-761D-0090-7559-FEB0D7A1681C}"/>
              </a:ext>
            </a:extLst>
          </p:cNvPr>
          <p:cNvSpPr>
            <a:spLocks noGrp="1"/>
          </p:cNvSpPr>
          <p:nvPr>
            <p:ph type="title"/>
          </p:nvPr>
        </p:nvSpPr>
        <p:spPr>
          <a:xfrm>
            <a:off x="838200" y="133351"/>
            <a:ext cx="10515600" cy="1009650"/>
          </a:xfrm>
        </p:spPr>
        <p:txBody>
          <a:bodyPr/>
          <a:lstStyle/>
          <a:p>
            <a:r>
              <a:rPr lang="en-US" dirty="0" err="1"/>
              <a:t>Imatrix</a:t>
            </a:r>
            <a:r>
              <a:rPr lang="en-US" dirty="0"/>
              <a:t> in NumPy</a:t>
            </a:r>
          </a:p>
        </p:txBody>
      </p:sp>
      <p:sp>
        <p:nvSpPr>
          <p:cNvPr id="3" name="Content Placeholder 2">
            <a:extLst>
              <a:ext uri="{FF2B5EF4-FFF2-40B4-BE49-F238E27FC236}">
                <a16:creationId xmlns:a16="http://schemas.microsoft.com/office/drawing/2014/main" id="{90D62A99-2D72-0C89-76D0-5403DE250887}"/>
              </a:ext>
            </a:extLst>
          </p:cNvPr>
          <p:cNvSpPr>
            <a:spLocks noGrp="1"/>
          </p:cNvSpPr>
          <p:nvPr>
            <p:ph idx="1"/>
          </p:nvPr>
        </p:nvSpPr>
        <p:spPr>
          <a:xfrm>
            <a:off x="733425" y="1143001"/>
            <a:ext cx="11020425" cy="5362574"/>
          </a:xfrm>
        </p:spPr>
        <p:txBody>
          <a:bodyPr>
            <a:normAutofit fontScale="47500" lnSpcReduction="20000"/>
          </a:bodyPr>
          <a:lstStyle/>
          <a:p>
            <a:r>
              <a:rPr lang="en-US" dirty="0"/>
              <a:t>Another great method is </a:t>
            </a:r>
            <a:r>
              <a:rPr lang="en-US" dirty="0" err="1"/>
              <a:t>np.eye</a:t>
            </a:r>
            <a:r>
              <a:rPr lang="en-US" dirty="0"/>
              <a:t>() that returns an array with 1s along its diagonal and 0s everywhere else .An Identity matrix is a square matrix that has 1s along its main diagonal and 0s everywhere else. Below is an Identity matrix of shape 3 x 3.</a:t>
            </a:r>
          </a:p>
          <a:p>
            <a:pPr marL="0" indent="0">
              <a:buNone/>
            </a:pPr>
            <a:r>
              <a:rPr lang="en-US" dirty="0"/>
              <a:t> Note: A square matrix has an N x N shape. This means it has the same number of rows and columns.</a:t>
            </a:r>
          </a:p>
          <a:p>
            <a:pPr marL="0" indent="0">
              <a:buNone/>
            </a:pPr>
            <a:r>
              <a:rPr lang="en-US" dirty="0"/>
              <a:t># identity matrix</a:t>
            </a:r>
          </a:p>
          <a:p>
            <a:pPr marL="0" indent="0">
              <a:buNone/>
            </a:pPr>
            <a:r>
              <a:rPr lang="en-US" dirty="0" err="1"/>
              <a:t>np.eye</a:t>
            </a:r>
            <a:r>
              <a:rPr lang="en-US" dirty="0"/>
              <a:t>(3)</a:t>
            </a:r>
          </a:p>
          <a:p>
            <a:pPr marL="0" indent="0">
              <a:buNone/>
            </a:pPr>
            <a:r>
              <a:rPr lang="en-US" dirty="0"/>
              <a:t>array([[1., 0., 0.],</a:t>
            </a:r>
          </a:p>
          <a:p>
            <a:pPr marL="0" indent="0">
              <a:buNone/>
            </a:pPr>
            <a:r>
              <a:rPr lang="en-US" dirty="0"/>
              <a:t>       [0., 1., 0.],</a:t>
            </a:r>
          </a:p>
          <a:p>
            <a:pPr marL="0" indent="0">
              <a:buNone/>
            </a:pPr>
            <a:r>
              <a:rPr lang="en-US" dirty="0"/>
              <a:t>       [0., 0., 1.]])</a:t>
            </a:r>
          </a:p>
          <a:p>
            <a:pPr marL="0" indent="0">
              <a:buNone/>
            </a:pPr>
            <a:r>
              <a:rPr lang="en-US" dirty="0"/>
              <a:t>However, NumPy gives you the flexibility to change the diagonal along which the values have to be 1s. You can either move it above the main diagonal:</a:t>
            </a:r>
          </a:p>
          <a:p>
            <a:pPr marL="0" indent="0">
              <a:buNone/>
            </a:pPr>
            <a:r>
              <a:rPr lang="en-US" dirty="0"/>
              <a:t># not an identity matrix</a:t>
            </a:r>
          </a:p>
          <a:p>
            <a:pPr marL="0" indent="0">
              <a:buNone/>
            </a:pPr>
            <a:r>
              <a:rPr lang="en-US" dirty="0" err="1"/>
              <a:t>np.eye</a:t>
            </a:r>
            <a:r>
              <a:rPr lang="en-US" dirty="0"/>
              <a:t>(3,k=1)</a:t>
            </a:r>
          </a:p>
          <a:p>
            <a:pPr marL="0" indent="0">
              <a:buNone/>
            </a:pPr>
            <a:r>
              <a:rPr lang="en-US" dirty="0"/>
              <a:t>array([[0., 1., 0.],</a:t>
            </a:r>
          </a:p>
          <a:p>
            <a:pPr marL="0" indent="0">
              <a:buNone/>
            </a:pPr>
            <a:r>
              <a:rPr lang="en-US" dirty="0"/>
              <a:t>       [0., 0., 1.],</a:t>
            </a:r>
          </a:p>
          <a:p>
            <a:pPr marL="0" indent="0">
              <a:buNone/>
            </a:pPr>
            <a:r>
              <a:rPr lang="en-US" dirty="0"/>
              <a:t>       [0., 0., 0.]])</a:t>
            </a:r>
          </a:p>
          <a:p>
            <a:r>
              <a:rPr lang="en-US" dirty="0"/>
              <a:t>Or move it below the main diagonal:</a:t>
            </a:r>
          </a:p>
          <a:p>
            <a:pPr marL="0" indent="0">
              <a:buNone/>
            </a:pPr>
            <a:r>
              <a:rPr lang="en-US" dirty="0" err="1"/>
              <a:t>np.eye</a:t>
            </a:r>
            <a:r>
              <a:rPr lang="en-US" dirty="0"/>
              <a:t>(3,k=-2)</a:t>
            </a:r>
          </a:p>
          <a:p>
            <a:pPr marL="0" indent="0">
              <a:buNone/>
            </a:pPr>
            <a:r>
              <a:rPr lang="en-US" dirty="0"/>
              <a:t>array([[0., 0., 0.],</a:t>
            </a:r>
          </a:p>
          <a:p>
            <a:pPr marL="0" indent="0">
              <a:buNone/>
            </a:pPr>
            <a:r>
              <a:rPr lang="en-US" dirty="0"/>
              <a:t>       [0., 0., 0.],</a:t>
            </a:r>
          </a:p>
          <a:p>
            <a:pPr marL="0" indent="0">
              <a:buNone/>
            </a:pPr>
            <a:r>
              <a:rPr lang="en-US" dirty="0"/>
              <a:t>       [1., 0., 0.]])</a:t>
            </a:r>
          </a:p>
          <a:p>
            <a:r>
              <a:rPr lang="en-US" dirty="0"/>
              <a:t>Note: A matrix is called the Identity matrix only when the 1s are along the main diagonal and not any other diagonal!</a:t>
            </a:r>
          </a:p>
        </p:txBody>
      </p:sp>
    </p:spTree>
    <p:extLst>
      <p:ext uri="{BB962C8B-B14F-4D97-AF65-F5344CB8AC3E}">
        <p14:creationId xmlns:p14="http://schemas.microsoft.com/office/powerpoint/2010/main" val="179387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56CC-17F7-6408-0683-D0490C7C97D7}"/>
              </a:ext>
            </a:extLst>
          </p:cNvPr>
          <p:cNvSpPr>
            <a:spLocks noGrp="1"/>
          </p:cNvSpPr>
          <p:nvPr>
            <p:ph type="title"/>
          </p:nvPr>
        </p:nvSpPr>
        <p:spPr>
          <a:xfrm>
            <a:off x="838200" y="174626"/>
            <a:ext cx="10515600" cy="577850"/>
          </a:xfrm>
        </p:spPr>
        <p:txBody>
          <a:bodyPr>
            <a:normAutofit fontScale="90000"/>
          </a:bodyPr>
          <a:lstStyle/>
          <a:p>
            <a:r>
              <a:rPr lang="en-US" dirty="0"/>
              <a:t>Evenly spaced </a:t>
            </a:r>
            <a:r>
              <a:rPr lang="en-US" dirty="0" err="1"/>
              <a:t>np.arrange</a:t>
            </a:r>
            <a:r>
              <a:rPr lang="en-US" dirty="0"/>
              <a:t>()</a:t>
            </a:r>
          </a:p>
        </p:txBody>
      </p:sp>
      <p:sp>
        <p:nvSpPr>
          <p:cNvPr id="3" name="Content Placeholder 2">
            <a:extLst>
              <a:ext uri="{FF2B5EF4-FFF2-40B4-BE49-F238E27FC236}">
                <a16:creationId xmlns:a16="http://schemas.microsoft.com/office/drawing/2014/main" id="{B1CA9BE5-D9C7-3F53-79B1-8CEA5C0C3BC3}"/>
              </a:ext>
            </a:extLst>
          </p:cNvPr>
          <p:cNvSpPr>
            <a:spLocks noGrp="1"/>
          </p:cNvSpPr>
          <p:nvPr>
            <p:ph idx="1"/>
          </p:nvPr>
        </p:nvSpPr>
        <p:spPr>
          <a:xfrm>
            <a:off x="838200" y="942976"/>
            <a:ext cx="10515600" cy="5233988"/>
          </a:xfrm>
        </p:spPr>
        <p:txBody>
          <a:bodyPr>
            <a:normAutofit lnSpcReduction="10000"/>
          </a:bodyPr>
          <a:lstStyle/>
          <a:p>
            <a:r>
              <a:rPr lang="en-US" dirty="0"/>
              <a:t>You can quickly get an evenly spaced array of numbers using the </a:t>
            </a:r>
            <a:r>
              <a:rPr lang="en-US" dirty="0" err="1"/>
              <a:t>np.arange</a:t>
            </a:r>
            <a:r>
              <a:rPr lang="en-US" dirty="0"/>
              <a:t>() method:</a:t>
            </a:r>
          </a:p>
          <a:p>
            <a:pPr marL="0" indent="0">
              <a:buNone/>
            </a:pPr>
            <a:r>
              <a:rPr lang="en-US" dirty="0" err="1"/>
              <a:t>np.arange</a:t>
            </a:r>
            <a:r>
              <a:rPr lang="en-US" dirty="0"/>
              <a:t>(5)</a:t>
            </a:r>
          </a:p>
          <a:p>
            <a:pPr marL="0" indent="0">
              <a:buNone/>
            </a:pPr>
            <a:r>
              <a:rPr lang="en-US" dirty="0"/>
              <a:t>array([0, 1, 2, 3, 4])</a:t>
            </a:r>
          </a:p>
          <a:p>
            <a:r>
              <a:rPr lang="en-US" dirty="0"/>
              <a:t>The start, end and step size of the interval of values can be explicitly defined by passing in three numbers as arguments for these values respectively. A point to be noted here is that the interval is defined as [</a:t>
            </a:r>
            <a:r>
              <a:rPr lang="en-US" dirty="0" err="1"/>
              <a:t>start,end</a:t>
            </a:r>
            <a:r>
              <a:rPr lang="en-US" dirty="0"/>
              <a:t>) where the last number will not be included in the array:</a:t>
            </a:r>
          </a:p>
          <a:p>
            <a:pPr marL="0" indent="0">
              <a:buNone/>
            </a:pPr>
            <a:r>
              <a:rPr lang="en-US" dirty="0" err="1"/>
              <a:t>np.arange</a:t>
            </a:r>
            <a:r>
              <a:rPr lang="en-US" dirty="0"/>
              <a:t>(2,10,2)</a:t>
            </a:r>
          </a:p>
          <a:p>
            <a:pPr marL="0" indent="0">
              <a:buNone/>
            </a:pPr>
            <a:r>
              <a:rPr lang="en-US" dirty="0"/>
              <a:t>array([2, 4, 6, 8])</a:t>
            </a:r>
          </a:p>
          <a:p>
            <a:r>
              <a:rPr lang="en-US" dirty="0"/>
              <a:t>Alternate elements were printed because the step-size was defined as 2. Notice that 10 was not printed as it was the last element.</a:t>
            </a:r>
          </a:p>
          <a:p>
            <a:endParaRPr lang="en-US" dirty="0"/>
          </a:p>
        </p:txBody>
      </p:sp>
    </p:spTree>
    <p:extLst>
      <p:ext uri="{BB962C8B-B14F-4D97-AF65-F5344CB8AC3E}">
        <p14:creationId xmlns:p14="http://schemas.microsoft.com/office/powerpoint/2010/main" val="49056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25D7-E4D3-82D2-AC45-691F28014A32}"/>
              </a:ext>
            </a:extLst>
          </p:cNvPr>
          <p:cNvSpPr>
            <a:spLocks noGrp="1"/>
          </p:cNvSpPr>
          <p:nvPr>
            <p:ph type="title"/>
          </p:nvPr>
        </p:nvSpPr>
        <p:spPr>
          <a:xfrm>
            <a:off x="828675" y="204787"/>
            <a:ext cx="10487025" cy="952500"/>
          </a:xfrm>
        </p:spPr>
        <p:txBody>
          <a:bodyPr/>
          <a:lstStyle/>
          <a:p>
            <a:r>
              <a:rPr lang="en-US" dirty="0"/>
              <a:t>NumPy </a:t>
            </a:r>
            <a:r>
              <a:rPr lang="en-US" dirty="0" err="1"/>
              <a:t>linspace</a:t>
            </a:r>
            <a:r>
              <a:rPr lang="en-US" dirty="0"/>
              <a:t>()</a:t>
            </a:r>
          </a:p>
        </p:txBody>
      </p:sp>
      <p:sp>
        <p:nvSpPr>
          <p:cNvPr id="3" name="Content Placeholder 2">
            <a:extLst>
              <a:ext uri="{FF2B5EF4-FFF2-40B4-BE49-F238E27FC236}">
                <a16:creationId xmlns:a16="http://schemas.microsoft.com/office/drawing/2014/main" id="{98FD8FDE-6661-354B-6025-982E0505E299}"/>
              </a:ext>
            </a:extLst>
          </p:cNvPr>
          <p:cNvSpPr>
            <a:spLocks noGrp="1"/>
          </p:cNvSpPr>
          <p:nvPr>
            <p:ph idx="1"/>
          </p:nvPr>
        </p:nvSpPr>
        <p:spPr>
          <a:xfrm>
            <a:off x="838200" y="1157287"/>
            <a:ext cx="10515600" cy="5019676"/>
          </a:xfrm>
        </p:spPr>
        <p:txBody>
          <a:bodyPr>
            <a:normAutofit/>
          </a:bodyPr>
          <a:lstStyle/>
          <a:p>
            <a:r>
              <a:rPr lang="en-US" dirty="0"/>
              <a:t>Another similar function is </a:t>
            </a:r>
            <a:r>
              <a:rPr lang="en-US" dirty="0" err="1"/>
              <a:t>np.linspace</a:t>
            </a:r>
            <a:r>
              <a:rPr lang="en-US" dirty="0"/>
              <a:t>(), but instead of step size, it takes in the number of samples that need to be retrieved from the interval. A point to note here is that the last number is included in the values returned </a:t>
            </a:r>
            <a:r>
              <a:rPr lang="en-US" dirty="0">
                <a:highlight>
                  <a:srgbClr val="FFFF00"/>
                </a:highlight>
              </a:rPr>
              <a:t>unlike in the case of </a:t>
            </a:r>
            <a:r>
              <a:rPr lang="en-US" dirty="0" err="1">
                <a:highlight>
                  <a:srgbClr val="FFFF00"/>
                </a:highlight>
              </a:rPr>
              <a:t>np.arange</a:t>
            </a:r>
            <a:r>
              <a:rPr lang="en-US" dirty="0">
                <a:highlight>
                  <a:srgbClr val="FFFF00"/>
                </a:highlight>
              </a:rPr>
              <a:t>().</a:t>
            </a:r>
          </a:p>
          <a:p>
            <a:pPr marL="0" indent="0">
              <a:buNone/>
            </a:pPr>
            <a:r>
              <a:rPr lang="en-US" dirty="0" err="1"/>
              <a:t>np.linspace</a:t>
            </a:r>
            <a:r>
              <a:rPr lang="en-US" dirty="0"/>
              <a:t>(0,1,5)</a:t>
            </a:r>
          </a:p>
          <a:p>
            <a:pPr marL="0" indent="0">
              <a:buNone/>
            </a:pPr>
            <a:r>
              <a:rPr lang="en-US" dirty="0"/>
              <a:t>array([0.  , 0.25, 0.5 , 0.75, 1.  ])</a:t>
            </a:r>
          </a:p>
          <a:p>
            <a:endParaRPr lang="en-US" dirty="0"/>
          </a:p>
        </p:txBody>
      </p:sp>
    </p:spTree>
    <p:extLst>
      <p:ext uri="{BB962C8B-B14F-4D97-AF65-F5344CB8AC3E}">
        <p14:creationId xmlns:p14="http://schemas.microsoft.com/office/powerpoint/2010/main" val="1431548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8CEA-576B-6A84-BC04-C12F711962AF}"/>
              </a:ext>
            </a:extLst>
          </p:cNvPr>
          <p:cNvSpPr>
            <a:spLocks noGrp="1"/>
          </p:cNvSpPr>
          <p:nvPr>
            <p:ph type="title"/>
          </p:nvPr>
        </p:nvSpPr>
        <p:spPr>
          <a:xfrm>
            <a:off x="838200" y="365125"/>
            <a:ext cx="10515600" cy="949325"/>
          </a:xfrm>
        </p:spPr>
        <p:txBody>
          <a:bodyPr/>
          <a:lstStyle/>
          <a:p>
            <a:r>
              <a:rPr lang="en-US" dirty="0"/>
              <a:t>Dimensions of NumPy arrays</a:t>
            </a:r>
          </a:p>
        </p:txBody>
      </p:sp>
      <p:sp>
        <p:nvSpPr>
          <p:cNvPr id="3" name="Content Placeholder 2">
            <a:extLst>
              <a:ext uri="{FF2B5EF4-FFF2-40B4-BE49-F238E27FC236}">
                <a16:creationId xmlns:a16="http://schemas.microsoft.com/office/drawing/2014/main" id="{A5C63721-331B-1171-7ECB-30FD337E52CF}"/>
              </a:ext>
            </a:extLst>
          </p:cNvPr>
          <p:cNvSpPr>
            <a:spLocks noGrp="1"/>
          </p:cNvSpPr>
          <p:nvPr>
            <p:ph idx="1"/>
          </p:nvPr>
        </p:nvSpPr>
        <p:spPr>
          <a:xfrm>
            <a:off x="695325" y="1314450"/>
            <a:ext cx="10658475" cy="4862513"/>
          </a:xfrm>
        </p:spPr>
        <p:txBody>
          <a:bodyPr>
            <a:normAutofit fontScale="85000" lnSpcReduction="20000"/>
          </a:bodyPr>
          <a:lstStyle/>
          <a:p>
            <a:r>
              <a:rPr lang="en-US" dirty="0"/>
              <a:t>You can easily determine the number of dimensions or axes of a NumPy array using the </a:t>
            </a:r>
            <a:r>
              <a:rPr lang="en-US" dirty="0" err="1"/>
              <a:t>ndims</a:t>
            </a:r>
            <a:r>
              <a:rPr lang="en-US" dirty="0"/>
              <a:t> attribute:</a:t>
            </a:r>
          </a:p>
          <a:p>
            <a:endParaRPr lang="en-US" dirty="0"/>
          </a:p>
          <a:p>
            <a:pPr marL="0" indent="0">
              <a:buNone/>
            </a:pPr>
            <a:r>
              <a:rPr lang="en-US" dirty="0"/>
              <a:t># number of axis</a:t>
            </a:r>
          </a:p>
          <a:p>
            <a:pPr marL="0" indent="0">
              <a:buNone/>
            </a:pPr>
            <a:r>
              <a:rPr lang="en-US" dirty="0"/>
              <a:t>a = </a:t>
            </a:r>
            <a:r>
              <a:rPr lang="en-US" dirty="0" err="1"/>
              <a:t>np.array</a:t>
            </a:r>
            <a:r>
              <a:rPr lang="en-US" dirty="0"/>
              <a:t>([[5,10,15],[20,25,20]])</a:t>
            </a:r>
          </a:p>
          <a:p>
            <a:pPr marL="0" indent="0">
              <a:buNone/>
            </a:pPr>
            <a:r>
              <a:rPr lang="en-US" dirty="0"/>
              <a:t>print('Array :','\</a:t>
            </a:r>
            <a:r>
              <a:rPr lang="en-US" dirty="0" err="1"/>
              <a:t>n',a</a:t>
            </a:r>
            <a:r>
              <a:rPr lang="en-US" dirty="0"/>
              <a:t>)</a:t>
            </a:r>
          </a:p>
          <a:p>
            <a:pPr marL="0" indent="0">
              <a:buNone/>
            </a:pPr>
            <a:r>
              <a:rPr lang="en-US" dirty="0"/>
              <a:t>print('Dimensions :','\n',</a:t>
            </a:r>
            <a:r>
              <a:rPr lang="en-US" dirty="0" err="1"/>
              <a:t>a.ndim</a:t>
            </a:r>
            <a:r>
              <a:rPr lang="en-US" dirty="0"/>
              <a:t>)</a:t>
            </a:r>
          </a:p>
          <a:p>
            <a:pPr marL="0" indent="0">
              <a:buNone/>
            </a:pPr>
            <a:r>
              <a:rPr lang="en-US" dirty="0"/>
              <a:t>Array : </a:t>
            </a:r>
          </a:p>
          <a:p>
            <a:pPr marL="0" indent="0">
              <a:buNone/>
            </a:pPr>
            <a:r>
              <a:rPr lang="en-US" dirty="0"/>
              <a:t> [[ 5 10 15]</a:t>
            </a:r>
          </a:p>
          <a:p>
            <a:pPr marL="0" indent="0">
              <a:buNone/>
            </a:pPr>
            <a:r>
              <a:rPr lang="en-US" dirty="0"/>
              <a:t> [20 25 20]]</a:t>
            </a:r>
          </a:p>
          <a:p>
            <a:pPr marL="0" indent="0">
              <a:buNone/>
            </a:pPr>
            <a:r>
              <a:rPr lang="en-US" dirty="0"/>
              <a:t>Dimensions : </a:t>
            </a:r>
          </a:p>
          <a:p>
            <a:pPr marL="0" indent="0">
              <a:buNone/>
            </a:pPr>
            <a:r>
              <a:rPr lang="en-US" dirty="0"/>
              <a:t> 2</a:t>
            </a:r>
          </a:p>
          <a:p>
            <a:r>
              <a:rPr lang="en-US" dirty="0"/>
              <a:t>This array has two dimensions: 2 rows and 3 columns.</a:t>
            </a:r>
          </a:p>
          <a:p>
            <a:endParaRPr lang="en-US" dirty="0"/>
          </a:p>
        </p:txBody>
      </p:sp>
    </p:spTree>
    <p:extLst>
      <p:ext uri="{BB962C8B-B14F-4D97-AF65-F5344CB8AC3E}">
        <p14:creationId xmlns:p14="http://schemas.microsoft.com/office/powerpoint/2010/main" val="667881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303B-4D5A-8E66-2616-4A2BE2457E90}"/>
              </a:ext>
            </a:extLst>
          </p:cNvPr>
          <p:cNvSpPr>
            <a:spLocks noGrp="1"/>
          </p:cNvSpPr>
          <p:nvPr>
            <p:ph type="title"/>
          </p:nvPr>
        </p:nvSpPr>
        <p:spPr>
          <a:xfrm>
            <a:off x="609600" y="193676"/>
            <a:ext cx="10744200" cy="711199"/>
          </a:xfrm>
        </p:spPr>
        <p:txBody>
          <a:bodyPr/>
          <a:lstStyle/>
          <a:p>
            <a:r>
              <a:rPr lang="en-US" dirty="0"/>
              <a:t>Shape of NumPy array</a:t>
            </a:r>
          </a:p>
        </p:txBody>
      </p:sp>
      <p:sp>
        <p:nvSpPr>
          <p:cNvPr id="3" name="Content Placeholder 2">
            <a:extLst>
              <a:ext uri="{FF2B5EF4-FFF2-40B4-BE49-F238E27FC236}">
                <a16:creationId xmlns:a16="http://schemas.microsoft.com/office/drawing/2014/main" id="{7264775C-3E4C-9A8F-491F-F8DE42440573}"/>
              </a:ext>
            </a:extLst>
          </p:cNvPr>
          <p:cNvSpPr>
            <a:spLocks noGrp="1"/>
          </p:cNvSpPr>
          <p:nvPr>
            <p:ph idx="1"/>
          </p:nvPr>
        </p:nvSpPr>
        <p:spPr>
          <a:xfrm>
            <a:off x="609601" y="1276350"/>
            <a:ext cx="10744200" cy="4900613"/>
          </a:xfrm>
        </p:spPr>
        <p:txBody>
          <a:bodyPr>
            <a:normAutofit fontScale="70000" lnSpcReduction="20000"/>
          </a:bodyPr>
          <a:lstStyle/>
          <a:p>
            <a:r>
              <a:rPr lang="en-US" dirty="0"/>
              <a:t>The shape is an attribute of the NumPy array that shows how many rows of elements are there along each dimension. You can further index the shape so returned by the </a:t>
            </a:r>
            <a:r>
              <a:rPr lang="en-US" dirty="0" err="1"/>
              <a:t>ndarray</a:t>
            </a:r>
            <a:r>
              <a:rPr lang="en-US" dirty="0"/>
              <a:t> to get value along each dimension:</a:t>
            </a:r>
          </a:p>
          <a:p>
            <a:pPr marL="0" indent="0">
              <a:buNone/>
            </a:pPr>
            <a:r>
              <a:rPr lang="en-US" dirty="0"/>
              <a:t>a = </a:t>
            </a:r>
            <a:r>
              <a:rPr lang="en-US" dirty="0" err="1"/>
              <a:t>np.array</a:t>
            </a:r>
            <a:r>
              <a:rPr lang="en-US" dirty="0"/>
              <a:t>([[1,2,3],[4,5,6]])</a:t>
            </a:r>
          </a:p>
          <a:p>
            <a:pPr marL="0" indent="0">
              <a:buNone/>
            </a:pPr>
            <a:r>
              <a:rPr lang="en-US" dirty="0"/>
              <a:t>print('Array :','\</a:t>
            </a:r>
            <a:r>
              <a:rPr lang="en-US" dirty="0" err="1"/>
              <a:t>n',a</a:t>
            </a:r>
            <a:r>
              <a:rPr lang="en-US" dirty="0"/>
              <a:t>)</a:t>
            </a:r>
          </a:p>
          <a:p>
            <a:pPr marL="0" indent="0">
              <a:buNone/>
            </a:pPr>
            <a:r>
              <a:rPr lang="en-US" dirty="0"/>
              <a:t>print('Shape :','\n',</a:t>
            </a:r>
            <a:r>
              <a:rPr lang="en-US" dirty="0" err="1"/>
              <a:t>a.shape</a:t>
            </a:r>
            <a:r>
              <a:rPr lang="en-US" dirty="0"/>
              <a:t>)</a:t>
            </a:r>
          </a:p>
          <a:p>
            <a:pPr marL="0" indent="0">
              <a:buNone/>
            </a:pPr>
            <a:r>
              <a:rPr lang="en-US" dirty="0"/>
              <a:t>print('Rows = ',</a:t>
            </a:r>
            <a:r>
              <a:rPr lang="en-US" dirty="0" err="1"/>
              <a:t>a.shape</a:t>
            </a:r>
            <a:r>
              <a:rPr lang="en-US" dirty="0"/>
              <a:t>[0])</a:t>
            </a:r>
          </a:p>
          <a:p>
            <a:pPr marL="0" indent="0">
              <a:buNone/>
            </a:pPr>
            <a:r>
              <a:rPr lang="en-US" dirty="0"/>
              <a:t>print('Columns = ',</a:t>
            </a:r>
            <a:r>
              <a:rPr lang="en-US" dirty="0" err="1"/>
              <a:t>a.shape</a:t>
            </a:r>
            <a:r>
              <a:rPr lang="en-US" dirty="0"/>
              <a:t>[1])</a:t>
            </a:r>
          </a:p>
          <a:p>
            <a:pPr marL="0" indent="0">
              <a:buNone/>
            </a:pPr>
            <a:r>
              <a:rPr lang="en-US" dirty="0"/>
              <a:t>Array : </a:t>
            </a:r>
          </a:p>
          <a:p>
            <a:pPr marL="0" indent="0">
              <a:buNone/>
            </a:pPr>
            <a:r>
              <a:rPr lang="en-US" dirty="0"/>
              <a:t> [[1 2 3]</a:t>
            </a:r>
          </a:p>
          <a:p>
            <a:pPr marL="0" indent="0">
              <a:buNone/>
            </a:pPr>
            <a:r>
              <a:rPr lang="en-US" dirty="0"/>
              <a:t> [4 5 6]]</a:t>
            </a:r>
          </a:p>
          <a:p>
            <a:pPr marL="0" indent="0">
              <a:buNone/>
            </a:pPr>
            <a:r>
              <a:rPr lang="en-US" dirty="0"/>
              <a:t>Shape : </a:t>
            </a:r>
          </a:p>
          <a:p>
            <a:pPr marL="0" indent="0">
              <a:buNone/>
            </a:pPr>
            <a:r>
              <a:rPr lang="en-US" dirty="0"/>
              <a:t> (2, 3)</a:t>
            </a:r>
          </a:p>
          <a:p>
            <a:pPr marL="0" indent="0">
              <a:buNone/>
            </a:pPr>
            <a:r>
              <a:rPr lang="en-US" dirty="0"/>
              <a:t>Rows =  2</a:t>
            </a:r>
          </a:p>
          <a:p>
            <a:pPr marL="0" indent="0">
              <a:buNone/>
            </a:pPr>
            <a:r>
              <a:rPr lang="en-US" dirty="0"/>
              <a:t>Columns =  3</a:t>
            </a:r>
          </a:p>
        </p:txBody>
      </p:sp>
    </p:spTree>
    <p:extLst>
      <p:ext uri="{BB962C8B-B14F-4D97-AF65-F5344CB8AC3E}">
        <p14:creationId xmlns:p14="http://schemas.microsoft.com/office/powerpoint/2010/main" val="18930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43AC-5C9C-F100-86DA-4999CE4B0155}"/>
              </a:ext>
            </a:extLst>
          </p:cNvPr>
          <p:cNvSpPr>
            <a:spLocks noGrp="1"/>
          </p:cNvSpPr>
          <p:nvPr>
            <p:ph type="title"/>
          </p:nvPr>
        </p:nvSpPr>
        <p:spPr>
          <a:xfrm>
            <a:off x="742950" y="365126"/>
            <a:ext cx="10610850" cy="863600"/>
          </a:xfrm>
        </p:spPr>
        <p:txBody>
          <a:bodyPr/>
          <a:lstStyle/>
          <a:p>
            <a:r>
              <a:rPr lang="en-US" dirty="0"/>
              <a:t>Size of NumPy array</a:t>
            </a:r>
          </a:p>
        </p:txBody>
      </p:sp>
      <p:sp>
        <p:nvSpPr>
          <p:cNvPr id="3" name="Content Placeholder 2">
            <a:extLst>
              <a:ext uri="{FF2B5EF4-FFF2-40B4-BE49-F238E27FC236}">
                <a16:creationId xmlns:a16="http://schemas.microsoft.com/office/drawing/2014/main" id="{C6207962-FD64-80CD-879E-739A7E61E985}"/>
              </a:ext>
            </a:extLst>
          </p:cNvPr>
          <p:cNvSpPr>
            <a:spLocks noGrp="1"/>
          </p:cNvSpPr>
          <p:nvPr>
            <p:ph idx="1"/>
          </p:nvPr>
        </p:nvSpPr>
        <p:spPr>
          <a:xfrm>
            <a:off x="742950" y="1552575"/>
            <a:ext cx="10610850" cy="4624388"/>
          </a:xfrm>
        </p:spPr>
        <p:txBody>
          <a:bodyPr>
            <a:normAutofit fontScale="92500" lnSpcReduction="10000"/>
          </a:bodyPr>
          <a:lstStyle/>
          <a:p>
            <a:r>
              <a:rPr lang="en-US" dirty="0"/>
              <a:t>You can determine how many values there are in the array using the size attribute. It just multiplies the number of rows by the number of columns in the </a:t>
            </a:r>
            <a:r>
              <a:rPr lang="en-US" dirty="0" err="1"/>
              <a:t>ndarray</a:t>
            </a:r>
            <a:r>
              <a:rPr lang="en-US" dirty="0"/>
              <a:t>:</a:t>
            </a:r>
          </a:p>
          <a:p>
            <a:endParaRPr lang="en-US" dirty="0"/>
          </a:p>
          <a:p>
            <a:pPr marL="0" indent="0">
              <a:buNone/>
            </a:pPr>
            <a:r>
              <a:rPr lang="en-US" dirty="0"/>
              <a:t># size of array</a:t>
            </a:r>
          </a:p>
          <a:p>
            <a:pPr marL="0" indent="0">
              <a:buNone/>
            </a:pPr>
            <a:r>
              <a:rPr lang="en-US" dirty="0"/>
              <a:t>a = </a:t>
            </a:r>
            <a:r>
              <a:rPr lang="en-US" dirty="0" err="1"/>
              <a:t>np.array</a:t>
            </a:r>
            <a:r>
              <a:rPr lang="en-US" dirty="0"/>
              <a:t>([[5,10,15],[20,25,20]])</a:t>
            </a:r>
          </a:p>
          <a:p>
            <a:pPr marL="0" indent="0">
              <a:buNone/>
            </a:pPr>
            <a:r>
              <a:rPr lang="en-US" dirty="0"/>
              <a:t>print('Size of array :',</a:t>
            </a:r>
            <a:r>
              <a:rPr lang="en-US" dirty="0" err="1"/>
              <a:t>a.size</a:t>
            </a:r>
            <a:r>
              <a:rPr lang="en-US" dirty="0"/>
              <a:t>)</a:t>
            </a:r>
          </a:p>
          <a:p>
            <a:pPr marL="0" indent="0">
              <a:buNone/>
            </a:pPr>
            <a:r>
              <a:rPr lang="en-US" dirty="0"/>
              <a:t>print('Manual determination of size of array :',</a:t>
            </a:r>
            <a:r>
              <a:rPr lang="en-US" dirty="0" err="1"/>
              <a:t>a.shape</a:t>
            </a:r>
            <a:r>
              <a:rPr lang="en-US" dirty="0"/>
              <a:t>[0]*</a:t>
            </a:r>
            <a:r>
              <a:rPr lang="en-US" dirty="0" err="1"/>
              <a:t>a.shape</a:t>
            </a:r>
            <a:r>
              <a:rPr lang="en-US" dirty="0"/>
              <a:t>[1])</a:t>
            </a:r>
          </a:p>
          <a:p>
            <a:pPr marL="0" indent="0">
              <a:buNone/>
            </a:pPr>
            <a:r>
              <a:rPr lang="en-US" dirty="0"/>
              <a:t>Size of array : 6</a:t>
            </a:r>
          </a:p>
          <a:p>
            <a:pPr marL="0" indent="0">
              <a:buNone/>
            </a:pPr>
            <a:r>
              <a:rPr lang="en-US" dirty="0"/>
              <a:t>Manual determination of size of array : 6</a:t>
            </a:r>
          </a:p>
          <a:p>
            <a:pPr marL="0" indent="0">
              <a:buNone/>
            </a:pPr>
            <a:r>
              <a:rPr lang="en-US" dirty="0"/>
              <a:t> </a:t>
            </a:r>
          </a:p>
        </p:txBody>
      </p:sp>
    </p:spTree>
    <p:extLst>
      <p:ext uri="{BB962C8B-B14F-4D97-AF65-F5344CB8AC3E}">
        <p14:creationId xmlns:p14="http://schemas.microsoft.com/office/powerpoint/2010/main" val="2410076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6053-3A56-803F-1FDC-939B70E413FF}"/>
              </a:ext>
            </a:extLst>
          </p:cNvPr>
          <p:cNvSpPr>
            <a:spLocks noGrp="1"/>
          </p:cNvSpPr>
          <p:nvPr>
            <p:ph type="title"/>
          </p:nvPr>
        </p:nvSpPr>
        <p:spPr>
          <a:xfrm>
            <a:off x="676275" y="187324"/>
            <a:ext cx="10525125" cy="987425"/>
          </a:xfrm>
        </p:spPr>
        <p:txBody>
          <a:bodyPr/>
          <a:lstStyle/>
          <a:p>
            <a:r>
              <a:rPr lang="en-US" dirty="0"/>
              <a:t>Reshaping a NumPy array</a:t>
            </a:r>
          </a:p>
        </p:txBody>
      </p:sp>
      <p:sp>
        <p:nvSpPr>
          <p:cNvPr id="3" name="Content Placeholder 2">
            <a:extLst>
              <a:ext uri="{FF2B5EF4-FFF2-40B4-BE49-F238E27FC236}">
                <a16:creationId xmlns:a16="http://schemas.microsoft.com/office/drawing/2014/main" id="{59079F50-E6F3-3045-3B3A-A83290264A0C}"/>
              </a:ext>
            </a:extLst>
          </p:cNvPr>
          <p:cNvSpPr>
            <a:spLocks noGrp="1"/>
          </p:cNvSpPr>
          <p:nvPr>
            <p:ph idx="1"/>
          </p:nvPr>
        </p:nvSpPr>
        <p:spPr>
          <a:xfrm>
            <a:off x="352425" y="1174748"/>
            <a:ext cx="11001375" cy="5495928"/>
          </a:xfrm>
        </p:spPr>
        <p:txBody>
          <a:bodyPr>
            <a:normAutofit fontScale="47500" lnSpcReduction="20000"/>
          </a:bodyPr>
          <a:lstStyle/>
          <a:p>
            <a:r>
              <a:rPr lang="en-US" dirty="0"/>
              <a:t>Reshaping a </a:t>
            </a:r>
            <a:r>
              <a:rPr lang="en-US" dirty="0" err="1"/>
              <a:t>ndarray</a:t>
            </a:r>
            <a:r>
              <a:rPr lang="en-US" dirty="0"/>
              <a:t> can be done using the </a:t>
            </a:r>
            <a:r>
              <a:rPr lang="en-US" dirty="0" err="1"/>
              <a:t>np.reshape</a:t>
            </a:r>
            <a:r>
              <a:rPr lang="en-US" dirty="0"/>
              <a:t>() method. It changes the shape of the </a:t>
            </a:r>
            <a:r>
              <a:rPr lang="en-US" dirty="0" err="1"/>
              <a:t>ndarray</a:t>
            </a:r>
            <a:r>
              <a:rPr lang="en-US" dirty="0"/>
              <a:t> without changing the data within the </a:t>
            </a:r>
            <a:r>
              <a:rPr lang="en-US" dirty="0" err="1"/>
              <a:t>ndarray</a:t>
            </a:r>
            <a:r>
              <a:rPr lang="en-US" dirty="0"/>
              <a:t>:</a:t>
            </a:r>
          </a:p>
          <a:p>
            <a:pPr marL="0" indent="0">
              <a:buNone/>
            </a:pPr>
            <a:r>
              <a:rPr lang="en-US" dirty="0"/>
              <a:t># reshape</a:t>
            </a:r>
          </a:p>
          <a:p>
            <a:pPr marL="0" indent="0">
              <a:buNone/>
            </a:pPr>
            <a:r>
              <a:rPr lang="en-US" dirty="0"/>
              <a:t>a = </a:t>
            </a:r>
            <a:r>
              <a:rPr lang="en-US" dirty="0" err="1"/>
              <a:t>np.array</a:t>
            </a:r>
            <a:r>
              <a:rPr lang="en-US" dirty="0"/>
              <a:t>([3,6,9,12])</a:t>
            </a:r>
          </a:p>
          <a:p>
            <a:pPr marL="0" indent="0">
              <a:buNone/>
            </a:pPr>
            <a:r>
              <a:rPr lang="en-US" dirty="0" err="1"/>
              <a:t>np.reshape</a:t>
            </a:r>
            <a:r>
              <a:rPr lang="en-US" dirty="0"/>
              <a:t>(a,(2,2))</a:t>
            </a:r>
          </a:p>
          <a:p>
            <a:pPr marL="0" indent="0">
              <a:buNone/>
            </a:pPr>
            <a:r>
              <a:rPr lang="en-US" dirty="0"/>
              <a:t>array([[ 3,  6],</a:t>
            </a:r>
          </a:p>
          <a:p>
            <a:pPr marL="0" indent="0">
              <a:buNone/>
            </a:pPr>
            <a:r>
              <a:rPr lang="en-US" dirty="0"/>
              <a:t>       [ 9, 12]])</a:t>
            </a:r>
          </a:p>
          <a:p>
            <a:pPr marL="0" indent="0">
              <a:buNone/>
            </a:pPr>
            <a:r>
              <a:rPr lang="en-US" dirty="0"/>
              <a:t>Here, I reshaped the </a:t>
            </a:r>
            <a:r>
              <a:rPr lang="en-US" dirty="0" err="1"/>
              <a:t>ndarray</a:t>
            </a:r>
            <a:r>
              <a:rPr lang="en-US" dirty="0"/>
              <a:t> from a 1-D to a 2-D </a:t>
            </a:r>
            <a:r>
              <a:rPr lang="en-US" dirty="0" err="1"/>
              <a:t>ndarray</a:t>
            </a:r>
            <a:r>
              <a:rPr lang="en-US" dirty="0"/>
              <a:t>.</a:t>
            </a:r>
          </a:p>
          <a:p>
            <a:pPr marL="0" indent="0">
              <a:buNone/>
            </a:pPr>
            <a:r>
              <a:rPr lang="en-US" dirty="0"/>
              <a:t>While reshaping, if you are unsure about the shape of any of the axis, just input -1. NumPy automatically calculates the shape when it sees a -1:</a:t>
            </a:r>
          </a:p>
          <a:p>
            <a:pPr marL="0" indent="0">
              <a:buNone/>
            </a:pPr>
            <a:r>
              <a:rPr lang="en-US" dirty="0"/>
              <a:t>a = </a:t>
            </a:r>
            <a:r>
              <a:rPr lang="en-US" dirty="0" err="1"/>
              <a:t>np.array</a:t>
            </a:r>
            <a:r>
              <a:rPr lang="en-US" dirty="0"/>
              <a:t>([3,6,9,12,18,24])</a:t>
            </a:r>
          </a:p>
          <a:p>
            <a:pPr marL="0" indent="0">
              <a:buNone/>
            </a:pPr>
            <a:r>
              <a:rPr lang="en-US" dirty="0"/>
              <a:t>print('Three rows :','\n',</a:t>
            </a:r>
            <a:r>
              <a:rPr lang="en-US" dirty="0" err="1"/>
              <a:t>np.reshape</a:t>
            </a:r>
            <a:r>
              <a:rPr lang="en-US" dirty="0"/>
              <a:t>(a,(3,-1)))</a:t>
            </a:r>
          </a:p>
          <a:p>
            <a:pPr marL="0" indent="0">
              <a:buNone/>
            </a:pPr>
            <a:r>
              <a:rPr lang="en-US" dirty="0"/>
              <a:t>print('Three columns :','\n',</a:t>
            </a:r>
            <a:r>
              <a:rPr lang="en-US" dirty="0" err="1"/>
              <a:t>np.reshape</a:t>
            </a:r>
            <a:r>
              <a:rPr lang="en-US" dirty="0"/>
              <a:t>(a,(-1,3)))</a:t>
            </a:r>
          </a:p>
          <a:p>
            <a:pPr marL="0" indent="0">
              <a:buNone/>
            </a:pPr>
            <a:r>
              <a:rPr lang="en-US" dirty="0"/>
              <a:t>Three rows : </a:t>
            </a:r>
          </a:p>
          <a:p>
            <a:pPr marL="0" indent="0">
              <a:buNone/>
            </a:pPr>
            <a:r>
              <a:rPr lang="en-US" dirty="0"/>
              <a:t> [[ 3  6]</a:t>
            </a:r>
          </a:p>
          <a:p>
            <a:pPr marL="0" indent="0">
              <a:buNone/>
            </a:pPr>
            <a:r>
              <a:rPr lang="en-US" dirty="0"/>
              <a:t> [ 9 12]</a:t>
            </a:r>
          </a:p>
          <a:p>
            <a:pPr marL="0" indent="0">
              <a:buNone/>
            </a:pPr>
            <a:r>
              <a:rPr lang="en-US" dirty="0"/>
              <a:t> [18 24]]</a:t>
            </a:r>
          </a:p>
          <a:p>
            <a:pPr marL="0" indent="0">
              <a:buNone/>
            </a:pPr>
            <a:r>
              <a:rPr lang="en-US" dirty="0"/>
              <a:t>Three columns : </a:t>
            </a:r>
          </a:p>
          <a:p>
            <a:pPr marL="0" indent="0">
              <a:buNone/>
            </a:pPr>
            <a:r>
              <a:rPr lang="en-US" dirty="0"/>
              <a:t> [[ 3  6  9]</a:t>
            </a:r>
          </a:p>
          <a:p>
            <a:pPr marL="0" indent="0">
              <a:buNone/>
            </a:pPr>
            <a:r>
              <a:rPr lang="en-US" dirty="0"/>
              <a:t> [12 18 24]]</a:t>
            </a:r>
          </a:p>
          <a:p>
            <a:pPr marL="0" indent="0">
              <a:buNone/>
            </a:pPr>
            <a:r>
              <a:rPr lang="en-US" dirty="0"/>
              <a:t> </a:t>
            </a:r>
          </a:p>
        </p:txBody>
      </p:sp>
    </p:spTree>
    <p:extLst>
      <p:ext uri="{BB962C8B-B14F-4D97-AF65-F5344CB8AC3E}">
        <p14:creationId xmlns:p14="http://schemas.microsoft.com/office/powerpoint/2010/main" val="751560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258F-2216-2C52-6390-9E5E496FAEFC}"/>
              </a:ext>
            </a:extLst>
          </p:cNvPr>
          <p:cNvSpPr>
            <a:spLocks noGrp="1"/>
          </p:cNvSpPr>
          <p:nvPr>
            <p:ph type="title"/>
          </p:nvPr>
        </p:nvSpPr>
        <p:spPr>
          <a:xfrm>
            <a:off x="838200" y="365126"/>
            <a:ext cx="10515600" cy="825500"/>
          </a:xfrm>
        </p:spPr>
        <p:txBody>
          <a:bodyPr/>
          <a:lstStyle/>
          <a:p>
            <a:r>
              <a:rPr lang="en-US" dirty="0"/>
              <a:t>Flattening a NumPy array</a:t>
            </a:r>
          </a:p>
        </p:txBody>
      </p:sp>
      <p:sp>
        <p:nvSpPr>
          <p:cNvPr id="3" name="Content Placeholder 2">
            <a:extLst>
              <a:ext uri="{FF2B5EF4-FFF2-40B4-BE49-F238E27FC236}">
                <a16:creationId xmlns:a16="http://schemas.microsoft.com/office/drawing/2014/main" id="{89B3C657-F8CE-4D94-FD94-4E645D0552A8}"/>
              </a:ext>
            </a:extLst>
          </p:cNvPr>
          <p:cNvSpPr>
            <a:spLocks noGrp="1"/>
          </p:cNvSpPr>
          <p:nvPr>
            <p:ph idx="1"/>
          </p:nvPr>
        </p:nvSpPr>
        <p:spPr>
          <a:xfrm>
            <a:off x="523875" y="1190626"/>
            <a:ext cx="10829925" cy="5391149"/>
          </a:xfrm>
        </p:spPr>
        <p:txBody>
          <a:bodyPr>
            <a:normAutofit fontScale="55000" lnSpcReduction="20000"/>
          </a:bodyPr>
          <a:lstStyle/>
          <a:p>
            <a:r>
              <a:rPr lang="en-US" dirty="0"/>
              <a:t>Sometimes when you have a multidimensional array and want to collapse it to a single-dimensional array, you can either use the flatten() method or the ravel() method:</a:t>
            </a:r>
          </a:p>
          <a:p>
            <a:pPr marL="0" indent="0">
              <a:buNone/>
            </a:pPr>
            <a:r>
              <a:rPr lang="en-US" dirty="0"/>
              <a:t>a = </a:t>
            </a:r>
            <a:r>
              <a:rPr lang="en-US" dirty="0" err="1"/>
              <a:t>np.ones</a:t>
            </a:r>
            <a:r>
              <a:rPr lang="en-US" dirty="0"/>
              <a:t>((2,2))</a:t>
            </a:r>
          </a:p>
          <a:p>
            <a:pPr marL="0" indent="0">
              <a:buNone/>
            </a:pPr>
            <a:r>
              <a:rPr lang="en-US" dirty="0"/>
              <a:t>b = </a:t>
            </a:r>
            <a:r>
              <a:rPr lang="en-US" dirty="0" err="1"/>
              <a:t>a.flatten</a:t>
            </a:r>
            <a:r>
              <a:rPr lang="en-US" dirty="0"/>
              <a:t>()</a:t>
            </a:r>
          </a:p>
          <a:p>
            <a:pPr marL="0" indent="0">
              <a:buNone/>
            </a:pPr>
            <a:r>
              <a:rPr lang="en-US" dirty="0"/>
              <a:t>c = </a:t>
            </a:r>
            <a:r>
              <a:rPr lang="en-US" dirty="0" err="1"/>
              <a:t>a.ravel</a:t>
            </a:r>
            <a:r>
              <a:rPr lang="en-US" dirty="0"/>
              <a:t>()</a:t>
            </a:r>
          </a:p>
          <a:p>
            <a:pPr marL="0" indent="0">
              <a:buNone/>
            </a:pPr>
            <a:r>
              <a:rPr lang="en-US" dirty="0"/>
              <a:t>print('Original shape :', </a:t>
            </a:r>
            <a:r>
              <a:rPr lang="en-US" dirty="0" err="1"/>
              <a:t>a.shape</a:t>
            </a:r>
            <a:r>
              <a:rPr lang="en-US" dirty="0"/>
              <a:t>)</a:t>
            </a:r>
          </a:p>
          <a:p>
            <a:pPr marL="0" indent="0">
              <a:buNone/>
            </a:pPr>
            <a:r>
              <a:rPr lang="en-US" dirty="0"/>
              <a:t>print('Array :','\n', a)</a:t>
            </a:r>
          </a:p>
          <a:p>
            <a:pPr marL="0" indent="0">
              <a:buNone/>
            </a:pPr>
            <a:r>
              <a:rPr lang="en-US" dirty="0"/>
              <a:t>print('Shape after flatten :',</a:t>
            </a:r>
            <a:r>
              <a:rPr lang="en-US" dirty="0" err="1"/>
              <a:t>b.shape</a:t>
            </a:r>
            <a:r>
              <a:rPr lang="en-US" dirty="0"/>
              <a:t>)</a:t>
            </a:r>
          </a:p>
          <a:p>
            <a:pPr marL="0" indent="0">
              <a:buNone/>
            </a:pPr>
            <a:r>
              <a:rPr lang="en-US" dirty="0"/>
              <a:t>print('Array :','\n', b)</a:t>
            </a:r>
          </a:p>
          <a:p>
            <a:pPr marL="0" indent="0">
              <a:buNone/>
            </a:pPr>
            <a:r>
              <a:rPr lang="en-US" dirty="0"/>
              <a:t>print('Shape after ravel :',</a:t>
            </a:r>
            <a:r>
              <a:rPr lang="en-US" dirty="0" err="1"/>
              <a:t>c.shape</a:t>
            </a:r>
            <a:r>
              <a:rPr lang="en-US" dirty="0"/>
              <a:t>)</a:t>
            </a:r>
          </a:p>
          <a:p>
            <a:pPr marL="0" indent="0">
              <a:buNone/>
            </a:pPr>
            <a:r>
              <a:rPr lang="en-US" dirty="0"/>
              <a:t>print('Array :','\n', c)</a:t>
            </a:r>
          </a:p>
          <a:p>
            <a:r>
              <a:rPr lang="en-US" dirty="0"/>
              <a:t>But an important difference between flatten() and ravel() is that the former returns a copy of the original array while the latter returns a reference to the original array. This means any changes made to the array returned from ravel() will also be reflected in the original array while this will not be the case with flatten().</a:t>
            </a:r>
          </a:p>
          <a:p>
            <a:endParaRPr lang="en-US" dirty="0"/>
          </a:p>
          <a:p>
            <a:pPr marL="0" indent="0">
              <a:buNone/>
            </a:pPr>
            <a:r>
              <a:rPr lang="en-US" dirty="0"/>
              <a:t>b[0] = 0</a:t>
            </a:r>
          </a:p>
          <a:p>
            <a:pPr marL="0" indent="0">
              <a:buNone/>
            </a:pPr>
            <a:r>
              <a:rPr lang="en-US" dirty="0"/>
              <a:t>print(a)</a:t>
            </a:r>
          </a:p>
          <a:p>
            <a:r>
              <a:rPr lang="en-US" dirty="0"/>
              <a:t>The change made was not reflected in the original array.</a:t>
            </a:r>
          </a:p>
          <a:p>
            <a:pPr marL="0" indent="0">
              <a:buNone/>
            </a:pPr>
            <a:r>
              <a:rPr lang="en-US" dirty="0"/>
              <a:t>c[0] = 0</a:t>
            </a:r>
          </a:p>
          <a:p>
            <a:pPr marL="0" indent="0">
              <a:buNone/>
            </a:pPr>
            <a:r>
              <a:rPr lang="en-US" dirty="0"/>
              <a:t>print(a)</a:t>
            </a:r>
          </a:p>
          <a:p>
            <a:pPr marL="0" indent="0">
              <a:buNone/>
            </a:pPr>
            <a:endParaRPr lang="en-US" dirty="0"/>
          </a:p>
        </p:txBody>
      </p:sp>
    </p:spTree>
    <p:extLst>
      <p:ext uri="{BB962C8B-B14F-4D97-AF65-F5344CB8AC3E}">
        <p14:creationId xmlns:p14="http://schemas.microsoft.com/office/powerpoint/2010/main" val="69300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6FC2-9BDF-067C-B5D6-39D15B44D6A4}"/>
              </a:ext>
            </a:extLst>
          </p:cNvPr>
          <p:cNvSpPr>
            <a:spLocks noGrp="1"/>
          </p:cNvSpPr>
          <p:nvPr>
            <p:ph type="title"/>
          </p:nvPr>
        </p:nvSpPr>
        <p:spPr>
          <a:xfrm>
            <a:off x="685800" y="365126"/>
            <a:ext cx="10668000" cy="787400"/>
          </a:xfrm>
        </p:spPr>
        <p:txBody>
          <a:bodyPr/>
          <a:lstStyle/>
          <a:p>
            <a:r>
              <a:rPr lang="en-US" dirty="0"/>
              <a:t>Transpose of a NumPy array</a:t>
            </a:r>
          </a:p>
        </p:txBody>
      </p:sp>
      <p:sp>
        <p:nvSpPr>
          <p:cNvPr id="3" name="Content Placeholder 2">
            <a:extLst>
              <a:ext uri="{FF2B5EF4-FFF2-40B4-BE49-F238E27FC236}">
                <a16:creationId xmlns:a16="http://schemas.microsoft.com/office/drawing/2014/main" id="{F790EE1A-9388-EFDA-DB2D-BB61C887D90A}"/>
              </a:ext>
            </a:extLst>
          </p:cNvPr>
          <p:cNvSpPr>
            <a:spLocks noGrp="1"/>
          </p:cNvSpPr>
          <p:nvPr>
            <p:ph idx="1"/>
          </p:nvPr>
        </p:nvSpPr>
        <p:spPr>
          <a:xfrm>
            <a:off x="581025" y="1362075"/>
            <a:ext cx="10772775" cy="4814888"/>
          </a:xfrm>
        </p:spPr>
        <p:txBody>
          <a:bodyPr>
            <a:normAutofit fontScale="55000" lnSpcReduction="20000"/>
          </a:bodyPr>
          <a:lstStyle/>
          <a:p>
            <a:r>
              <a:rPr lang="en-US" dirty="0"/>
              <a:t>Another very interesting reshaping method of NumPy is the transpose() method. It takes the input array and swaps the rows with the column values, and the column values with the values of the rows:</a:t>
            </a:r>
          </a:p>
          <a:p>
            <a:pPr marL="0" indent="0">
              <a:buNone/>
            </a:pPr>
            <a:r>
              <a:rPr lang="en-US" dirty="0"/>
              <a:t>a = </a:t>
            </a:r>
            <a:r>
              <a:rPr lang="en-US" dirty="0" err="1"/>
              <a:t>np.array</a:t>
            </a:r>
            <a:r>
              <a:rPr lang="en-US" dirty="0"/>
              <a:t>([[1,2,3],</a:t>
            </a:r>
          </a:p>
          <a:p>
            <a:pPr marL="0" indent="0">
              <a:buNone/>
            </a:pPr>
            <a:r>
              <a:rPr lang="en-US" dirty="0"/>
              <a:t>[4,5,6]])</a:t>
            </a:r>
          </a:p>
          <a:p>
            <a:pPr marL="0" indent="0">
              <a:buNone/>
            </a:pPr>
            <a:r>
              <a:rPr lang="en-US" dirty="0"/>
              <a:t>b = </a:t>
            </a:r>
            <a:r>
              <a:rPr lang="en-US" dirty="0" err="1"/>
              <a:t>np.transpose</a:t>
            </a:r>
            <a:r>
              <a:rPr lang="en-US" dirty="0"/>
              <a:t>(a)</a:t>
            </a:r>
          </a:p>
          <a:p>
            <a:pPr marL="0" indent="0">
              <a:buNone/>
            </a:pPr>
            <a:r>
              <a:rPr lang="en-US" dirty="0"/>
              <a:t>print('Original','\n','Shape',</a:t>
            </a:r>
            <a:r>
              <a:rPr lang="en-US" dirty="0" err="1"/>
              <a:t>a.shape</a:t>
            </a:r>
            <a:r>
              <a:rPr lang="en-US" dirty="0"/>
              <a:t>,'\</a:t>
            </a:r>
            <a:r>
              <a:rPr lang="en-US" dirty="0" err="1"/>
              <a:t>n',a</a:t>
            </a:r>
            <a:r>
              <a:rPr lang="en-US" dirty="0"/>
              <a:t>)</a:t>
            </a:r>
          </a:p>
          <a:p>
            <a:pPr marL="0" indent="0">
              <a:buNone/>
            </a:pPr>
            <a:r>
              <a:rPr lang="en-US" dirty="0"/>
              <a:t>print('Expand along columns:','\n','Shape',</a:t>
            </a:r>
            <a:r>
              <a:rPr lang="en-US" dirty="0" err="1"/>
              <a:t>b.shape</a:t>
            </a:r>
            <a:r>
              <a:rPr lang="en-US" dirty="0"/>
              <a:t>,'\</a:t>
            </a:r>
            <a:r>
              <a:rPr lang="en-US" dirty="0" err="1"/>
              <a:t>n',b</a:t>
            </a:r>
            <a:r>
              <a:rPr lang="en-US" dirty="0"/>
              <a:t>)</a:t>
            </a:r>
          </a:p>
          <a:p>
            <a:pPr marL="0" indent="0">
              <a:buNone/>
            </a:pPr>
            <a:r>
              <a:rPr lang="en-US" dirty="0"/>
              <a:t>Original </a:t>
            </a:r>
          </a:p>
          <a:p>
            <a:pPr marL="0" indent="0">
              <a:buNone/>
            </a:pPr>
            <a:r>
              <a:rPr lang="en-US" dirty="0"/>
              <a:t> Shape (2, 3) </a:t>
            </a:r>
          </a:p>
          <a:p>
            <a:pPr marL="0" indent="0">
              <a:buNone/>
            </a:pPr>
            <a:r>
              <a:rPr lang="en-US" dirty="0"/>
              <a:t> [[1 2 3]</a:t>
            </a:r>
          </a:p>
          <a:p>
            <a:pPr marL="0" indent="0">
              <a:buNone/>
            </a:pPr>
            <a:r>
              <a:rPr lang="en-US" dirty="0"/>
              <a:t> [4 5 6]]</a:t>
            </a:r>
          </a:p>
          <a:p>
            <a:pPr marL="0" indent="0">
              <a:buNone/>
            </a:pPr>
            <a:r>
              <a:rPr lang="en-US" dirty="0"/>
              <a:t>Expand along columns: </a:t>
            </a:r>
          </a:p>
          <a:p>
            <a:pPr marL="0" indent="0">
              <a:buNone/>
            </a:pPr>
            <a:r>
              <a:rPr lang="en-US" dirty="0"/>
              <a:t> Shape (3, 2) </a:t>
            </a:r>
          </a:p>
          <a:p>
            <a:pPr marL="0" indent="0">
              <a:buNone/>
            </a:pPr>
            <a:r>
              <a:rPr lang="en-US" dirty="0"/>
              <a:t> [[1 4]</a:t>
            </a:r>
          </a:p>
          <a:p>
            <a:pPr marL="0" indent="0">
              <a:buNone/>
            </a:pPr>
            <a:r>
              <a:rPr lang="en-US" dirty="0"/>
              <a:t> [2 5]</a:t>
            </a:r>
          </a:p>
          <a:p>
            <a:pPr marL="0" indent="0">
              <a:buNone/>
            </a:pPr>
            <a:r>
              <a:rPr lang="en-US" dirty="0"/>
              <a:t> [3 6]]</a:t>
            </a:r>
          </a:p>
          <a:p>
            <a:r>
              <a:rPr lang="en-US" dirty="0"/>
              <a:t>On transposing a 2 x 3 array, we got a 3 x 2 array. Transpose has a lot of significance in linear algebra.</a:t>
            </a:r>
          </a:p>
          <a:p>
            <a:endParaRPr lang="en-US" dirty="0"/>
          </a:p>
        </p:txBody>
      </p:sp>
    </p:spTree>
    <p:extLst>
      <p:ext uri="{BB962C8B-B14F-4D97-AF65-F5344CB8AC3E}">
        <p14:creationId xmlns:p14="http://schemas.microsoft.com/office/powerpoint/2010/main" val="1727333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0CAF-72B7-3A10-F8BC-9B8E6B484BEF}"/>
              </a:ext>
            </a:extLst>
          </p:cNvPr>
          <p:cNvSpPr>
            <a:spLocks noGrp="1"/>
          </p:cNvSpPr>
          <p:nvPr>
            <p:ph type="title"/>
          </p:nvPr>
        </p:nvSpPr>
        <p:spPr>
          <a:xfrm>
            <a:off x="838200" y="187324"/>
            <a:ext cx="10515600" cy="987425"/>
          </a:xfrm>
        </p:spPr>
        <p:txBody>
          <a:bodyPr/>
          <a:lstStyle/>
          <a:p>
            <a:r>
              <a:rPr lang="en-US" dirty="0"/>
              <a:t>Expanding and Squeezing a NumPy array</a:t>
            </a:r>
          </a:p>
        </p:txBody>
      </p:sp>
      <p:sp>
        <p:nvSpPr>
          <p:cNvPr id="3" name="Content Placeholder 2">
            <a:extLst>
              <a:ext uri="{FF2B5EF4-FFF2-40B4-BE49-F238E27FC236}">
                <a16:creationId xmlns:a16="http://schemas.microsoft.com/office/drawing/2014/main" id="{12B91FF5-1450-3BD8-6438-9385ACABDE92}"/>
              </a:ext>
            </a:extLst>
          </p:cNvPr>
          <p:cNvSpPr>
            <a:spLocks noGrp="1"/>
          </p:cNvSpPr>
          <p:nvPr>
            <p:ph idx="1"/>
          </p:nvPr>
        </p:nvSpPr>
        <p:spPr>
          <a:xfrm>
            <a:off x="742949" y="1174750"/>
            <a:ext cx="10772775" cy="5397500"/>
          </a:xfrm>
        </p:spPr>
        <p:txBody>
          <a:bodyPr>
            <a:normAutofit fontScale="47500" lnSpcReduction="20000"/>
          </a:bodyPr>
          <a:lstStyle/>
          <a:p>
            <a:r>
              <a:rPr lang="en-US" dirty="0"/>
              <a:t>Expanding a NumPy array. You can add a new axis to an array using the </a:t>
            </a:r>
            <a:r>
              <a:rPr lang="en-US" dirty="0" err="1"/>
              <a:t>expand_dims</a:t>
            </a:r>
            <a:r>
              <a:rPr lang="en-US" dirty="0"/>
              <a:t>() method by providing the array and the axis along which to expand:</a:t>
            </a:r>
          </a:p>
          <a:p>
            <a:endParaRPr lang="en-US" dirty="0"/>
          </a:p>
          <a:p>
            <a:pPr marL="0" indent="0">
              <a:buNone/>
            </a:pPr>
            <a:r>
              <a:rPr lang="en-US" dirty="0"/>
              <a:t># expand dimensions</a:t>
            </a:r>
          </a:p>
          <a:p>
            <a:pPr marL="0" indent="0">
              <a:buNone/>
            </a:pPr>
            <a:r>
              <a:rPr lang="en-US" dirty="0"/>
              <a:t>a = </a:t>
            </a:r>
            <a:r>
              <a:rPr lang="en-US" dirty="0" err="1"/>
              <a:t>np.array</a:t>
            </a:r>
            <a:r>
              <a:rPr lang="en-US" dirty="0"/>
              <a:t>([1,2,3])</a:t>
            </a:r>
          </a:p>
          <a:p>
            <a:pPr marL="0" indent="0">
              <a:buNone/>
            </a:pPr>
            <a:r>
              <a:rPr lang="en-US" dirty="0"/>
              <a:t>b = </a:t>
            </a:r>
            <a:r>
              <a:rPr lang="en-US" dirty="0" err="1"/>
              <a:t>np.expand_dims</a:t>
            </a:r>
            <a:r>
              <a:rPr lang="en-US" dirty="0"/>
              <a:t>(</a:t>
            </a:r>
            <a:r>
              <a:rPr lang="en-US" dirty="0" err="1"/>
              <a:t>a,axis</a:t>
            </a:r>
            <a:r>
              <a:rPr lang="en-US" dirty="0"/>
              <a:t>=0)</a:t>
            </a:r>
          </a:p>
          <a:p>
            <a:pPr marL="0" indent="0">
              <a:buNone/>
            </a:pPr>
            <a:r>
              <a:rPr lang="en-US" dirty="0"/>
              <a:t>c = </a:t>
            </a:r>
            <a:r>
              <a:rPr lang="en-US" dirty="0" err="1"/>
              <a:t>np.expand_dims</a:t>
            </a:r>
            <a:r>
              <a:rPr lang="en-US" dirty="0"/>
              <a:t>(</a:t>
            </a:r>
            <a:r>
              <a:rPr lang="en-US" dirty="0" err="1"/>
              <a:t>a,axis</a:t>
            </a:r>
            <a:r>
              <a:rPr lang="en-US" dirty="0"/>
              <a:t>=1)</a:t>
            </a:r>
          </a:p>
          <a:p>
            <a:pPr marL="0" indent="0">
              <a:buNone/>
            </a:pPr>
            <a:r>
              <a:rPr lang="en-US" dirty="0"/>
              <a:t>print('Original:','\n','Shape',</a:t>
            </a:r>
            <a:r>
              <a:rPr lang="en-US" dirty="0" err="1"/>
              <a:t>a.shape</a:t>
            </a:r>
            <a:r>
              <a:rPr lang="en-US" dirty="0"/>
              <a:t>,'\</a:t>
            </a:r>
            <a:r>
              <a:rPr lang="en-US" dirty="0" err="1"/>
              <a:t>n',a</a:t>
            </a:r>
            <a:r>
              <a:rPr lang="en-US" dirty="0"/>
              <a:t>)</a:t>
            </a:r>
          </a:p>
          <a:p>
            <a:pPr marL="0" indent="0">
              <a:buNone/>
            </a:pPr>
            <a:r>
              <a:rPr lang="en-US" dirty="0"/>
              <a:t>print('Expand along columns:','\n','Shape',</a:t>
            </a:r>
            <a:r>
              <a:rPr lang="en-US" dirty="0" err="1"/>
              <a:t>b.shape</a:t>
            </a:r>
            <a:r>
              <a:rPr lang="en-US" dirty="0"/>
              <a:t>,'\</a:t>
            </a:r>
            <a:r>
              <a:rPr lang="en-US" dirty="0" err="1"/>
              <a:t>n',b</a:t>
            </a:r>
            <a:r>
              <a:rPr lang="en-US" dirty="0"/>
              <a:t>)</a:t>
            </a:r>
          </a:p>
          <a:p>
            <a:pPr marL="0" indent="0">
              <a:buNone/>
            </a:pPr>
            <a:r>
              <a:rPr lang="en-US" dirty="0"/>
              <a:t>print('Expand along rows:','\n','Shape',</a:t>
            </a:r>
            <a:r>
              <a:rPr lang="en-US" dirty="0" err="1"/>
              <a:t>c.shape</a:t>
            </a:r>
            <a:r>
              <a:rPr lang="en-US" dirty="0"/>
              <a:t>,'\</a:t>
            </a:r>
            <a:r>
              <a:rPr lang="en-US" dirty="0" err="1"/>
              <a:t>n',c</a:t>
            </a:r>
            <a:r>
              <a:rPr lang="en-US" dirty="0"/>
              <a:t>)</a:t>
            </a:r>
          </a:p>
          <a:p>
            <a:pPr marL="0" indent="0">
              <a:buNone/>
            </a:pPr>
            <a:r>
              <a:rPr lang="en-US" dirty="0"/>
              <a:t>Original: </a:t>
            </a:r>
          </a:p>
          <a:p>
            <a:pPr marL="0" indent="0">
              <a:buNone/>
            </a:pPr>
            <a:r>
              <a:rPr lang="en-US" dirty="0"/>
              <a:t> Shape (3,) </a:t>
            </a:r>
          </a:p>
          <a:p>
            <a:pPr marL="0" indent="0">
              <a:buNone/>
            </a:pPr>
            <a:r>
              <a:rPr lang="en-US" dirty="0"/>
              <a:t> [1 2 3]</a:t>
            </a:r>
          </a:p>
          <a:p>
            <a:pPr marL="0" indent="0">
              <a:buNone/>
            </a:pPr>
            <a:r>
              <a:rPr lang="en-US" dirty="0"/>
              <a:t>Expand along columns: </a:t>
            </a:r>
          </a:p>
          <a:p>
            <a:pPr marL="0" indent="0">
              <a:buNone/>
            </a:pPr>
            <a:r>
              <a:rPr lang="en-US" dirty="0"/>
              <a:t> Shape (1, 3) </a:t>
            </a:r>
          </a:p>
          <a:p>
            <a:pPr marL="0" indent="0">
              <a:buNone/>
            </a:pPr>
            <a:r>
              <a:rPr lang="en-US" dirty="0"/>
              <a:t> [[1 2 3]]</a:t>
            </a:r>
          </a:p>
          <a:p>
            <a:pPr marL="0" indent="0">
              <a:buNone/>
            </a:pPr>
            <a:r>
              <a:rPr lang="en-US" dirty="0"/>
              <a:t>Expand along rows: </a:t>
            </a:r>
          </a:p>
          <a:p>
            <a:pPr marL="0" indent="0">
              <a:buNone/>
            </a:pPr>
            <a:r>
              <a:rPr lang="en-US" dirty="0"/>
              <a:t> Shape (3, 1) </a:t>
            </a:r>
          </a:p>
          <a:p>
            <a:pPr marL="0" indent="0">
              <a:buNone/>
            </a:pPr>
            <a:r>
              <a:rPr lang="en-US" dirty="0"/>
              <a:t> [[1]</a:t>
            </a:r>
          </a:p>
          <a:p>
            <a:pPr marL="0" indent="0">
              <a:buNone/>
            </a:pPr>
            <a:r>
              <a:rPr lang="en-US" dirty="0"/>
              <a:t> [2]</a:t>
            </a:r>
          </a:p>
          <a:p>
            <a:pPr marL="0" indent="0">
              <a:buNone/>
            </a:pPr>
            <a:r>
              <a:rPr lang="en-US" dirty="0"/>
              <a:t> [3]]</a:t>
            </a:r>
          </a:p>
        </p:txBody>
      </p:sp>
    </p:spTree>
    <p:extLst>
      <p:ext uri="{BB962C8B-B14F-4D97-AF65-F5344CB8AC3E}">
        <p14:creationId xmlns:p14="http://schemas.microsoft.com/office/powerpoint/2010/main" val="160742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52D3-8104-93C4-0E2A-95F9B1F08E70}"/>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2C6F90AD-1DD6-AD50-EAF2-5EF84F9FB87A}"/>
              </a:ext>
            </a:extLst>
          </p:cNvPr>
          <p:cNvSpPr>
            <a:spLocks noGrp="1"/>
          </p:cNvSpPr>
          <p:nvPr>
            <p:ph idx="1"/>
          </p:nvPr>
        </p:nvSpPr>
        <p:spPr/>
        <p:txBody>
          <a:bodyPr>
            <a:normAutofit fontScale="92500" lnSpcReduction="20000"/>
          </a:bodyPr>
          <a:lstStyle/>
          <a:p>
            <a:r>
              <a:rPr lang="en-US" dirty="0" err="1"/>
              <a:t>Numpy</a:t>
            </a:r>
            <a:r>
              <a:rPr lang="en-US" dirty="0"/>
              <a:t> is a commonly used Python data analysis package. By using NumPy, you can speed up your workflow, and interface with other packages in the Python ecosystem, like scikit-learn, that use NumPy under the hood. NumPy was originally developed in the mid 2000s, and arose from an even older package called Numeric. This longevity means that almost every data analysis or machine learning package for Python leverages NumPy in some way.</a:t>
            </a:r>
          </a:p>
          <a:p>
            <a:endParaRPr lang="en-US" dirty="0"/>
          </a:p>
          <a:p>
            <a:r>
              <a:rPr lang="en-US" dirty="0"/>
              <a:t>In this tutorial, we’ll walk through using NumPy to analyze data on wine quality. The data contains information on various attributes of wines, such as pH and fixed acidity, along with a quality score between 0 and 10 for each wine. The quality score is the average of at least 3 human taste testers. As we learn how to work with NumPy, we’ll try to figure out more about the perceived quality of wine.</a:t>
            </a:r>
          </a:p>
        </p:txBody>
      </p:sp>
    </p:spTree>
    <p:extLst>
      <p:ext uri="{BB962C8B-B14F-4D97-AF65-F5344CB8AC3E}">
        <p14:creationId xmlns:p14="http://schemas.microsoft.com/office/powerpoint/2010/main" val="3612828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B314-BF2D-1427-DDF4-3B8C92D559DB}"/>
              </a:ext>
            </a:extLst>
          </p:cNvPr>
          <p:cNvSpPr>
            <a:spLocks noGrp="1"/>
          </p:cNvSpPr>
          <p:nvPr>
            <p:ph type="title"/>
          </p:nvPr>
        </p:nvSpPr>
        <p:spPr>
          <a:xfrm>
            <a:off x="838200" y="365125"/>
            <a:ext cx="10515600" cy="739775"/>
          </a:xfrm>
        </p:spPr>
        <p:txBody>
          <a:bodyPr>
            <a:normAutofit fontScale="90000"/>
          </a:bodyPr>
          <a:lstStyle/>
          <a:p>
            <a:r>
              <a:rPr lang="en-US" dirty="0"/>
              <a:t>Squeezing a NumPy array</a:t>
            </a:r>
            <a:br>
              <a:rPr lang="en-US" dirty="0"/>
            </a:br>
            <a:endParaRPr lang="en-US" dirty="0"/>
          </a:p>
        </p:txBody>
      </p:sp>
      <p:sp>
        <p:nvSpPr>
          <p:cNvPr id="3" name="Content Placeholder 2">
            <a:extLst>
              <a:ext uri="{FF2B5EF4-FFF2-40B4-BE49-F238E27FC236}">
                <a16:creationId xmlns:a16="http://schemas.microsoft.com/office/drawing/2014/main" id="{511A0521-12B2-A829-296D-86B8787FC483}"/>
              </a:ext>
            </a:extLst>
          </p:cNvPr>
          <p:cNvSpPr>
            <a:spLocks noGrp="1"/>
          </p:cNvSpPr>
          <p:nvPr>
            <p:ph idx="1"/>
          </p:nvPr>
        </p:nvSpPr>
        <p:spPr>
          <a:xfrm>
            <a:off x="771525" y="1009650"/>
            <a:ext cx="10582275" cy="5600700"/>
          </a:xfrm>
        </p:spPr>
        <p:txBody>
          <a:bodyPr>
            <a:noAutofit/>
          </a:bodyPr>
          <a:lstStyle/>
          <a:p>
            <a:r>
              <a:rPr lang="en-US" sz="1600" dirty="0"/>
              <a:t>On the other hand, if you instead want to reduce the axis of the array, use the squeeze() method. It removes the axis that has a single entry. This means if you have created a 2 x 2 x 1 matrix, squeeze() will remove the third dimension from the matrix:</a:t>
            </a:r>
          </a:p>
          <a:p>
            <a:pPr marL="0" indent="0">
              <a:buNone/>
            </a:pPr>
            <a:r>
              <a:rPr lang="en-US" sz="1600" dirty="0"/>
              <a:t># squeeze</a:t>
            </a:r>
          </a:p>
          <a:p>
            <a:pPr marL="0" indent="0">
              <a:buNone/>
            </a:pPr>
            <a:r>
              <a:rPr lang="en-US" sz="1600" dirty="0"/>
              <a:t>a = </a:t>
            </a:r>
            <a:r>
              <a:rPr lang="en-US" sz="1600" dirty="0" err="1"/>
              <a:t>np.array</a:t>
            </a:r>
            <a:r>
              <a:rPr lang="en-US" sz="1600" dirty="0"/>
              <a:t>([[[1,2,3],</a:t>
            </a:r>
          </a:p>
          <a:p>
            <a:pPr marL="0" indent="0">
              <a:buNone/>
            </a:pPr>
            <a:r>
              <a:rPr lang="en-US" sz="1600" dirty="0"/>
              <a:t>[4,5,6]]])</a:t>
            </a:r>
          </a:p>
          <a:p>
            <a:pPr marL="0" indent="0">
              <a:buNone/>
            </a:pPr>
            <a:r>
              <a:rPr lang="en-US" sz="1600" dirty="0"/>
              <a:t>b = </a:t>
            </a:r>
            <a:r>
              <a:rPr lang="en-US" sz="1600" dirty="0" err="1"/>
              <a:t>np.squeeze</a:t>
            </a:r>
            <a:r>
              <a:rPr lang="en-US" sz="1600" dirty="0"/>
              <a:t>(a, axis=0)</a:t>
            </a:r>
          </a:p>
          <a:p>
            <a:pPr marL="0" indent="0">
              <a:buNone/>
            </a:pPr>
            <a:r>
              <a:rPr lang="en-US" sz="1600" dirty="0"/>
              <a:t>print('Original','\n','Shape',</a:t>
            </a:r>
            <a:r>
              <a:rPr lang="en-US" sz="1600" dirty="0" err="1"/>
              <a:t>a.shape</a:t>
            </a:r>
            <a:r>
              <a:rPr lang="en-US" sz="1600" dirty="0"/>
              <a:t>,'\</a:t>
            </a:r>
            <a:r>
              <a:rPr lang="en-US" sz="1600" dirty="0" err="1"/>
              <a:t>n',a</a:t>
            </a:r>
            <a:r>
              <a:rPr lang="en-US" sz="1600" dirty="0"/>
              <a:t>)</a:t>
            </a:r>
          </a:p>
          <a:p>
            <a:pPr marL="0" indent="0">
              <a:buNone/>
            </a:pPr>
            <a:r>
              <a:rPr lang="en-US" sz="1600" dirty="0"/>
              <a:t>print('Squeeze array:','\n','Shape',</a:t>
            </a:r>
            <a:r>
              <a:rPr lang="en-US" sz="1600" dirty="0" err="1"/>
              <a:t>b.shape</a:t>
            </a:r>
            <a:r>
              <a:rPr lang="en-US" sz="1600" dirty="0"/>
              <a:t>,'\</a:t>
            </a:r>
            <a:r>
              <a:rPr lang="en-US" sz="1600" dirty="0" err="1"/>
              <a:t>n',b</a:t>
            </a:r>
            <a:r>
              <a:rPr lang="en-US" sz="1600" dirty="0"/>
              <a:t>)</a:t>
            </a:r>
          </a:p>
          <a:p>
            <a:r>
              <a:rPr lang="en-US" sz="1600" dirty="0"/>
              <a:t>However, if you already had a 2 x 2 matrix, using squeeze() in that case would give you an error:</a:t>
            </a:r>
          </a:p>
          <a:p>
            <a:pPr marL="0" indent="0">
              <a:buNone/>
            </a:pPr>
            <a:r>
              <a:rPr lang="en-US" sz="1600" dirty="0"/>
              <a:t># squeeze</a:t>
            </a:r>
          </a:p>
          <a:p>
            <a:pPr marL="0" indent="0">
              <a:buNone/>
            </a:pPr>
            <a:r>
              <a:rPr lang="en-US" sz="1600" dirty="0"/>
              <a:t>a = </a:t>
            </a:r>
            <a:r>
              <a:rPr lang="en-US" sz="1600" dirty="0" err="1"/>
              <a:t>np.array</a:t>
            </a:r>
            <a:r>
              <a:rPr lang="en-US" sz="1600" dirty="0"/>
              <a:t>([[1,2,3],</a:t>
            </a:r>
          </a:p>
          <a:p>
            <a:pPr marL="0" indent="0">
              <a:buNone/>
            </a:pPr>
            <a:r>
              <a:rPr lang="en-US" sz="1600" dirty="0"/>
              <a:t>[4,5,6]])</a:t>
            </a:r>
          </a:p>
          <a:p>
            <a:pPr marL="0" indent="0">
              <a:buNone/>
            </a:pPr>
            <a:r>
              <a:rPr lang="en-US" sz="1600" dirty="0"/>
              <a:t>b = </a:t>
            </a:r>
            <a:r>
              <a:rPr lang="en-US" sz="1600" dirty="0" err="1"/>
              <a:t>np.squeeze</a:t>
            </a:r>
            <a:r>
              <a:rPr lang="en-US" sz="1600" dirty="0"/>
              <a:t>(a, axis=0)</a:t>
            </a:r>
          </a:p>
          <a:p>
            <a:pPr marL="0" indent="0">
              <a:buNone/>
            </a:pPr>
            <a:r>
              <a:rPr lang="en-US" sz="1600" dirty="0"/>
              <a:t>print('Original','\n','Shape',</a:t>
            </a:r>
            <a:r>
              <a:rPr lang="en-US" sz="1600" dirty="0" err="1"/>
              <a:t>a.shape</a:t>
            </a:r>
            <a:r>
              <a:rPr lang="en-US" sz="1600" dirty="0"/>
              <a:t>,'\</a:t>
            </a:r>
            <a:r>
              <a:rPr lang="en-US" sz="1600" dirty="0" err="1"/>
              <a:t>n',a</a:t>
            </a:r>
            <a:r>
              <a:rPr lang="en-US" sz="1600" dirty="0"/>
              <a:t>)</a:t>
            </a:r>
          </a:p>
          <a:p>
            <a:pPr marL="0" indent="0">
              <a:buNone/>
            </a:pPr>
            <a:r>
              <a:rPr lang="en-US" sz="1600" dirty="0"/>
              <a:t>print('Squeeze array:','\n','Shape',</a:t>
            </a:r>
            <a:r>
              <a:rPr lang="en-US" sz="1600" dirty="0" err="1"/>
              <a:t>b.shape</a:t>
            </a:r>
            <a:r>
              <a:rPr lang="en-US" sz="1600" dirty="0"/>
              <a:t>,'\</a:t>
            </a:r>
            <a:r>
              <a:rPr lang="en-US" sz="1600" dirty="0" err="1"/>
              <a:t>n',b</a:t>
            </a:r>
            <a:r>
              <a:rPr lang="en-US" sz="1600" dirty="0"/>
              <a:t>)</a:t>
            </a:r>
          </a:p>
          <a:p>
            <a:pPr marL="0" indent="0">
              <a:buNone/>
            </a:pPr>
            <a:r>
              <a:rPr lang="en-US" sz="1600" dirty="0" err="1"/>
              <a:t>Numpy</a:t>
            </a:r>
            <a:r>
              <a:rPr lang="en-US" sz="1600" dirty="0"/>
              <a:t> squeeze() error</a:t>
            </a:r>
          </a:p>
          <a:p>
            <a:endParaRPr lang="en-US" sz="1600" dirty="0"/>
          </a:p>
        </p:txBody>
      </p:sp>
    </p:spTree>
    <p:extLst>
      <p:ext uri="{BB962C8B-B14F-4D97-AF65-F5344CB8AC3E}">
        <p14:creationId xmlns:p14="http://schemas.microsoft.com/office/powerpoint/2010/main" val="4267024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5EAC-DE81-1399-AA20-38CB0B593C9B}"/>
              </a:ext>
            </a:extLst>
          </p:cNvPr>
          <p:cNvSpPr>
            <a:spLocks noGrp="1"/>
          </p:cNvSpPr>
          <p:nvPr>
            <p:ph type="title"/>
          </p:nvPr>
        </p:nvSpPr>
        <p:spPr>
          <a:xfrm>
            <a:off x="762000" y="365126"/>
            <a:ext cx="10591800" cy="749300"/>
          </a:xfrm>
        </p:spPr>
        <p:txBody>
          <a:bodyPr/>
          <a:lstStyle/>
          <a:p>
            <a:r>
              <a:rPr lang="en-US" dirty="0"/>
              <a:t>Indexing and Slicing of NumPy array</a:t>
            </a:r>
          </a:p>
        </p:txBody>
      </p:sp>
      <p:sp>
        <p:nvSpPr>
          <p:cNvPr id="3" name="Content Placeholder 2">
            <a:extLst>
              <a:ext uri="{FF2B5EF4-FFF2-40B4-BE49-F238E27FC236}">
                <a16:creationId xmlns:a16="http://schemas.microsoft.com/office/drawing/2014/main" id="{7F062E0D-D1F0-2D7A-23C2-0BD206992087}"/>
              </a:ext>
            </a:extLst>
          </p:cNvPr>
          <p:cNvSpPr>
            <a:spLocks noGrp="1"/>
          </p:cNvSpPr>
          <p:nvPr>
            <p:ph idx="1"/>
          </p:nvPr>
        </p:nvSpPr>
        <p:spPr>
          <a:xfrm>
            <a:off x="561975" y="1114426"/>
            <a:ext cx="10972799" cy="5305423"/>
          </a:xfrm>
        </p:spPr>
        <p:txBody>
          <a:bodyPr>
            <a:normAutofit fontScale="55000" lnSpcReduction="20000"/>
          </a:bodyPr>
          <a:lstStyle/>
          <a:p>
            <a:r>
              <a:rPr lang="en-US" dirty="0"/>
              <a:t>Slicing 1-D NumPy arrays Slicing means retrieving elements from one index to another index. All we have to do is to pass the starting and ending point in the index like this: [start: end]. However, you can even take it up a notch by passing the step-size. What is that? Well, suppose you wanted to print every other element from the array, you would define your step-size as 2, meaning get the element 2 places away from the present index. Incorporating all this into a single index would look something like this: [</a:t>
            </a:r>
            <a:r>
              <a:rPr lang="en-US" dirty="0" err="1"/>
              <a:t>start:end:step-size</a:t>
            </a:r>
            <a:r>
              <a:rPr lang="en-US" dirty="0"/>
              <a:t>].</a:t>
            </a:r>
          </a:p>
          <a:p>
            <a:pPr marL="0" indent="0">
              <a:buNone/>
            </a:pPr>
            <a:r>
              <a:rPr lang="en-US" dirty="0"/>
              <a:t>a = </a:t>
            </a:r>
            <a:r>
              <a:rPr lang="en-US" dirty="0" err="1"/>
              <a:t>np.array</a:t>
            </a:r>
            <a:r>
              <a:rPr lang="en-US" dirty="0"/>
              <a:t>([1,2,3,4,5,6])</a:t>
            </a:r>
          </a:p>
          <a:p>
            <a:pPr marL="0" indent="0">
              <a:buNone/>
            </a:pPr>
            <a:r>
              <a:rPr lang="en-US" dirty="0"/>
              <a:t>print(a[1:5:2])</a:t>
            </a:r>
          </a:p>
          <a:p>
            <a:pPr marL="0" indent="0">
              <a:buNone/>
            </a:pPr>
            <a:r>
              <a:rPr lang="en-US" dirty="0"/>
              <a:t>[2 4]</a:t>
            </a:r>
          </a:p>
          <a:p>
            <a:r>
              <a:rPr lang="en-US" dirty="0"/>
              <a:t>Notice that the last element did not get considered. This is because slicing includes the start index but excludes the end index. A way around this is to write the next higher index to the final index value you want to retrieve:</a:t>
            </a:r>
          </a:p>
          <a:p>
            <a:pPr marL="0" indent="0">
              <a:buNone/>
            </a:pPr>
            <a:r>
              <a:rPr lang="en-US" dirty="0"/>
              <a:t>a = </a:t>
            </a:r>
            <a:r>
              <a:rPr lang="en-US" dirty="0" err="1"/>
              <a:t>np.array</a:t>
            </a:r>
            <a:r>
              <a:rPr lang="en-US" dirty="0"/>
              <a:t>([1,2,3,4,5,6])</a:t>
            </a:r>
          </a:p>
          <a:p>
            <a:pPr marL="0" indent="0">
              <a:buNone/>
            </a:pPr>
            <a:r>
              <a:rPr lang="en-US" dirty="0"/>
              <a:t>print(a[1:6:2])</a:t>
            </a:r>
          </a:p>
          <a:p>
            <a:pPr marL="0" indent="0">
              <a:buNone/>
            </a:pPr>
            <a:r>
              <a:rPr lang="en-US" dirty="0"/>
              <a:t>[2 4 6]</a:t>
            </a:r>
          </a:p>
          <a:p>
            <a:r>
              <a:rPr lang="en-US" dirty="0"/>
              <a:t>If you don’t specify the start or end index, it is taken as 0 or array size, respectively, as default. And the step-size by default is 1.</a:t>
            </a:r>
          </a:p>
          <a:p>
            <a:pPr marL="0" indent="0">
              <a:buNone/>
            </a:pPr>
            <a:r>
              <a:rPr lang="en-US" dirty="0"/>
              <a:t>a = </a:t>
            </a:r>
            <a:r>
              <a:rPr lang="en-US" dirty="0" err="1"/>
              <a:t>np.array</a:t>
            </a:r>
            <a:r>
              <a:rPr lang="en-US" dirty="0"/>
              <a:t>([1,2,3,4,5,6])</a:t>
            </a:r>
          </a:p>
          <a:p>
            <a:pPr marL="0" indent="0">
              <a:buNone/>
            </a:pPr>
            <a:r>
              <a:rPr lang="en-US" dirty="0"/>
              <a:t>print(a[:6:2])</a:t>
            </a:r>
          </a:p>
          <a:p>
            <a:pPr marL="0" indent="0">
              <a:buNone/>
            </a:pPr>
            <a:r>
              <a:rPr lang="en-US" dirty="0"/>
              <a:t>print(a[1::2])</a:t>
            </a:r>
          </a:p>
          <a:p>
            <a:pPr marL="0" indent="0">
              <a:buNone/>
            </a:pPr>
            <a:r>
              <a:rPr lang="en-US" dirty="0"/>
              <a:t>print(a[1:6:])</a:t>
            </a:r>
          </a:p>
          <a:p>
            <a:pPr marL="0" indent="0">
              <a:buNone/>
            </a:pPr>
            <a:r>
              <a:rPr lang="en-US" dirty="0"/>
              <a:t>[1 3 5]</a:t>
            </a:r>
          </a:p>
          <a:p>
            <a:pPr marL="0" indent="0">
              <a:buNone/>
            </a:pPr>
            <a:r>
              <a:rPr lang="en-US" dirty="0"/>
              <a:t>[2 4 6]</a:t>
            </a:r>
          </a:p>
          <a:p>
            <a:pPr marL="0" indent="0">
              <a:buNone/>
            </a:pPr>
            <a:r>
              <a:rPr lang="en-US" dirty="0"/>
              <a:t>[2 3 4 5 6]</a:t>
            </a:r>
          </a:p>
          <a:p>
            <a:endParaRPr lang="en-US" dirty="0"/>
          </a:p>
        </p:txBody>
      </p:sp>
    </p:spTree>
    <p:extLst>
      <p:ext uri="{BB962C8B-B14F-4D97-AF65-F5344CB8AC3E}">
        <p14:creationId xmlns:p14="http://schemas.microsoft.com/office/powerpoint/2010/main" val="73893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8311-BBCB-EC86-28D0-49D757A33325}"/>
              </a:ext>
            </a:extLst>
          </p:cNvPr>
          <p:cNvSpPr>
            <a:spLocks noGrp="1"/>
          </p:cNvSpPr>
          <p:nvPr>
            <p:ph type="title"/>
          </p:nvPr>
        </p:nvSpPr>
        <p:spPr>
          <a:xfrm>
            <a:off x="838200" y="146051"/>
            <a:ext cx="10515600" cy="863600"/>
          </a:xfrm>
        </p:spPr>
        <p:txBody>
          <a:bodyPr/>
          <a:lstStyle/>
          <a:p>
            <a:r>
              <a:rPr lang="en-US" dirty="0"/>
              <a:t>Slicing 2-D NumPy arrays</a:t>
            </a:r>
          </a:p>
        </p:txBody>
      </p:sp>
      <p:sp>
        <p:nvSpPr>
          <p:cNvPr id="3" name="Content Placeholder 2">
            <a:extLst>
              <a:ext uri="{FF2B5EF4-FFF2-40B4-BE49-F238E27FC236}">
                <a16:creationId xmlns:a16="http://schemas.microsoft.com/office/drawing/2014/main" id="{1D74091A-5831-4A60-9FD2-AD6018D390F2}"/>
              </a:ext>
            </a:extLst>
          </p:cNvPr>
          <p:cNvSpPr>
            <a:spLocks noGrp="1"/>
          </p:cNvSpPr>
          <p:nvPr>
            <p:ph idx="1"/>
          </p:nvPr>
        </p:nvSpPr>
        <p:spPr>
          <a:xfrm>
            <a:off x="495300" y="1009651"/>
            <a:ext cx="10858500" cy="5534024"/>
          </a:xfrm>
        </p:spPr>
        <p:txBody>
          <a:bodyPr>
            <a:normAutofit fontScale="85000" lnSpcReduction="20000"/>
          </a:bodyPr>
          <a:lstStyle/>
          <a:p>
            <a:r>
              <a:rPr lang="en-US" dirty="0"/>
              <a:t>Now, a 2-D array has rows and columns so it can get a little tricky to slice 2-D arrays. But once you understand it, you can slice any dimension array! Before learning how to slice a 2-D array, let’s have a look at how to retrieve an element from a 2-D array:</a:t>
            </a:r>
          </a:p>
          <a:p>
            <a:pPr marL="0" indent="0">
              <a:buNone/>
            </a:pPr>
            <a:r>
              <a:rPr lang="en-US" dirty="0"/>
              <a:t>a = </a:t>
            </a:r>
            <a:r>
              <a:rPr lang="en-US" dirty="0" err="1"/>
              <a:t>np.array</a:t>
            </a:r>
            <a:r>
              <a:rPr lang="en-US" dirty="0"/>
              <a:t>([[1,2,3],</a:t>
            </a:r>
          </a:p>
          <a:p>
            <a:pPr marL="0" indent="0">
              <a:buNone/>
            </a:pPr>
            <a:r>
              <a:rPr lang="en-US" dirty="0"/>
              <a:t>[4,5,6]])</a:t>
            </a:r>
          </a:p>
          <a:p>
            <a:pPr marL="0" indent="0">
              <a:buNone/>
            </a:pPr>
            <a:r>
              <a:rPr lang="en-US" dirty="0"/>
              <a:t>print(a[0,0])</a:t>
            </a:r>
          </a:p>
          <a:p>
            <a:pPr marL="0" indent="0">
              <a:buNone/>
            </a:pPr>
            <a:r>
              <a:rPr lang="en-US" dirty="0"/>
              <a:t>print(a[1,2])</a:t>
            </a:r>
          </a:p>
          <a:p>
            <a:pPr marL="0" indent="0">
              <a:buNone/>
            </a:pPr>
            <a:r>
              <a:rPr lang="en-US" dirty="0"/>
              <a:t>print(a[1,0])</a:t>
            </a:r>
          </a:p>
          <a:p>
            <a:r>
              <a:rPr lang="en-US" dirty="0"/>
              <a:t>Here, we provided the row value and column value to identify the element we wanted to extract. While in a 1-D array, we were only providing the column value since there was only 1 row. So, to slice a 2-D array, you need to mention the slices for both, the row and the column:</a:t>
            </a:r>
          </a:p>
          <a:p>
            <a:r>
              <a:rPr lang="en-US" dirty="0"/>
              <a:t>data = </a:t>
            </a:r>
            <a:r>
              <a:rPr lang="en-US" dirty="0" err="1"/>
              <a:t>np.array</a:t>
            </a:r>
            <a:r>
              <a:rPr lang="en-US" dirty="0"/>
              <a:t>([[1, 2], [3, 4], [5, 6]])</a:t>
            </a:r>
          </a:p>
          <a:p>
            <a:r>
              <a:rPr lang="it-IT" dirty="0"/>
              <a:t>data[0, 1]</a:t>
            </a:r>
          </a:p>
          <a:p>
            <a:r>
              <a:rPr lang="it-IT" dirty="0"/>
              <a:t>data[1:3]</a:t>
            </a:r>
          </a:p>
          <a:p>
            <a:r>
              <a:rPr lang="it-IT" dirty="0"/>
              <a:t>data[0:2, 0]</a:t>
            </a:r>
            <a:endParaRPr lang="en-US" dirty="0"/>
          </a:p>
        </p:txBody>
      </p:sp>
    </p:spTree>
    <p:extLst>
      <p:ext uri="{BB962C8B-B14F-4D97-AF65-F5344CB8AC3E}">
        <p14:creationId xmlns:p14="http://schemas.microsoft.com/office/powerpoint/2010/main" val="242059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F9E2-741C-D24A-C9B4-24DB4B382D43}"/>
              </a:ext>
            </a:extLst>
          </p:cNvPr>
          <p:cNvSpPr>
            <a:spLocks noGrp="1"/>
          </p:cNvSpPr>
          <p:nvPr>
            <p:ph type="title"/>
          </p:nvPr>
        </p:nvSpPr>
        <p:spPr>
          <a:xfrm>
            <a:off x="657225" y="146051"/>
            <a:ext cx="10601325" cy="730250"/>
          </a:xfrm>
        </p:spPr>
        <p:txBody>
          <a:bodyPr/>
          <a:lstStyle/>
          <a:p>
            <a:r>
              <a:rPr lang="en-US" dirty="0"/>
              <a:t>Concatenating </a:t>
            </a:r>
            <a:r>
              <a:rPr lang="en-US" dirty="0" err="1"/>
              <a:t>ndarrays</a:t>
            </a:r>
            <a:endParaRPr lang="en-US" dirty="0"/>
          </a:p>
        </p:txBody>
      </p:sp>
      <p:sp>
        <p:nvSpPr>
          <p:cNvPr id="3" name="Content Placeholder 2">
            <a:extLst>
              <a:ext uri="{FF2B5EF4-FFF2-40B4-BE49-F238E27FC236}">
                <a16:creationId xmlns:a16="http://schemas.microsoft.com/office/drawing/2014/main" id="{D54DC8BD-402E-0004-66FF-9FF00910FF6F}"/>
              </a:ext>
            </a:extLst>
          </p:cNvPr>
          <p:cNvSpPr>
            <a:spLocks noGrp="1"/>
          </p:cNvSpPr>
          <p:nvPr>
            <p:ph idx="1"/>
          </p:nvPr>
        </p:nvSpPr>
        <p:spPr>
          <a:xfrm>
            <a:off x="657225" y="1038226"/>
            <a:ext cx="10696575" cy="5138738"/>
          </a:xfrm>
        </p:spPr>
        <p:txBody>
          <a:bodyPr>
            <a:normAutofit fontScale="47500" lnSpcReduction="20000"/>
          </a:bodyPr>
          <a:lstStyle/>
          <a:p>
            <a:r>
              <a:rPr lang="en-US" dirty="0"/>
              <a:t>While stacking arrays is one way of combining old arrays to get a new one, you could also use the concatenate() method where the passed arrays are joined along an existing axis:</a:t>
            </a:r>
          </a:p>
          <a:p>
            <a:endParaRPr lang="en-US" dirty="0"/>
          </a:p>
          <a:p>
            <a:pPr marL="0" indent="0">
              <a:buNone/>
            </a:pPr>
            <a:r>
              <a:rPr lang="en-US" dirty="0"/>
              <a:t>a = </a:t>
            </a:r>
            <a:r>
              <a:rPr lang="en-US" dirty="0" err="1"/>
              <a:t>np.arange</a:t>
            </a:r>
            <a:r>
              <a:rPr lang="en-US" dirty="0"/>
              <a:t>(0,5).reshape(1,5)</a:t>
            </a:r>
          </a:p>
          <a:p>
            <a:pPr marL="0" indent="0">
              <a:buNone/>
            </a:pPr>
            <a:r>
              <a:rPr lang="en-US" dirty="0"/>
              <a:t>b = </a:t>
            </a:r>
            <a:r>
              <a:rPr lang="en-US" dirty="0" err="1"/>
              <a:t>np.arange</a:t>
            </a:r>
            <a:r>
              <a:rPr lang="en-US" dirty="0"/>
              <a:t>(5,10).reshape(1,5)</a:t>
            </a:r>
          </a:p>
          <a:p>
            <a:pPr marL="0" indent="0">
              <a:buNone/>
            </a:pPr>
            <a:r>
              <a:rPr lang="en-US" dirty="0"/>
              <a:t>print('Array 1 :','\</a:t>
            </a:r>
            <a:r>
              <a:rPr lang="en-US" dirty="0" err="1"/>
              <a:t>n',a</a:t>
            </a:r>
            <a:r>
              <a:rPr lang="en-US" dirty="0"/>
              <a:t>)</a:t>
            </a:r>
          </a:p>
          <a:p>
            <a:pPr marL="0" indent="0">
              <a:buNone/>
            </a:pPr>
            <a:r>
              <a:rPr lang="en-US" dirty="0"/>
              <a:t>print('Array 2 :','\</a:t>
            </a:r>
            <a:r>
              <a:rPr lang="en-US" dirty="0" err="1"/>
              <a:t>n',b</a:t>
            </a:r>
            <a:r>
              <a:rPr lang="en-US" dirty="0"/>
              <a:t>)</a:t>
            </a:r>
          </a:p>
          <a:p>
            <a:pPr marL="0" indent="0">
              <a:buNone/>
            </a:pPr>
            <a:r>
              <a:rPr lang="en-US" dirty="0"/>
              <a:t>print('Concatenate along rows :','\n',</a:t>
            </a:r>
            <a:r>
              <a:rPr lang="en-US" dirty="0" err="1"/>
              <a:t>np.concatenate</a:t>
            </a:r>
            <a:r>
              <a:rPr lang="en-US" dirty="0"/>
              <a:t>((</a:t>
            </a:r>
            <a:r>
              <a:rPr lang="en-US" dirty="0" err="1"/>
              <a:t>a,b</a:t>
            </a:r>
            <a:r>
              <a:rPr lang="en-US" dirty="0"/>
              <a:t>),axis=0))</a:t>
            </a:r>
          </a:p>
          <a:p>
            <a:pPr marL="0" indent="0">
              <a:buNone/>
            </a:pPr>
            <a:r>
              <a:rPr lang="en-US" dirty="0"/>
              <a:t>print('Concatenate along columns :','\n',</a:t>
            </a:r>
            <a:r>
              <a:rPr lang="en-US" dirty="0" err="1"/>
              <a:t>np.concatenate</a:t>
            </a:r>
            <a:r>
              <a:rPr lang="en-US" dirty="0"/>
              <a:t>((</a:t>
            </a:r>
            <a:r>
              <a:rPr lang="en-US" dirty="0" err="1"/>
              <a:t>a,b</a:t>
            </a:r>
            <a:r>
              <a:rPr lang="en-US" dirty="0"/>
              <a:t>),axis=1))</a:t>
            </a:r>
          </a:p>
          <a:p>
            <a:r>
              <a:rPr lang="en-US" dirty="0"/>
              <a:t>Array 1 : </a:t>
            </a:r>
          </a:p>
          <a:p>
            <a:r>
              <a:rPr lang="en-US" dirty="0"/>
              <a:t> [[0 1 2 3 4]]</a:t>
            </a:r>
          </a:p>
          <a:p>
            <a:r>
              <a:rPr lang="en-US" dirty="0"/>
              <a:t>Array 2 : </a:t>
            </a:r>
          </a:p>
          <a:p>
            <a:r>
              <a:rPr lang="en-US" dirty="0"/>
              <a:t> [[5 6 7 8 9]]</a:t>
            </a:r>
          </a:p>
          <a:p>
            <a:r>
              <a:rPr lang="en-US" dirty="0"/>
              <a:t>Concatenate along rows : </a:t>
            </a:r>
          </a:p>
          <a:p>
            <a:r>
              <a:rPr lang="en-US" dirty="0"/>
              <a:t> [[0 1 2 3 4]</a:t>
            </a:r>
          </a:p>
          <a:p>
            <a:r>
              <a:rPr lang="en-US" dirty="0"/>
              <a:t> [5 6 7 8 9]]</a:t>
            </a:r>
          </a:p>
          <a:p>
            <a:r>
              <a:rPr lang="en-US" dirty="0"/>
              <a:t>Concatenate along columns : </a:t>
            </a:r>
          </a:p>
          <a:p>
            <a:r>
              <a:rPr lang="en-US" dirty="0"/>
              <a:t> [[0 1 2 3 4 5 6 7 8 9]]</a:t>
            </a:r>
          </a:p>
          <a:p>
            <a:r>
              <a:rPr lang="en-US" dirty="0"/>
              <a:t>The drawback of this method is that the original array must have the axis along which you want to combine. Otherwise, get ready to be greeted by an error.</a:t>
            </a:r>
          </a:p>
        </p:txBody>
      </p:sp>
    </p:spTree>
    <p:extLst>
      <p:ext uri="{BB962C8B-B14F-4D97-AF65-F5344CB8AC3E}">
        <p14:creationId xmlns:p14="http://schemas.microsoft.com/office/powerpoint/2010/main" val="1591688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A4BD-5825-AFC3-8165-EBDC27302EF5}"/>
              </a:ext>
            </a:extLst>
          </p:cNvPr>
          <p:cNvSpPr>
            <a:spLocks noGrp="1"/>
          </p:cNvSpPr>
          <p:nvPr>
            <p:ph type="title"/>
          </p:nvPr>
        </p:nvSpPr>
        <p:spPr>
          <a:xfrm>
            <a:off x="762000" y="365126"/>
            <a:ext cx="10591800" cy="939800"/>
          </a:xfrm>
        </p:spPr>
        <p:txBody>
          <a:bodyPr/>
          <a:lstStyle/>
          <a:p>
            <a:r>
              <a:rPr lang="en-US" dirty="0"/>
              <a:t>append values to </a:t>
            </a:r>
            <a:r>
              <a:rPr lang="en-US" dirty="0" err="1"/>
              <a:t>ndarray</a:t>
            </a:r>
            <a:endParaRPr lang="en-US" dirty="0"/>
          </a:p>
        </p:txBody>
      </p:sp>
      <p:sp>
        <p:nvSpPr>
          <p:cNvPr id="3" name="Content Placeholder 2">
            <a:extLst>
              <a:ext uri="{FF2B5EF4-FFF2-40B4-BE49-F238E27FC236}">
                <a16:creationId xmlns:a16="http://schemas.microsoft.com/office/drawing/2014/main" id="{01580550-75C8-FA71-3162-128CF7762633}"/>
              </a:ext>
            </a:extLst>
          </p:cNvPr>
          <p:cNvSpPr>
            <a:spLocks noGrp="1"/>
          </p:cNvSpPr>
          <p:nvPr>
            <p:ph idx="1"/>
          </p:nvPr>
        </p:nvSpPr>
        <p:spPr>
          <a:xfrm>
            <a:off x="762000" y="1690688"/>
            <a:ext cx="10591800" cy="4486275"/>
          </a:xfrm>
        </p:spPr>
        <p:txBody>
          <a:bodyPr>
            <a:normAutofit/>
          </a:bodyPr>
          <a:lstStyle/>
          <a:p>
            <a:pPr marL="0" indent="0">
              <a:buNone/>
            </a:pPr>
            <a:endParaRPr lang="en-US" dirty="0"/>
          </a:p>
          <a:p>
            <a:pPr marL="0" indent="0">
              <a:buNone/>
            </a:pPr>
            <a:r>
              <a:rPr lang="en-US" dirty="0"/>
              <a:t>a = </a:t>
            </a:r>
            <a:r>
              <a:rPr lang="en-US" dirty="0" err="1"/>
              <a:t>np.array</a:t>
            </a:r>
            <a:r>
              <a:rPr lang="en-US" dirty="0"/>
              <a:t>([[1,2],</a:t>
            </a:r>
          </a:p>
          <a:p>
            <a:pPr marL="0" indent="0">
              <a:buNone/>
            </a:pPr>
            <a:r>
              <a:rPr lang="en-US" dirty="0"/>
              <a:t>             [3,4]])</a:t>
            </a:r>
          </a:p>
          <a:p>
            <a:pPr marL="0" indent="0">
              <a:buNone/>
            </a:pPr>
            <a:r>
              <a:rPr lang="en-US" dirty="0" err="1"/>
              <a:t>np.append</a:t>
            </a:r>
            <a:r>
              <a:rPr lang="en-US" dirty="0"/>
              <a:t>(a,[[5,6]], axis=0)</a:t>
            </a:r>
          </a:p>
          <a:p>
            <a:pPr marL="0" indent="0">
              <a:buNone/>
            </a:pPr>
            <a:r>
              <a:rPr lang="en-US" dirty="0"/>
              <a:t>array([[1, 2],</a:t>
            </a:r>
          </a:p>
          <a:p>
            <a:pPr marL="0" indent="0">
              <a:buNone/>
            </a:pPr>
            <a:r>
              <a:rPr lang="en-US" dirty="0"/>
              <a:t>       [3, 4],</a:t>
            </a:r>
          </a:p>
          <a:p>
            <a:pPr marL="0" indent="0">
              <a:buNone/>
            </a:pPr>
            <a:r>
              <a:rPr lang="en-US" dirty="0"/>
              <a:t>       [5, 6]])</a:t>
            </a:r>
          </a:p>
        </p:txBody>
      </p:sp>
    </p:spTree>
    <p:extLst>
      <p:ext uri="{BB962C8B-B14F-4D97-AF65-F5344CB8AC3E}">
        <p14:creationId xmlns:p14="http://schemas.microsoft.com/office/powerpoint/2010/main" val="2714003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78FA-3B43-BA3E-73B4-6576640FBBDF}"/>
              </a:ext>
            </a:extLst>
          </p:cNvPr>
          <p:cNvSpPr>
            <a:spLocks noGrp="1"/>
          </p:cNvSpPr>
          <p:nvPr>
            <p:ph type="title"/>
          </p:nvPr>
        </p:nvSpPr>
        <p:spPr/>
        <p:txBody>
          <a:bodyPr/>
          <a:lstStyle/>
          <a:p>
            <a:r>
              <a:rPr lang="en-US" dirty="0"/>
              <a:t>Broadcasting in NumPy arrays – A class apart!</a:t>
            </a:r>
          </a:p>
        </p:txBody>
      </p:sp>
      <p:sp>
        <p:nvSpPr>
          <p:cNvPr id="3" name="Content Placeholder 2">
            <a:extLst>
              <a:ext uri="{FF2B5EF4-FFF2-40B4-BE49-F238E27FC236}">
                <a16:creationId xmlns:a16="http://schemas.microsoft.com/office/drawing/2014/main" id="{FCD5E42D-69BE-46F2-10A0-E1CE4ECC915B}"/>
              </a:ext>
            </a:extLst>
          </p:cNvPr>
          <p:cNvSpPr>
            <a:spLocks noGrp="1"/>
          </p:cNvSpPr>
          <p:nvPr>
            <p:ph idx="1"/>
          </p:nvPr>
        </p:nvSpPr>
        <p:spPr/>
        <p:txBody>
          <a:bodyPr>
            <a:normAutofit fontScale="92500" lnSpcReduction="20000"/>
          </a:bodyPr>
          <a:lstStyle/>
          <a:p>
            <a:r>
              <a:rPr lang="en-US" dirty="0"/>
              <a:t>Broadcasting is one of the best features of </a:t>
            </a:r>
            <a:r>
              <a:rPr lang="en-US" dirty="0" err="1"/>
              <a:t>ndarrays</a:t>
            </a:r>
            <a:r>
              <a:rPr lang="en-US" dirty="0"/>
              <a:t>. It lets you perform </a:t>
            </a:r>
            <a:r>
              <a:rPr lang="en-US" dirty="0" err="1"/>
              <a:t>arithmetics</a:t>
            </a:r>
            <a:r>
              <a:rPr lang="en-US" dirty="0"/>
              <a:t> operations between </a:t>
            </a:r>
            <a:r>
              <a:rPr lang="en-US" dirty="0" err="1"/>
              <a:t>ndarrays</a:t>
            </a:r>
            <a:r>
              <a:rPr lang="en-US" dirty="0"/>
              <a:t> of different sizes or between an </a:t>
            </a:r>
            <a:r>
              <a:rPr lang="en-US" dirty="0" err="1"/>
              <a:t>ndarray</a:t>
            </a:r>
            <a:r>
              <a:rPr lang="en-US" dirty="0"/>
              <a:t> and a simple </a:t>
            </a:r>
            <a:r>
              <a:rPr lang="en-US" dirty="0" err="1"/>
              <a:t>number!.Broadcasting</a:t>
            </a:r>
            <a:r>
              <a:rPr lang="en-US" dirty="0"/>
              <a:t> essentially stretches the smaller </a:t>
            </a:r>
            <a:r>
              <a:rPr lang="en-US" dirty="0" err="1"/>
              <a:t>ndarray</a:t>
            </a:r>
            <a:r>
              <a:rPr lang="en-US" dirty="0"/>
              <a:t> so that it matches the shape of the larger </a:t>
            </a:r>
            <a:r>
              <a:rPr lang="en-US" dirty="0" err="1"/>
              <a:t>ndarray</a:t>
            </a:r>
            <a:r>
              <a:rPr lang="en-US" dirty="0"/>
              <a:t>:</a:t>
            </a:r>
          </a:p>
          <a:p>
            <a:pPr marL="0" indent="0">
              <a:buNone/>
            </a:pPr>
            <a:r>
              <a:rPr lang="en-US" dirty="0"/>
              <a:t>a = </a:t>
            </a:r>
            <a:r>
              <a:rPr lang="en-US" dirty="0" err="1"/>
              <a:t>np.arange</a:t>
            </a:r>
            <a:r>
              <a:rPr lang="en-US" dirty="0"/>
              <a:t>(10,20,2)</a:t>
            </a:r>
          </a:p>
          <a:p>
            <a:pPr marL="0" indent="0">
              <a:buNone/>
            </a:pPr>
            <a:r>
              <a:rPr lang="en-US" dirty="0"/>
              <a:t>b = </a:t>
            </a:r>
            <a:r>
              <a:rPr lang="en-US" dirty="0" err="1"/>
              <a:t>np.array</a:t>
            </a:r>
            <a:r>
              <a:rPr lang="en-US" dirty="0"/>
              <a:t>([[2],[2]])</a:t>
            </a:r>
          </a:p>
          <a:p>
            <a:pPr marL="0" indent="0">
              <a:buNone/>
            </a:pPr>
            <a:r>
              <a:rPr lang="en-US" dirty="0"/>
              <a:t>print('Adding two different size arrays :','\n',</a:t>
            </a:r>
            <a:r>
              <a:rPr lang="en-US" dirty="0" err="1"/>
              <a:t>a+b</a:t>
            </a:r>
            <a:r>
              <a:rPr lang="en-US" dirty="0"/>
              <a:t>)</a:t>
            </a:r>
          </a:p>
          <a:p>
            <a:pPr marL="0" indent="0">
              <a:buNone/>
            </a:pPr>
            <a:r>
              <a:rPr lang="en-US" dirty="0"/>
              <a:t>print('Multiplying an </a:t>
            </a:r>
            <a:r>
              <a:rPr lang="en-US" dirty="0" err="1"/>
              <a:t>ndarray</a:t>
            </a:r>
            <a:r>
              <a:rPr lang="en-US" dirty="0"/>
              <a:t> and a number :',a*2)</a:t>
            </a:r>
          </a:p>
          <a:p>
            <a:pPr marL="0" indent="0">
              <a:buNone/>
            </a:pPr>
            <a:r>
              <a:rPr lang="en-US" dirty="0"/>
              <a:t>Adding two different size arrays : </a:t>
            </a:r>
          </a:p>
          <a:p>
            <a:pPr marL="0" indent="0">
              <a:buNone/>
            </a:pPr>
            <a:r>
              <a:rPr lang="en-US" dirty="0"/>
              <a:t> [[12 14 16 18 20]</a:t>
            </a:r>
          </a:p>
          <a:p>
            <a:pPr marL="0" indent="0">
              <a:buNone/>
            </a:pPr>
            <a:r>
              <a:rPr lang="en-US" dirty="0"/>
              <a:t> [12 14 16 18 20]]</a:t>
            </a:r>
          </a:p>
        </p:txBody>
      </p:sp>
    </p:spTree>
    <p:extLst>
      <p:ext uri="{BB962C8B-B14F-4D97-AF65-F5344CB8AC3E}">
        <p14:creationId xmlns:p14="http://schemas.microsoft.com/office/powerpoint/2010/main" val="3305506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BFE0-CB7A-EE25-94BA-1F932C617558}"/>
              </a:ext>
            </a:extLst>
          </p:cNvPr>
          <p:cNvSpPr>
            <a:spLocks noGrp="1"/>
          </p:cNvSpPr>
          <p:nvPr>
            <p:ph type="title"/>
          </p:nvPr>
        </p:nvSpPr>
        <p:spPr>
          <a:xfrm>
            <a:off x="714375" y="174625"/>
            <a:ext cx="10525125" cy="873125"/>
          </a:xfrm>
        </p:spPr>
        <p:txBody>
          <a:bodyPr/>
          <a:lstStyle/>
          <a:p>
            <a:r>
              <a:rPr lang="en-US" dirty="0"/>
              <a:t>Multiplying an </a:t>
            </a:r>
            <a:r>
              <a:rPr lang="en-US" dirty="0" err="1"/>
              <a:t>ndarray</a:t>
            </a:r>
            <a:r>
              <a:rPr lang="en-US" dirty="0"/>
              <a:t> and a number</a:t>
            </a:r>
          </a:p>
        </p:txBody>
      </p:sp>
      <p:sp>
        <p:nvSpPr>
          <p:cNvPr id="3" name="Content Placeholder 2">
            <a:extLst>
              <a:ext uri="{FF2B5EF4-FFF2-40B4-BE49-F238E27FC236}">
                <a16:creationId xmlns:a16="http://schemas.microsoft.com/office/drawing/2014/main" id="{259F06E9-1B6A-4DBE-4518-358337465E76}"/>
              </a:ext>
            </a:extLst>
          </p:cNvPr>
          <p:cNvSpPr>
            <a:spLocks noGrp="1"/>
          </p:cNvSpPr>
          <p:nvPr>
            <p:ph idx="1"/>
          </p:nvPr>
        </p:nvSpPr>
        <p:spPr>
          <a:xfrm>
            <a:off x="714375" y="1581150"/>
            <a:ext cx="10639425" cy="4595813"/>
          </a:xfrm>
        </p:spPr>
        <p:txBody>
          <a:bodyPr>
            <a:normAutofit fontScale="62500" lnSpcReduction="20000"/>
          </a:bodyPr>
          <a:lstStyle/>
          <a:p>
            <a:r>
              <a:rPr lang="en-US" dirty="0"/>
              <a:t>Multiplying an </a:t>
            </a:r>
            <a:r>
              <a:rPr lang="en-US" dirty="0" err="1"/>
              <a:t>ndarray</a:t>
            </a:r>
            <a:r>
              <a:rPr lang="en-US" dirty="0"/>
              <a:t> and a number : [20 24 28 32 36]. Its working can be thought of like stretching or making copies of the scalar, the number, [2, 2, 2] to match the shape of the </a:t>
            </a:r>
            <a:r>
              <a:rPr lang="en-US" dirty="0" err="1"/>
              <a:t>ndarray</a:t>
            </a:r>
            <a:r>
              <a:rPr lang="en-US" dirty="0"/>
              <a:t> and then perform the operation element-wise. But no such copies are being made. It is just a way of thinking about how broadcasting is working. This is very useful because it is more efficient to multiply an array with a scalar value rather than another array! It is important to note that two </a:t>
            </a:r>
            <a:r>
              <a:rPr lang="en-US" dirty="0" err="1"/>
              <a:t>ndarrays</a:t>
            </a:r>
            <a:r>
              <a:rPr lang="en-US" dirty="0"/>
              <a:t> can broadcast together only when they are compatible. </a:t>
            </a:r>
            <a:r>
              <a:rPr lang="en-US" dirty="0" err="1"/>
              <a:t>Ndarrays</a:t>
            </a:r>
            <a:r>
              <a:rPr lang="en-US" dirty="0"/>
              <a:t> are compatible when both have the same dimensions</a:t>
            </a:r>
          </a:p>
          <a:p>
            <a:r>
              <a:rPr lang="en-US" dirty="0"/>
              <a:t>Either of the </a:t>
            </a:r>
            <a:r>
              <a:rPr lang="en-US" dirty="0" err="1"/>
              <a:t>ndarrays</a:t>
            </a:r>
            <a:r>
              <a:rPr lang="en-US" dirty="0"/>
              <a:t> has a dimension of 1. The one having a dimension of 1 is broadcast to meet the size requirements of the larger </a:t>
            </a:r>
            <a:r>
              <a:rPr lang="en-US" dirty="0" err="1"/>
              <a:t>ndarray</a:t>
            </a:r>
            <a:r>
              <a:rPr lang="en-US" dirty="0"/>
              <a:t>. In case the arrays are not compatible, you will get a </a:t>
            </a:r>
            <a:r>
              <a:rPr lang="en-US" dirty="0" err="1"/>
              <a:t>ValueError</a:t>
            </a:r>
            <a:r>
              <a:rPr lang="en-US" dirty="0"/>
              <a:t>.</a:t>
            </a:r>
          </a:p>
          <a:p>
            <a:pPr marL="0" indent="0">
              <a:buNone/>
            </a:pPr>
            <a:r>
              <a:rPr lang="en-US" dirty="0"/>
              <a:t>a = </a:t>
            </a:r>
            <a:r>
              <a:rPr lang="en-US" dirty="0" err="1"/>
              <a:t>np.ones</a:t>
            </a:r>
            <a:r>
              <a:rPr lang="en-US" dirty="0"/>
              <a:t>((3,3))</a:t>
            </a:r>
          </a:p>
          <a:p>
            <a:pPr marL="0" indent="0">
              <a:buNone/>
            </a:pPr>
            <a:r>
              <a:rPr lang="en-US" dirty="0"/>
              <a:t>b = </a:t>
            </a:r>
            <a:r>
              <a:rPr lang="en-US" dirty="0" err="1"/>
              <a:t>np.array</a:t>
            </a:r>
            <a:r>
              <a:rPr lang="en-US" dirty="0"/>
              <a:t>([2])</a:t>
            </a:r>
          </a:p>
          <a:p>
            <a:pPr marL="0" indent="0">
              <a:buNone/>
            </a:pPr>
            <a:r>
              <a:rPr lang="en-US" dirty="0" err="1"/>
              <a:t>a+b</a:t>
            </a:r>
            <a:endParaRPr lang="en-US" dirty="0"/>
          </a:p>
          <a:p>
            <a:pPr marL="0" indent="0">
              <a:buNone/>
            </a:pPr>
            <a:r>
              <a:rPr lang="en-US" dirty="0"/>
              <a:t>array([[3., 3., 3.],</a:t>
            </a:r>
          </a:p>
          <a:p>
            <a:pPr marL="0" indent="0">
              <a:buNone/>
            </a:pPr>
            <a:r>
              <a:rPr lang="en-US" dirty="0"/>
              <a:t>       [3., 3., 3.],</a:t>
            </a:r>
          </a:p>
          <a:p>
            <a:pPr marL="0" indent="0">
              <a:buNone/>
            </a:pPr>
            <a:r>
              <a:rPr lang="en-US" dirty="0"/>
              <a:t>       [3., 3., 3.]])</a:t>
            </a:r>
          </a:p>
          <a:p>
            <a:r>
              <a:rPr lang="en-US" dirty="0"/>
              <a:t>Here, the second </a:t>
            </a:r>
            <a:r>
              <a:rPr lang="en-US" dirty="0" err="1"/>
              <a:t>ndarray</a:t>
            </a:r>
            <a:r>
              <a:rPr lang="en-US" dirty="0"/>
              <a:t> was stretched, hypothetically, to a 3 x 3 shape, and then the result was calculated.</a:t>
            </a:r>
          </a:p>
        </p:txBody>
      </p:sp>
    </p:spTree>
    <p:extLst>
      <p:ext uri="{BB962C8B-B14F-4D97-AF65-F5344CB8AC3E}">
        <p14:creationId xmlns:p14="http://schemas.microsoft.com/office/powerpoint/2010/main" val="3499943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1194-28D3-BCDF-6436-0CCC333ED41C}"/>
              </a:ext>
            </a:extLst>
          </p:cNvPr>
          <p:cNvSpPr>
            <a:spLocks noGrp="1"/>
          </p:cNvSpPr>
          <p:nvPr>
            <p:ph type="title"/>
          </p:nvPr>
        </p:nvSpPr>
        <p:spPr>
          <a:xfrm>
            <a:off x="838200" y="365125"/>
            <a:ext cx="10515600" cy="625475"/>
          </a:xfrm>
        </p:spPr>
        <p:txBody>
          <a:bodyPr>
            <a:normAutofit fontScale="90000"/>
          </a:bodyPr>
          <a:lstStyle/>
          <a:p>
            <a:r>
              <a:rPr lang="en-US" dirty="0"/>
              <a:t>Mean, Median and Standard deviation</a:t>
            </a:r>
            <a:br>
              <a:rPr lang="en-US" dirty="0"/>
            </a:br>
            <a:endParaRPr lang="en-US" dirty="0"/>
          </a:p>
        </p:txBody>
      </p:sp>
      <p:sp>
        <p:nvSpPr>
          <p:cNvPr id="3" name="Content Placeholder 2">
            <a:extLst>
              <a:ext uri="{FF2B5EF4-FFF2-40B4-BE49-F238E27FC236}">
                <a16:creationId xmlns:a16="http://schemas.microsoft.com/office/drawing/2014/main" id="{6E6475AF-EEC2-6591-650C-6B2726AB90A9}"/>
              </a:ext>
            </a:extLst>
          </p:cNvPr>
          <p:cNvSpPr>
            <a:spLocks noGrp="1"/>
          </p:cNvSpPr>
          <p:nvPr>
            <p:ph idx="1"/>
          </p:nvPr>
        </p:nvSpPr>
        <p:spPr>
          <a:xfrm>
            <a:off x="838200" y="885825"/>
            <a:ext cx="10515600" cy="5753100"/>
          </a:xfrm>
        </p:spPr>
        <p:txBody>
          <a:bodyPr>
            <a:normAutofit lnSpcReduction="10000"/>
          </a:bodyPr>
          <a:lstStyle/>
          <a:p>
            <a:r>
              <a:rPr lang="en-US" dirty="0"/>
              <a:t>To find the mean and standard deviation of a NumPy array, use the mean(), std() and median() methods:</a:t>
            </a:r>
          </a:p>
          <a:p>
            <a:pPr marL="0" indent="0">
              <a:buNone/>
            </a:pPr>
            <a:r>
              <a:rPr lang="en-US" dirty="0"/>
              <a:t>a = </a:t>
            </a:r>
            <a:r>
              <a:rPr lang="en-US" dirty="0" err="1"/>
              <a:t>np.arange</a:t>
            </a:r>
            <a:r>
              <a:rPr lang="en-US" dirty="0"/>
              <a:t>(5,15,2)</a:t>
            </a:r>
          </a:p>
          <a:p>
            <a:pPr marL="0" indent="0">
              <a:buNone/>
            </a:pPr>
            <a:r>
              <a:rPr lang="en-US" dirty="0"/>
              <a:t>print('Mean :',</a:t>
            </a:r>
            <a:r>
              <a:rPr lang="en-US" dirty="0" err="1"/>
              <a:t>np.mean</a:t>
            </a:r>
            <a:r>
              <a:rPr lang="en-US" dirty="0"/>
              <a:t>(a))</a:t>
            </a:r>
          </a:p>
          <a:p>
            <a:pPr marL="0" indent="0">
              <a:buNone/>
            </a:pPr>
            <a:r>
              <a:rPr lang="en-US" dirty="0"/>
              <a:t>print('Standard deviation :',</a:t>
            </a:r>
            <a:r>
              <a:rPr lang="en-US" dirty="0" err="1"/>
              <a:t>np.std</a:t>
            </a:r>
            <a:r>
              <a:rPr lang="en-US" dirty="0"/>
              <a:t>(a))</a:t>
            </a:r>
          </a:p>
          <a:p>
            <a:pPr marL="0" indent="0">
              <a:buNone/>
            </a:pPr>
            <a:r>
              <a:rPr lang="en-US" dirty="0"/>
              <a:t>print('Median :',</a:t>
            </a:r>
            <a:r>
              <a:rPr lang="en-US" dirty="0" err="1"/>
              <a:t>np.median</a:t>
            </a:r>
            <a:r>
              <a:rPr lang="en-US" dirty="0"/>
              <a:t>(a))</a:t>
            </a:r>
          </a:p>
          <a:p>
            <a:pPr marL="0" indent="0">
              <a:buNone/>
            </a:pPr>
            <a:r>
              <a:rPr lang="en-US" dirty="0"/>
              <a:t>a = </a:t>
            </a:r>
            <a:r>
              <a:rPr lang="en-US" dirty="0" err="1"/>
              <a:t>np.array</a:t>
            </a:r>
            <a:r>
              <a:rPr lang="en-US" dirty="0"/>
              <a:t>([[1,6],</a:t>
            </a:r>
          </a:p>
          <a:p>
            <a:pPr marL="0" indent="0">
              <a:buNone/>
            </a:pPr>
            <a:r>
              <a:rPr lang="en-US" dirty="0"/>
              <a:t>[4,3]])</a:t>
            </a:r>
          </a:p>
          <a:p>
            <a:pPr marL="0" indent="0">
              <a:buNone/>
            </a:pPr>
            <a:r>
              <a:rPr lang="en-US" dirty="0"/>
              <a:t># minimum along a column</a:t>
            </a:r>
          </a:p>
          <a:p>
            <a:pPr marL="0" indent="0">
              <a:buNone/>
            </a:pPr>
            <a:r>
              <a:rPr lang="en-US" dirty="0"/>
              <a:t>print('Min :',</a:t>
            </a:r>
            <a:r>
              <a:rPr lang="en-US" dirty="0" err="1"/>
              <a:t>np.min</a:t>
            </a:r>
            <a:r>
              <a:rPr lang="en-US" dirty="0"/>
              <a:t>(</a:t>
            </a:r>
            <a:r>
              <a:rPr lang="en-US" dirty="0" err="1"/>
              <a:t>a,axis</a:t>
            </a:r>
            <a:r>
              <a:rPr lang="en-US" dirty="0"/>
              <a:t>=0))</a:t>
            </a:r>
          </a:p>
          <a:p>
            <a:pPr marL="0" indent="0">
              <a:buNone/>
            </a:pPr>
            <a:r>
              <a:rPr lang="en-US" dirty="0"/>
              <a:t># maximum along a row</a:t>
            </a:r>
          </a:p>
          <a:p>
            <a:pPr marL="0" indent="0">
              <a:buNone/>
            </a:pPr>
            <a:r>
              <a:rPr lang="en-US" dirty="0"/>
              <a:t>print('Max :',</a:t>
            </a:r>
            <a:r>
              <a:rPr lang="en-US" dirty="0" err="1"/>
              <a:t>np.max</a:t>
            </a:r>
            <a:r>
              <a:rPr lang="en-US" dirty="0"/>
              <a:t>(</a:t>
            </a:r>
            <a:r>
              <a:rPr lang="en-US" dirty="0" err="1"/>
              <a:t>a,axis</a:t>
            </a:r>
            <a:r>
              <a:rPr lang="en-US" dirty="0"/>
              <a:t>=1))</a:t>
            </a:r>
          </a:p>
          <a:p>
            <a:endParaRPr lang="en-US" dirty="0"/>
          </a:p>
        </p:txBody>
      </p:sp>
    </p:spTree>
    <p:extLst>
      <p:ext uri="{BB962C8B-B14F-4D97-AF65-F5344CB8AC3E}">
        <p14:creationId xmlns:p14="http://schemas.microsoft.com/office/powerpoint/2010/main" val="142276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7470-42AB-E1C0-E28C-75A4300CC0E4}"/>
              </a:ext>
            </a:extLst>
          </p:cNvPr>
          <p:cNvSpPr>
            <a:spLocks noGrp="1"/>
          </p:cNvSpPr>
          <p:nvPr>
            <p:ph type="title"/>
          </p:nvPr>
        </p:nvSpPr>
        <p:spPr>
          <a:xfrm>
            <a:off x="838200" y="365126"/>
            <a:ext cx="10515600" cy="749300"/>
          </a:xfrm>
        </p:spPr>
        <p:txBody>
          <a:bodyPr/>
          <a:lstStyle/>
          <a:p>
            <a:r>
              <a:rPr lang="en-US" dirty="0"/>
              <a:t>Sorting in NumPy arrays</a:t>
            </a:r>
          </a:p>
        </p:txBody>
      </p:sp>
      <p:sp>
        <p:nvSpPr>
          <p:cNvPr id="3" name="Content Placeholder 2">
            <a:extLst>
              <a:ext uri="{FF2B5EF4-FFF2-40B4-BE49-F238E27FC236}">
                <a16:creationId xmlns:a16="http://schemas.microsoft.com/office/drawing/2014/main" id="{85F4695E-01BF-0BEE-9BB0-DFEBB00CD375}"/>
              </a:ext>
            </a:extLst>
          </p:cNvPr>
          <p:cNvSpPr>
            <a:spLocks noGrp="1"/>
          </p:cNvSpPr>
          <p:nvPr>
            <p:ph idx="1"/>
          </p:nvPr>
        </p:nvSpPr>
        <p:spPr>
          <a:xfrm>
            <a:off x="838200" y="1371600"/>
            <a:ext cx="10515600" cy="4852988"/>
          </a:xfrm>
        </p:spPr>
        <p:txBody>
          <a:bodyPr>
            <a:normAutofit fontScale="77500" lnSpcReduction="20000"/>
          </a:bodyPr>
          <a:lstStyle/>
          <a:p>
            <a:r>
              <a:rPr lang="en-US" dirty="0"/>
              <a:t>For any programmer, the time complexity of any algorithm is of prime essence. Sorting is an important and very basic operation that you might well use on a daily basis as a data scientist. So, it is important to use a good sorting algorithm with minimum time complexity. The NumPy library is a legend when it comes to sorting elements of an array. It has a range of sorting functions that you can use to sort your array elements. It has implemented quicksort, heapsort, </a:t>
            </a:r>
            <a:r>
              <a:rPr lang="en-US" dirty="0" err="1"/>
              <a:t>mergesort</a:t>
            </a:r>
            <a:r>
              <a:rPr lang="en-US" dirty="0"/>
              <a:t>, and </a:t>
            </a:r>
            <a:r>
              <a:rPr lang="en-US" dirty="0" err="1"/>
              <a:t>timesort</a:t>
            </a:r>
            <a:r>
              <a:rPr lang="en-US" dirty="0"/>
              <a:t> for you under the hood when you use the sort() method:</a:t>
            </a:r>
          </a:p>
          <a:p>
            <a:pPr marL="0" indent="0">
              <a:buNone/>
            </a:pPr>
            <a:r>
              <a:rPr lang="en-US" dirty="0"/>
              <a:t>a = </a:t>
            </a:r>
            <a:r>
              <a:rPr lang="en-US" dirty="0" err="1"/>
              <a:t>np.array</a:t>
            </a:r>
            <a:r>
              <a:rPr lang="en-US" dirty="0"/>
              <a:t>([1,4,2,5,3,6,8,7,9])</a:t>
            </a:r>
          </a:p>
          <a:p>
            <a:pPr marL="0" indent="0">
              <a:buNone/>
            </a:pPr>
            <a:r>
              <a:rPr lang="en-US" dirty="0" err="1"/>
              <a:t>np.sort</a:t>
            </a:r>
            <a:r>
              <a:rPr lang="en-US" dirty="0"/>
              <a:t>(a, kind='quicksort')</a:t>
            </a:r>
          </a:p>
          <a:p>
            <a:pPr marL="0" indent="0">
              <a:buNone/>
            </a:pPr>
            <a:r>
              <a:rPr lang="en-US" dirty="0"/>
              <a:t>You can even sort the array along any axis you desire:</a:t>
            </a:r>
          </a:p>
          <a:p>
            <a:pPr marL="0" indent="0">
              <a:buNone/>
            </a:pPr>
            <a:r>
              <a:rPr lang="en-US" dirty="0"/>
              <a:t>a = </a:t>
            </a:r>
            <a:r>
              <a:rPr lang="en-US" dirty="0" err="1"/>
              <a:t>np.array</a:t>
            </a:r>
            <a:r>
              <a:rPr lang="en-US" dirty="0"/>
              <a:t>([[5,6,7,4],</a:t>
            </a:r>
          </a:p>
          <a:p>
            <a:pPr marL="0" indent="0">
              <a:buNone/>
            </a:pPr>
            <a:r>
              <a:rPr lang="en-US" dirty="0"/>
              <a:t>              [9,2,3,7]])# sort along the column</a:t>
            </a:r>
          </a:p>
          <a:p>
            <a:pPr marL="0" indent="0">
              <a:buNone/>
            </a:pPr>
            <a:r>
              <a:rPr lang="en-US" dirty="0"/>
              <a:t>print('Sort along column :','\n',</a:t>
            </a:r>
            <a:r>
              <a:rPr lang="en-US" dirty="0" err="1"/>
              <a:t>np.sort</a:t>
            </a:r>
            <a:r>
              <a:rPr lang="en-US" dirty="0"/>
              <a:t>(a, kind='</a:t>
            </a:r>
            <a:r>
              <a:rPr lang="en-US" dirty="0" err="1"/>
              <a:t>mergresort</a:t>
            </a:r>
            <a:r>
              <a:rPr lang="en-US" dirty="0"/>
              <a:t>',axis=1))</a:t>
            </a:r>
          </a:p>
          <a:p>
            <a:pPr marL="0" indent="0">
              <a:buNone/>
            </a:pPr>
            <a:r>
              <a:rPr lang="en-US" dirty="0"/>
              <a:t># sort along the row</a:t>
            </a:r>
          </a:p>
          <a:p>
            <a:pPr marL="0" indent="0">
              <a:buNone/>
            </a:pPr>
            <a:r>
              <a:rPr lang="en-US" dirty="0"/>
              <a:t>print('Sort along row :','\n',</a:t>
            </a:r>
            <a:r>
              <a:rPr lang="en-US" dirty="0" err="1"/>
              <a:t>np.sort</a:t>
            </a:r>
            <a:r>
              <a:rPr lang="en-US" dirty="0"/>
              <a:t>(a, kind='</a:t>
            </a:r>
            <a:r>
              <a:rPr lang="en-US" dirty="0" err="1"/>
              <a:t>mergresort</a:t>
            </a:r>
            <a:r>
              <a:rPr lang="en-US" dirty="0"/>
              <a:t>',axis=0))</a:t>
            </a:r>
          </a:p>
          <a:p>
            <a:endParaRPr lang="en-US" dirty="0"/>
          </a:p>
        </p:txBody>
      </p:sp>
    </p:spTree>
    <p:extLst>
      <p:ext uri="{BB962C8B-B14F-4D97-AF65-F5344CB8AC3E}">
        <p14:creationId xmlns:p14="http://schemas.microsoft.com/office/powerpoint/2010/main" val="214582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23E1-0038-7DBC-EF62-1202EAC2BDD5}"/>
              </a:ext>
            </a:extLst>
          </p:cNvPr>
          <p:cNvSpPr>
            <a:spLocks noGrp="1"/>
          </p:cNvSpPr>
          <p:nvPr>
            <p:ph type="title"/>
          </p:nvPr>
        </p:nvSpPr>
        <p:spPr>
          <a:xfrm>
            <a:off x="838200" y="133351"/>
            <a:ext cx="10515600" cy="1009649"/>
          </a:xfrm>
        </p:spPr>
        <p:txBody>
          <a:bodyPr/>
          <a:lstStyle/>
          <a:p>
            <a:r>
              <a:rPr lang="en-US" dirty="0"/>
              <a:t>Introduction</a:t>
            </a:r>
          </a:p>
        </p:txBody>
      </p:sp>
      <p:sp>
        <p:nvSpPr>
          <p:cNvPr id="3" name="Content Placeholder 2">
            <a:extLst>
              <a:ext uri="{FF2B5EF4-FFF2-40B4-BE49-F238E27FC236}">
                <a16:creationId xmlns:a16="http://schemas.microsoft.com/office/drawing/2014/main" id="{1B609727-0B22-F54E-14F5-63FB0596967C}"/>
              </a:ext>
            </a:extLst>
          </p:cNvPr>
          <p:cNvSpPr>
            <a:spLocks noGrp="1"/>
          </p:cNvSpPr>
          <p:nvPr>
            <p:ph idx="1"/>
          </p:nvPr>
        </p:nvSpPr>
        <p:spPr>
          <a:xfrm>
            <a:off x="838200" y="1209675"/>
            <a:ext cx="10515600" cy="4967288"/>
          </a:xfrm>
        </p:spPr>
        <p:txBody>
          <a:bodyPr>
            <a:normAutofit fontScale="85000" lnSpcReduction="20000"/>
          </a:bodyPr>
          <a:lstStyle/>
          <a:p>
            <a:r>
              <a:rPr lang="en-US" dirty="0"/>
              <a:t>NumPy stands for Numerical Python and is one of the most useful scientific libraries in Python programming. It provides support for large multidimensional array objects and various tools to work with them. Various other libraries like Pandas, Matplotlib, and Scikit-learn are built on top of this amazing library. Arrays are a collection of elements/values, that can have one or more dimensions. An array of one dimension is called a Vector while having two dimensions is called a Matrix.</a:t>
            </a:r>
          </a:p>
          <a:p>
            <a:endParaRPr lang="en-US" dirty="0"/>
          </a:p>
          <a:p>
            <a:r>
              <a:rPr lang="en-US" dirty="0"/>
              <a:t>NumPy arrays are called </a:t>
            </a:r>
            <a:r>
              <a:rPr lang="en-US" dirty="0" err="1"/>
              <a:t>ndarray</a:t>
            </a:r>
            <a:r>
              <a:rPr lang="en-US" dirty="0"/>
              <a:t> or N-dimensional arrays and they store elements of the same type and size. It is known for its high-performance and provides efficient storage and data operations as arrays grow in size. NumPy comes pre-installed when you download Anaconda. But if you want to install NumPy separately on your machine, just type the below command on your terminal:</a:t>
            </a:r>
          </a:p>
          <a:p>
            <a:pPr marL="0" indent="0">
              <a:buNone/>
            </a:pPr>
            <a:r>
              <a:rPr lang="en-US" dirty="0"/>
              <a:t>pip install </a:t>
            </a:r>
            <a:r>
              <a:rPr lang="en-US" dirty="0" err="1"/>
              <a:t>numpy</a:t>
            </a:r>
            <a:endParaRPr lang="en-US" dirty="0"/>
          </a:p>
          <a:p>
            <a:pPr marL="0" indent="0">
              <a:buNone/>
            </a:pPr>
            <a:r>
              <a:rPr lang="en-US" dirty="0"/>
              <a:t>import </a:t>
            </a:r>
            <a:r>
              <a:rPr lang="en-US" dirty="0" err="1"/>
              <a:t>numpy</a:t>
            </a:r>
            <a:r>
              <a:rPr lang="en-US" dirty="0"/>
              <a:t> as np</a:t>
            </a:r>
          </a:p>
        </p:txBody>
      </p:sp>
    </p:spTree>
    <p:extLst>
      <p:ext uri="{BB962C8B-B14F-4D97-AF65-F5344CB8AC3E}">
        <p14:creationId xmlns:p14="http://schemas.microsoft.com/office/powerpoint/2010/main" val="191870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F3F7-0E78-23F9-2513-4EE6D1591FB9}"/>
              </a:ext>
            </a:extLst>
          </p:cNvPr>
          <p:cNvSpPr>
            <a:spLocks noGrp="1"/>
          </p:cNvSpPr>
          <p:nvPr>
            <p:ph type="title"/>
          </p:nvPr>
        </p:nvSpPr>
        <p:spPr>
          <a:xfrm>
            <a:off x="752475" y="365125"/>
            <a:ext cx="10601325" cy="587375"/>
          </a:xfrm>
        </p:spPr>
        <p:txBody>
          <a:bodyPr>
            <a:normAutofit fontScale="90000"/>
          </a:bodyPr>
          <a:lstStyle/>
          <a:p>
            <a:r>
              <a:rPr lang="en-US" dirty="0"/>
              <a:t>Python Lists vs NumPy Arrays – What’s the Difference?</a:t>
            </a:r>
          </a:p>
        </p:txBody>
      </p:sp>
      <p:sp>
        <p:nvSpPr>
          <p:cNvPr id="3" name="Content Placeholder 2">
            <a:extLst>
              <a:ext uri="{FF2B5EF4-FFF2-40B4-BE49-F238E27FC236}">
                <a16:creationId xmlns:a16="http://schemas.microsoft.com/office/drawing/2014/main" id="{E6F48FF9-F322-680F-7EB9-DB7E7E4275D3}"/>
              </a:ext>
            </a:extLst>
          </p:cNvPr>
          <p:cNvSpPr>
            <a:spLocks noGrp="1"/>
          </p:cNvSpPr>
          <p:nvPr>
            <p:ph idx="1"/>
          </p:nvPr>
        </p:nvSpPr>
        <p:spPr>
          <a:xfrm>
            <a:off x="752475" y="1371600"/>
            <a:ext cx="10601325" cy="4805363"/>
          </a:xfrm>
        </p:spPr>
        <p:txBody>
          <a:bodyPr>
            <a:normAutofit fontScale="62500" lnSpcReduction="20000"/>
          </a:bodyPr>
          <a:lstStyle/>
          <a:p>
            <a:r>
              <a:rPr lang="en-US" dirty="0"/>
              <a:t>If you’re familiar with Python, you might be wondering why use NumPy arrays when we already have Python lists? After all, these Python lists act as an array that can store elements of various types. This is a perfectly valid question and the answer to this is hidden in the way Python stores an object in memory. </a:t>
            </a:r>
          </a:p>
          <a:p>
            <a:r>
              <a:rPr lang="en-US" dirty="0"/>
              <a:t>A Python object is actually a pointer to a memory location that stores all the details about the object, like bytes and the value. Although this extra information is what makes Python a dynamically typed language, it also comes at a cost which becomes apparent when storing a large collection of objects, like in an array.</a:t>
            </a:r>
          </a:p>
          <a:p>
            <a:endParaRPr lang="en-US" dirty="0"/>
          </a:p>
          <a:p>
            <a:r>
              <a:rPr lang="en-US" dirty="0"/>
              <a:t>Python lists are essentially an array of pointers, each pointing to a location that contains the information related to the element. This adds a lot of overhead in terms of memory and computation. And most of this information is rendered redundant when all the objects stored in the list are of the same type!</a:t>
            </a:r>
          </a:p>
          <a:p>
            <a:endParaRPr lang="en-US" dirty="0"/>
          </a:p>
          <a:p>
            <a:r>
              <a:rPr lang="en-US" dirty="0"/>
              <a:t>To overcome this problem, we use NumPy arrays that contain only homogeneous elements, i.e., elements having the same data type. This makes it more efficient at storing and manipulating the array. This difference becomes apparent when the array has a large number of elements, say thousands or millions. </a:t>
            </a:r>
          </a:p>
          <a:p>
            <a:r>
              <a:rPr lang="en-US" dirty="0"/>
              <a:t>Also, with NumPy arrays, you can perform element-wise operations, something which is not possible using Python lists!</a:t>
            </a:r>
          </a:p>
          <a:p>
            <a:r>
              <a:rPr lang="en-US" dirty="0"/>
              <a:t>This is the reason why NumPy arrays are preferred over Python lists when performing mathematical operations on a large amount of data.</a:t>
            </a:r>
          </a:p>
        </p:txBody>
      </p:sp>
    </p:spTree>
    <p:extLst>
      <p:ext uri="{BB962C8B-B14F-4D97-AF65-F5344CB8AC3E}">
        <p14:creationId xmlns:p14="http://schemas.microsoft.com/office/powerpoint/2010/main" val="161615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DA11-91ED-8831-D612-EBCB9929CDB0}"/>
              </a:ext>
            </a:extLst>
          </p:cNvPr>
          <p:cNvSpPr>
            <a:spLocks noGrp="1"/>
          </p:cNvSpPr>
          <p:nvPr>
            <p:ph type="title"/>
          </p:nvPr>
        </p:nvSpPr>
        <p:spPr>
          <a:xfrm>
            <a:off x="495300" y="127001"/>
            <a:ext cx="10763250" cy="749300"/>
          </a:xfrm>
        </p:spPr>
        <p:txBody>
          <a:bodyPr/>
          <a:lstStyle/>
          <a:p>
            <a:r>
              <a:rPr lang="en-US" dirty="0"/>
              <a:t>Creating a NumPy Array</a:t>
            </a:r>
          </a:p>
        </p:txBody>
      </p:sp>
      <p:sp>
        <p:nvSpPr>
          <p:cNvPr id="3" name="Content Placeholder 2">
            <a:extLst>
              <a:ext uri="{FF2B5EF4-FFF2-40B4-BE49-F238E27FC236}">
                <a16:creationId xmlns:a16="http://schemas.microsoft.com/office/drawing/2014/main" id="{BD67F6B9-E81D-E8DB-10D7-C01352699D9B}"/>
              </a:ext>
            </a:extLst>
          </p:cNvPr>
          <p:cNvSpPr>
            <a:spLocks noGrp="1"/>
          </p:cNvSpPr>
          <p:nvPr>
            <p:ph idx="1"/>
          </p:nvPr>
        </p:nvSpPr>
        <p:spPr>
          <a:xfrm>
            <a:off x="495300" y="1114426"/>
            <a:ext cx="10858500" cy="5062537"/>
          </a:xfrm>
        </p:spPr>
        <p:txBody>
          <a:bodyPr>
            <a:normAutofit fontScale="77500" lnSpcReduction="20000"/>
          </a:bodyPr>
          <a:lstStyle/>
          <a:p>
            <a:r>
              <a:rPr lang="en-US" dirty="0"/>
              <a:t>NumPy arrays are very easy to create given the complex problems they solve. To create a very basic </a:t>
            </a:r>
            <a:r>
              <a:rPr lang="en-US" dirty="0" err="1"/>
              <a:t>ndarray</a:t>
            </a:r>
            <a:r>
              <a:rPr lang="en-US" dirty="0"/>
              <a:t>, you use the </a:t>
            </a:r>
            <a:r>
              <a:rPr lang="en-US" dirty="0" err="1"/>
              <a:t>np.array</a:t>
            </a:r>
            <a:r>
              <a:rPr lang="en-US" dirty="0"/>
              <a:t>() method. All you have to pass are the values of the array as a list:</a:t>
            </a:r>
          </a:p>
          <a:p>
            <a:pPr marL="0" indent="0">
              <a:buNone/>
            </a:pPr>
            <a:r>
              <a:rPr lang="en-US" dirty="0" err="1"/>
              <a:t>np.array</a:t>
            </a:r>
            <a:r>
              <a:rPr lang="en-US" dirty="0"/>
              <a:t>([1,2,3,4],</a:t>
            </a:r>
            <a:r>
              <a:rPr lang="en-US" dirty="0" err="1"/>
              <a:t>dtype</a:t>
            </a:r>
            <a:r>
              <a:rPr lang="en-US" dirty="0"/>
              <a:t>=np.float32)</a:t>
            </a:r>
          </a:p>
          <a:p>
            <a:pPr marL="0" indent="0">
              <a:buNone/>
            </a:pPr>
            <a:r>
              <a:rPr lang="en-US" dirty="0" err="1"/>
              <a:t>np.array</a:t>
            </a:r>
            <a:r>
              <a:rPr lang="en-US" dirty="0"/>
              <a:t>([1,2.0,3,4])</a:t>
            </a:r>
          </a:p>
          <a:p>
            <a:endParaRPr lang="en-US" dirty="0"/>
          </a:p>
          <a:p>
            <a:r>
              <a:rPr lang="en-US" dirty="0"/>
              <a:t>NumPy arrays can be multi-dimensional too.</a:t>
            </a:r>
          </a:p>
          <a:p>
            <a:endParaRPr lang="en-US" dirty="0"/>
          </a:p>
          <a:p>
            <a:pPr marL="0" indent="0">
              <a:buNone/>
            </a:pPr>
            <a:r>
              <a:rPr lang="en-US" dirty="0" err="1"/>
              <a:t>np.array</a:t>
            </a:r>
            <a:r>
              <a:rPr lang="en-US" dirty="0"/>
              <a:t>([[1,2,3,4],[5,6,7,8]])</a:t>
            </a:r>
          </a:p>
          <a:p>
            <a:pPr marL="0" indent="0">
              <a:buNone/>
            </a:pPr>
            <a:r>
              <a:rPr lang="en-US" dirty="0"/>
              <a:t>array([[1, 2, 3, 4],</a:t>
            </a:r>
          </a:p>
          <a:p>
            <a:pPr marL="0" indent="0">
              <a:buNone/>
            </a:pPr>
            <a:r>
              <a:rPr lang="en-US" dirty="0"/>
              <a:t>       [5, 6, 7, 8]])</a:t>
            </a:r>
          </a:p>
          <a:p>
            <a:r>
              <a:rPr lang="en-US" dirty="0"/>
              <a:t>Here, we created a 2-dimensional array of values.</a:t>
            </a:r>
          </a:p>
          <a:p>
            <a:pPr marL="0" indent="0">
              <a:buNone/>
            </a:pPr>
            <a:r>
              <a:rPr lang="en-US" dirty="0"/>
              <a:t>Note: A matrix is just a rectangular array of numbers with shape N x M where N is the number of rows and M is the number of columns in the matrix. The one you just saw above is a 2 x 4 matrix.</a:t>
            </a:r>
          </a:p>
          <a:p>
            <a:endParaRPr lang="en-US" dirty="0"/>
          </a:p>
        </p:txBody>
      </p:sp>
    </p:spTree>
    <p:extLst>
      <p:ext uri="{BB962C8B-B14F-4D97-AF65-F5344CB8AC3E}">
        <p14:creationId xmlns:p14="http://schemas.microsoft.com/office/powerpoint/2010/main" val="364748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2866-BD68-E88B-B741-88C1E981FA19}"/>
              </a:ext>
            </a:extLst>
          </p:cNvPr>
          <p:cNvSpPr>
            <a:spLocks noGrp="1"/>
          </p:cNvSpPr>
          <p:nvPr>
            <p:ph type="title"/>
          </p:nvPr>
        </p:nvSpPr>
        <p:spPr>
          <a:xfrm>
            <a:off x="752475" y="315912"/>
            <a:ext cx="10601325" cy="730250"/>
          </a:xfrm>
        </p:spPr>
        <p:txBody>
          <a:bodyPr/>
          <a:lstStyle/>
          <a:p>
            <a:r>
              <a:rPr lang="en-US" dirty="0"/>
              <a:t>Array of zeros</a:t>
            </a:r>
          </a:p>
        </p:txBody>
      </p:sp>
      <p:sp>
        <p:nvSpPr>
          <p:cNvPr id="3" name="Content Placeholder 2">
            <a:extLst>
              <a:ext uri="{FF2B5EF4-FFF2-40B4-BE49-F238E27FC236}">
                <a16:creationId xmlns:a16="http://schemas.microsoft.com/office/drawing/2014/main" id="{AB7AA502-F347-6FC7-F1A4-6561ADEF646C}"/>
              </a:ext>
            </a:extLst>
          </p:cNvPr>
          <p:cNvSpPr>
            <a:spLocks noGrp="1"/>
          </p:cNvSpPr>
          <p:nvPr>
            <p:ph idx="1"/>
          </p:nvPr>
        </p:nvSpPr>
        <p:spPr>
          <a:xfrm>
            <a:off x="752475" y="1495425"/>
            <a:ext cx="10601325" cy="4681538"/>
          </a:xfrm>
        </p:spPr>
        <p:txBody>
          <a:bodyPr>
            <a:normAutofit/>
          </a:bodyPr>
          <a:lstStyle/>
          <a:p>
            <a:r>
              <a:rPr lang="en-US" dirty="0"/>
              <a:t>NumPy lets you create an array of all zeros using the </a:t>
            </a:r>
            <a:r>
              <a:rPr lang="en-US" dirty="0" err="1"/>
              <a:t>np.zeros</a:t>
            </a:r>
            <a:r>
              <a:rPr lang="en-US" dirty="0"/>
              <a:t>() method. All you have to do is pass the shape of the desired array:</a:t>
            </a:r>
          </a:p>
          <a:p>
            <a:pPr marL="0" indent="0">
              <a:buNone/>
            </a:pPr>
            <a:r>
              <a:rPr lang="en-US" dirty="0" err="1"/>
              <a:t>np.zeros</a:t>
            </a:r>
            <a:r>
              <a:rPr lang="en-US" dirty="0"/>
              <a:t>(5)</a:t>
            </a:r>
          </a:p>
          <a:p>
            <a:pPr marL="0" indent="0">
              <a:buNone/>
            </a:pPr>
            <a:r>
              <a:rPr lang="en-US" dirty="0"/>
              <a:t>array([0., 0., 0., 0., 0.])</a:t>
            </a:r>
          </a:p>
          <a:p>
            <a:pPr marL="0" indent="0">
              <a:buNone/>
            </a:pPr>
            <a:endParaRPr lang="en-US" dirty="0"/>
          </a:p>
          <a:p>
            <a:r>
              <a:rPr lang="en-US" dirty="0"/>
              <a:t>The one above is a 1-D array while the one below is a 2-D array:</a:t>
            </a:r>
          </a:p>
          <a:p>
            <a:pPr marL="0" indent="0">
              <a:buNone/>
            </a:pPr>
            <a:r>
              <a:rPr lang="en-US" dirty="0" err="1"/>
              <a:t>np.zeros</a:t>
            </a:r>
            <a:r>
              <a:rPr lang="en-US" dirty="0"/>
              <a:t>((2,3))</a:t>
            </a:r>
          </a:p>
          <a:p>
            <a:pPr marL="0" indent="0">
              <a:buNone/>
            </a:pPr>
            <a:r>
              <a:rPr lang="en-US" dirty="0"/>
              <a:t>array([[0., 0., 0.],</a:t>
            </a:r>
          </a:p>
          <a:p>
            <a:pPr marL="0" indent="0">
              <a:buNone/>
            </a:pPr>
            <a:r>
              <a:rPr lang="en-US" dirty="0"/>
              <a:t>       [0., 0., 0.]])</a:t>
            </a:r>
          </a:p>
        </p:txBody>
      </p:sp>
    </p:spTree>
    <p:extLst>
      <p:ext uri="{BB962C8B-B14F-4D97-AF65-F5344CB8AC3E}">
        <p14:creationId xmlns:p14="http://schemas.microsoft.com/office/powerpoint/2010/main" val="318953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3522-337C-EC89-0803-F6AF7AAF0BED}"/>
              </a:ext>
            </a:extLst>
          </p:cNvPr>
          <p:cNvSpPr>
            <a:spLocks noGrp="1"/>
          </p:cNvSpPr>
          <p:nvPr>
            <p:ph type="title"/>
          </p:nvPr>
        </p:nvSpPr>
        <p:spPr/>
        <p:txBody>
          <a:bodyPr/>
          <a:lstStyle/>
          <a:p>
            <a:r>
              <a:rPr lang="en-US" dirty="0"/>
              <a:t>Array of ones</a:t>
            </a:r>
            <a:br>
              <a:rPr lang="en-US" dirty="0"/>
            </a:br>
            <a:endParaRPr lang="en-US" dirty="0"/>
          </a:p>
        </p:txBody>
      </p:sp>
      <p:sp>
        <p:nvSpPr>
          <p:cNvPr id="3" name="Content Placeholder 2">
            <a:extLst>
              <a:ext uri="{FF2B5EF4-FFF2-40B4-BE49-F238E27FC236}">
                <a16:creationId xmlns:a16="http://schemas.microsoft.com/office/drawing/2014/main" id="{323ABE75-1980-D704-528F-5C487AE7FF2B}"/>
              </a:ext>
            </a:extLst>
          </p:cNvPr>
          <p:cNvSpPr>
            <a:spLocks noGrp="1"/>
          </p:cNvSpPr>
          <p:nvPr>
            <p:ph idx="1"/>
          </p:nvPr>
        </p:nvSpPr>
        <p:spPr>
          <a:xfrm>
            <a:off x="619125" y="1343025"/>
            <a:ext cx="10734675" cy="4814888"/>
          </a:xfrm>
        </p:spPr>
        <p:txBody>
          <a:bodyPr>
            <a:normAutofit fontScale="92500" lnSpcReduction="10000"/>
          </a:bodyPr>
          <a:lstStyle/>
          <a:p>
            <a:r>
              <a:rPr lang="en-US" dirty="0"/>
              <a:t>Array of ones. You could also create an array of all 1s using the </a:t>
            </a:r>
            <a:r>
              <a:rPr lang="en-US" dirty="0" err="1"/>
              <a:t>np.ones</a:t>
            </a:r>
            <a:r>
              <a:rPr lang="en-US" dirty="0"/>
              <a:t>() method:</a:t>
            </a:r>
          </a:p>
          <a:p>
            <a:pPr marL="0" indent="0">
              <a:buNone/>
            </a:pPr>
            <a:r>
              <a:rPr lang="en-US" dirty="0" err="1"/>
              <a:t>np.ones</a:t>
            </a:r>
            <a:r>
              <a:rPr lang="en-US" dirty="0"/>
              <a:t>(5,dtype=np.int32)</a:t>
            </a:r>
          </a:p>
          <a:p>
            <a:pPr marL="0" indent="0">
              <a:buNone/>
            </a:pPr>
            <a:r>
              <a:rPr lang="en-US" dirty="0"/>
              <a:t>array([1, 1, 1, 1, 1])</a:t>
            </a:r>
          </a:p>
          <a:p>
            <a:pPr marL="0" indent="0">
              <a:buNone/>
            </a:pPr>
            <a:endParaRPr lang="en-US" dirty="0"/>
          </a:p>
          <a:p>
            <a:pPr marL="0" indent="0">
              <a:buNone/>
            </a:pPr>
            <a:r>
              <a:rPr lang="en-US" dirty="0" err="1"/>
              <a:t>np.ones</a:t>
            </a:r>
            <a:r>
              <a:rPr lang="en-US" dirty="0"/>
              <a:t>((5,4),</a:t>
            </a:r>
            <a:r>
              <a:rPr lang="en-US" dirty="0" err="1"/>
              <a:t>dtype</a:t>
            </a:r>
            <a:r>
              <a:rPr lang="en-US" dirty="0"/>
              <a:t>=np.int32)</a:t>
            </a:r>
          </a:p>
          <a:p>
            <a:pPr marL="0" indent="0">
              <a:buNone/>
            </a:pPr>
            <a:r>
              <a:rPr lang="en-US" dirty="0"/>
              <a:t>array([[1, 1, 1, 1],</a:t>
            </a:r>
          </a:p>
          <a:p>
            <a:pPr marL="0" indent="0">
              <a:buNone/>
            </a:pPr>
            <a:r>
              <a:rPr lang="en-US" dirty="0"/>
              <a:t>       [1, 1, 1, 1],</a:t>
            </a:r>
          </a:p>
          <a:p>
            <a:pPr marL="0" indent="0">
              <a:buNone/>
            </a:pPr>
            <a:r>
              <a:rPr lang="en-US" dirty="0"/>
              <a:t>       [1, 1, 1, 1],</a:t>
            </a:r>
          </a:p>
          <a:p>
            <a:pPr marL="0" indent="0">
              <a:buNone/>
            </a:pPr>
            <a:r>
              <a:rPr lang="en-US" dirty="0"/>
              <a:t>       [1, 1, 1, 1],</a:t>
            </a:r>
          </a:p>
          <a:p>
            <a:pPr marL="0" indent="0">
              <a:buNone/>
            </a:pPr>
            <a:r>
              <a:rPr lang="en-US" dirty="0"/>
              <a:t>       [1, 1, 1, 1]])</a:t>
            </a:r>
          </a:p>
        </p:txBody>
      </p:sp>
    </p:spTree>
    <p:extLst>
      <p:ext uri="{BB962C8B-B14F-4D97-AF65-F5344CB8AC3E}">
        <p14:creationId xmlns:p14="http://schemas.microsoft.com/office/powerpoint/2010/main" val="294127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9D24-255D-219E-E579-A53FD2CD0957}"/>
              </a:ext>
            </a:extLst>
          </p:cNvPr>
          <p:cNvSpPr>
            <a:spLocks noGrp="1"/>
          </p:cNvSpPr>
          <p:nvPr>
            <p:ph type="title"/>
          </p:nvPr>
        </p:nvSpPr>
        <p:spPr>
          <a:xfrm>
            <a:off x="838200" y="365125"/>
            <a:ext cx="10515600" cy="1025525"/>
          </a:xfrm>
        </p:spPr>
        <p:txBody>
          <a:bodyPr/>
          <a:lstStyle/>
          <a:p>
            <a:r>
              <a:rPr lang="en-US" dirty="0"/>
              <a:t>Random numbers in </a:t>
            </a:r>
            <a:r>
              <a:rPr lang="en-US" dirty="0" err="1"/>
              <a:t>ndarrays</a:t>
            </a:r>
            <a:endParaRPr lang="en-US" dirty="0"/>
          </a:p>
        </p:txBody>
      </p:sp>
      <p:sp>
        <p:nvSpPr>
          <p:cNvPr id="3" name="Content Placeholder 2">
            <a:extLst>
              <a:ext uri="{FF2B5EF4-FFF2-40B4-BE49-F238E27FC236}">
                <a16:creationId xmlns:a16="http://schemas.microsoft.com/office/drawing/2014/main" id="{EF662860-3F4E-9F2C-2A0C-75FAD99E5687}"/>
              </a:ext>
            </a:extLst>
          </p:cNvPr>
          <p:cNvSpPr>
            <a:spLocks noGrp="1"/>
          </p:cNvSpPr>
          <p:nvPr>
            <p:ph idx="1"/>
          </p:nvPr>
        </p:nvSpPr>
        <p:spPr/>
        <p:txBody>
          <a:bodyPr>
            <a:normAutofit fontScale="92500" lnSpcReduction="10000"/>
          </a:bodyPr>
          <a:lstStyle/>
          <a:p>
            <a:r>
              <a:rPr lang="en-US" dirty="0"/>
              <a:t>Another very commonly used method to create </a:t>
            </a:r>
            <a:r>
              <a:rPr lang="en-US" dirty="0" err="1"/>
              <a:t>ndarrays</a:t>
            </a:r>
            <a:r>
              <a:rPr lang="en-US" dirty="0"/>
              <a:t> is </a:t>
            </a:r>
            <a:r>
              <a:rPr lang="en-US" dirty="0" err="1"/>
              <a:t>np.random.rand</a:t>
            </a:r>
            <a:r>
              <a:rPr lang="en-US" dirty="0"/>
              <a:t>() method. It creates an array of a given shape with random values from [0,1):</a:t>
            </a:r>
          </a:p>
          <a:p>
            <a:endParaRPr lang="en-US" dirty="0"/>
          </a:p>
          <a:p>
            <a:r>
              <a:rPr lang="en-US" dirty="0"/>
              <a:t># random </a:t>
            </a:r>
          </a:p>
          <a:p>
            <a:pPr marL="0" indent="0">
              <a:buNone/>
            </a:pPr>
            <a:r>
              <a:rPr lang="en-US" dirty="0" err="1"/>
              <a:t>np.random.rand</a:t>
            </a:r>
            <a:r>
              <a:rPr lang="en-US" dirty="0"/>
              <a:t>(2,3)</a:t>
            </a:r>
          </a:p>
          <a:p>
            <a:pPr marL="0" indent="0">
              <a:buNone/>
            </a:pPr>
            <a:r>
              <a:rPr lang="en-US" dirty="0"/>
              <a:t>array([[0.95580785, 0.98378873, 0.65133872],</a:t>
            </a:r>
          </a:p>
          <a:p>
            <a:pPr marL="0" indent="0">
              <a:buNone/>
            </a:pPr>
            <a:r>
              <a:rPr lang="en-US" dirty="0"/>
              <a:t>       [0.38330437, 0.16033608, 0.13826526]])</a:t>
            </a:r>
          </a:p>
          <a:p>
            <a:pPr marL="0" indent="0">
              <a:buNone/>
            </a:pPr>
            <a:r>
              <a:rPr lang="en-US" dirty="0" err="1"/>
              <a:t>np.random.randint</a:t>
            </a:r>
            <a:r>
              <a:rPr lang="en-US" dirty="0"/>
              <a:t>(8)</a:t>
            </a:r>
          </a:p>
          <a:p>
            <a:pPr marL="0" indent="0">
              <a:buNone/>
            </a:pPr>
            <a:r>
              <a:rPr lang="en-US" dirty="0"/>
              <a:t>7</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692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F2E2-8B9B-72B6-D299-C3DA756223E1}"/>
              </a:ext>
            </a:extLst>
          </p:cNvPr>
          <p:cNvSpPr>
            <a:spLocks noGrp="1"/>
          </p:cNvSpPr>
          <p:nvPr>
            <p:ph type="title"/>
          </p:nvPr>
        </p:nvSpPr>
        <p:spPr>
          <a:xfrm>
            <a:off x="771525" y="365126"/>
            <a:ext cx="10582275" cy="768350"/>
          </a:xfrm>
        </p:spPr>
        <p:txBody>
          <a:bodyPr/>
          <a:lstStyle/>
          <a:p>
            <a:r>
              <a:rPr lang="en-US" dirty="0"/>
              <a:t>An array of your choice</a:t>
            </a:r>
          </a:p>
        </p:txBody>
      </p:sp>
      <p:sp>
        <p:nvSpPr>
          <p:cNvPr id="3" name="Content Placeholder 2">
            <a:extLst>
              <a:ext uri="{FF2B5EF4-FFF2-40B4-BE49-F238E27FC236}">
                <a16:creationId xmlns:a16="http://schemas.microsoft.com/office/drawing/2014/main" id="{68B3E766-20A8-77E4-BF10-6859E444DB00}"/>
              </a:ext>
            </a:extLst>
          </p:cNvPr>
          <p:cNvSpPr>
            <a:spLocks noGrp="1"/>
          </p:cNvSpPr>
          <p:nvPr>
            <p:ph idx="1"/>
          </p:nvPr>
        </p:nvSpPr>
        <p:spPr>
          <a:xfrm>
            <a:off x="771525" y="1266825"/>
            <a:ext cx="10582275" cy="4910138"/>
          </a:xfrm>
        </p:spPr>
        <p:txBody>
          <a:bodyPr/>
          <a:lstStyle/>
          <a:p>
            <a:r>
              <a:rPr lang="en-US" dirty="0"/>
              <a:t>Or, in fact, you can create an array filled with any given value using the </a:t>
            </a:r>
            <a:r>
              <a:rPr lang="en-US" dirty="0" err="1"/>
              <a:t>np.full</a:t>
            </a:r>
            <a:r>
              <a:rPr lang="en-US" dirty="0"/>
              <a:t>() method. Just pass in the shape of the desired array and the value you want:</a:t>
            </a:r>
          </a:p>
          <a:p>
            <a:endParaRPr lang="en-US" dirty="0"/>
          </a:p>
          <a:p>
            <a:pPr marL="0" indent="0">
              <a:buNone/>
            </a:pPr>
            <a:r>
              <a:rPr lang="en-US" dirty="0" err="1"/>
              <a:t>np.full</a:t>
            </a:r>
            <a:r>
              <a:rPr lang="en-US" dirty="0"/>
              <a:t>((2,2),7)</a:t>
            </a:r>
          </a:p>
          <a:p>
            <a:pPr marL="0" indent="0">
              <a:buNone/>
            </a:pPr>
            <a:r>
              <a:rPr lang="en-US" dirty="0"/>
              <a:t>array([[7, 7],</a:t>
            </a:r>
          </a:p>
          <a:p>
            <a:pPr marL="0" indent="0">
              <a:buNone/>
            </a:pPr>
            <a:r>
              <a:rPr lang="en-US" dirty="0"/>
              <a:t>       [7, 7]])</a:t>
            </a:r>
          </a:p>
        </p:txBody>
      </p:sp>
    </p:spTree>
    <p:extLst>
      <p:ext uri="{BB962C8B-B14F-4D97-AF65-F5344CB8AC3E}">
        <p14:creationId xmlns:p14="http://schemas.microsoft.com/office/powerpoint/2010/main" val="1676604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TotalTime>
  <Words>4235</Words>
  <Application>Microsoft Office PowerPoint</Application>
  <PresentationFormat>Widescreen</PresentationFormat>
  <Paragraphs>325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Tahoma</vt:lpstr>
      <vt:lpstr>Office Theme</vt:lpstr>
      <vt:lpstr>Numpy</vt:lpstr>
      <vt:lpstr>Numpy</vt:lpstr>
      <vt:lpstr>Introduction</vt:lpstr>
      <vt:lpstr>Python Lists vs NumPy Arrays – What’s the Difference?</vt:lpstr>
      <vt:lpstr>Creating a NumPy Array</vt:lpstr>
      <vt:lpstr>Array of zeros</vt:lpstr>
      <vt:lpstr>Array of ones </vt:lpstr>
      <vt:lpstr>Random numbers in ndarrays</vt:lpstr>
      <vt:lpstr>An array of your choice</vt:lpstr>
      <vt:lpstr>Imatrix in NumPy</vt:lpstr>
      <vt:lpstr>Evenly spaced np.arrange()</vt:lpstr>
      <vt:lpstr>NumPy linspace()</vt:lpstr>
      <vt:lpstr>Dimensions of NumPy arrays</vt:lpstr>
      <vt:lpstr>Shape of NumPy array</vt:lpstr>
      <vt:lpstr>Size of NumPy array</vt:lpstr>
      <vt:lpstr>Reshaping a NumPy array</vt:lpstr>
      <vt:lpstr>Flattening a NumPy array</vt:lpstr>
      <vt:lpstr>Transpose of a NumPy array</vt:lpstr>
      <vt:lpstr>Expanding and Squeezing a NumPy array</vt:lpstr>
      <vt:lpstr>Squeezing a NumPy array </vt:lpstr>
      <vt:lpstr>Indexing and Slicing of NumPy array</vt:lpstr>
      <vt:lpstr>Slicing 2-D NumPy arrays</vt:lpstr>
      <vt:lpstr>Concatenating ndarrays</vt:lpstr>
      <vt:lpstr>append values to ndarray</vt:lpstr>
      <vt:lpstr>Broadcasting in NumPy arrays – A class apart!</vt:lpstr>
      <vt:lpstr>Multiplying an ndarray and a number</vt:lpstr>
      <vt:lpstr>Mean, Median and Standard deviation </vt:lpstr>
      <vt:lpstr>Sorting in NumPy arrays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 Muhammed</dc:creator>
  <cp:lastModifiedBy>U Muhammed</cp:lastModifiedBy>
  <cp:revision>13</cp:revision>
  <dcterms:created xsi:type="dcterms:W3CDTF">2022-10-17T06:36:13Z</dcterms:created>
  <dcterms:modified xsi:type="dcterms:W3CDTF">2022-10-21T10:42:50Z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5e6e129-f928-4a05-ae32-d838f6b21bdd_Enabled">
    <vt:lpwstr>true</vt:lpwstr>
  </property>
  <property fmtid="{D5CDD505-2E9C-101B-9397-08002B2CF9AE}" pid="3" name="MSIP_Label_c5e6e129-f928-4a05-ae32-d838f6b21bdd_SetDate">
    <vt:lpwstr>2022-10-21T10:42:50Z</vt:lpwstr>
  </property>
  <property fmtid="{D5CDD505-2E9C-101B-9397-08002B2CF9AE}" pid="4" name="MSIP_Label_c5e6e129-f928-4a05-ae32-d838f6b21bdd_Method">
    <vt:lpwstr>Standard</vt:lpwstr>
  </property>
  <property fmtid="{D5CDD505-2E9C-101B-9397-08002B2CF9AE}" pid="5" name="MSIP_Label_c5e6e129-f928-4a05-ae32-d838f6b21bdd_Name">
    <vt:lpwstr>EN Restricted use</vt:lpwstr>
  </property>
  <property fmtid="{D5CDD505-2E9C-101B-9397-08002B2CF9AE}" pid="6" name="MSIP_Label_c5e6e129-f928-4a05-ae32-d838f6b21bdd_SiteId">
    <vt:lpwstr>8b87af7d-8647-4dc7-8df4-5f69a2011bb5</vt:lpwstr>
  </property>
  <property fmtid="{D5CDD505-2E9C-101B-9397-08002B2CF9AE}" pid="7" name="MSIP_Label_c5e6e129-f928-4a05-ae32-d838f6b21bdd_ActionId">
    <vt:lpwstr>b6816d95-7c68-449a-a0eb-b627188e27b9</vt:lpwstr>
  </property>
  <property fmtid="{D5CDD505-2E9C-101B-9397-08002B2CF9AE}" pid="8" name="MSIP_Label_c5e6e129-f928-4a05-ae32-d838f6b21bdd_ContentBits">
    <vt:lpwstr>3</vt:lpwstr>
  </property>
</Properties>
</file>