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8" r:id="rId3"/>
    <p:sldId id="287" r:id="rId4"/>
    <p:sldId id="289" r:id="rId5"/>
    <p:sldId id="290" r:id="rId6"/>
    <p:sldId id="263" r:id="rId7"/>
    <p:sldId id="264" r:id="rId8"/>
    <p:sldId id="265" r:id="rId9"/>
    <p:sldId id="266" r:id="rId10"/>
    <p:sldId id="268" r:id="rId11"/>
    <p:sldId id="267" r:id="rId12"/>
    <p:sldId id="269" r:id="rId13"/>
    <p:sldId id="270" r:id="rId14"/>
    <p:sldId id="291" r:id="rId15"/>
    <p:sldId id="292" r:id="rId16"/>
    <p:sldId id="271" r:id="rId17"/>
    <p:sldId id="272" r:id="rId18"/>
    <p:sldId id="273" r:id="rId19"/>
    <p:sldId id="274" r:id="rId20"/>
    <p:sldId id="276" r:id="rId21"/>
    <p:sldId id="275" r:id="rId22"/>
    <p:sldId id="293" r:id="rId23"/>
    <p:sldId id="294" r:id="rId24"/>
    <p:sldId id="277" r:id="rId25"/>
    <p:sldId id="278" r:id="rId26"/>
    <p:sldId id="296" r:id="rId27"/>
    <p:sldId id="297" r:id="rId28"/>
    <p:sldId id="279" r:id="rId29"/>
    <p:sldId id="280" r:id="rId30"/>
    <p:sldId id="281" r:id="rId31"/>
    <p:sldId id="2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259404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65758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593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1161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0949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61047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2214488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200328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115725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22BA0-3A30-41AB-A317-A929DB37BF4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72484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22BA0-3A30-41AB-A317-A929DB37BF4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312365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22BA0-3A30-41AB-A317-A929DB37BF46}"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238794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22BA0-3A30-41AB-A317-A929DB37BF46}"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116691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22BA0-3A30-41AB-A317-A929DB37BF46}"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248633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22BA0-3A30-41AB-A317-A929DB37BF4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33250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22BA0-3A30-41AB-A317-A929DB37BF4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0D-64AE-41BE-8495-B4550828028B}" type="slidenum">
              <a:rPr lang="en-US" smtClean="0"/>
              <a:t>‹#›</a:t>
            </a:fld>
            <a:endParaRPr lang="en-US"/>
          </a:p>
        </p:txBody>
      </p:sp>
    </p:spTree>
    <p:extLst>
      <p:ext uri="{BB962C8B-B14F-4D97-AF65-F5344CB8AC3E}">
        <p14:creationId xmlns:p14="http://schemas.microsoft.com/office/powerpoint/2010/main" val="103687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422BA0-3A30-41AB-A317-A929DB37BF46}" type="datetimeFigureOut">
              <a:rPr lang="en-US" smtClean="0"/>
              <a:t>10/11/2022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0C390D-64AE-41BE-8495-B4550828028B}" type="slidenum">
              <a:rPr lang="en-US" smtClean="0"/>
              <a:t>‹#›</a:t>
            </a:fld>
            <a:endParaRPr lang="en-US"/>
          </a:p>
        </p:txBody>
      </p:sp>
      <p:sp>
        <p:nvSpPr>
          <p:cNvPr id="8" name="MSIPCMContentMarking" descr="{&quot;HashCode&quot;:-1507851602,&quot;Placement&quot;:&quot;Footer&quot;,&quot;Top&quot;:520.8117,&quot;Left&quot;:0.0,&quot;SlideWidth&quot;:960,&quot;SlideHeight&quot;:540}">
            <a:extLst>
              <a:ext uri="{FF2B5EF4-FFF2-40B4-BE49-F238E27FC236}">
                <a16:creationId xmlns:a16="http://schemas.microsoft.com/office/drawing/2014/main" id="{A7C11140-5EE9-99D7-34C8-2CE844E604F0}"/>
              </a:ext>
            </a:extLst>
          </p:cNvPr>
          <p:cNvSpPr txBox="1"/>
          <p:nvPr userDrawn="1"/>
        </p:nvSpPr>
        <p:spPr>
          <a:xfrm>
            <a:off x="0" y="66143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extLst>
      <p:ext uri="{BB962C8B-B14F-4D97-AF65-F5344CB8AC3E}">
        <p14:creationId xmlns:p14="http://schemas.microsoft.com/office/powerpoint/2010/main" val="3259342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mder.net/" TargetMode="External"/><Relationship Id="rId2" Type="http://schemas.openxmlformats.org/officeDocument/2006/relationships/hyperlink" Target="https://www.anaconda.com/download/#window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A417-DDCA-8D40-6A23-7633CF2C2BA5}"/>
              </a:ext>
            </a:extLst>
          </p:cNvPr>
          <p:cNvSpPr>
            <a:spLocks noGrp="1"/>
          </p:cNvSpPr>
          <p:nvPr>
            <p:ph type="title"/>
          </p:nvPr>
        </p:nvSpPr>
        <p:spPr>
          <a:xfrm>
            <a:off x="838200" y="365126"/>
            <a:ext cx="10515600" cy="901700"/>
          </a:xfrm>
        </p:spPr>
        <p:txBody>
          <a:bodyPr/>
          <a:lstStyle/>
          <a:p>
            <a:r>
              <a:rPr lang="en-US" b="1" dirty="0"/>
              <a:t>Python Installation….</a:t>
            </a:r>
          </a:p>
        </p:txBody>
      </p:sp>
      <p:sp>
        <p:nvSpPr>
          <p:cNvPr id="3" name="Content Placeholder 2">
            <a:extLst>
              <a:ext uri="{FF2B5EF4-FFF2-40B4-BE49-F238E27FC236}">
                <a16:creationId xmlns:a16="http://schemas.microsoft.com/office/drawing/2014/main" id="{741E946A-C900-A23D-2464-C8677CA3DA1E}"/>
              </a:ext>
            </a:extLst>
          </p:cNvPr>
          <p:cNvSpPr>
            <a:spLocks noGrp="1"/>
          </p:cNvSpPr>
          <p:nvPr>
            <p:ph idx="1"/>
          </p:nvPr>
        </p:nvSpPr>
        <p:spPr>
          <a:xfrm>
            <a:off x="838200" y="1190625"/>
            <a:ext cx="10515600" cy="4986338"/>
          </a:xfrm>
        </p:spPr>
        <p:txBody>
          <a:bodyPr>
            <a:normAutofit/>
          </a:bodyPr>
          <a:lstStyle/>
          <a:p>
            <a:r>
              <a:rPr lang="en-US" b="0" i="0" dirty="0">
                <a:solidFill>
                  <a:srgbClr val="05192D"/>
                </a:solidFill>
                <a:effectLst/>
                <a:latin typeface="Studio-Feixen-Sans"/>
              </a:rPr>
              <a:t>Go to the </a:t>
            </a:r>
            <a:r>
              <a:rPr lang="en-US" b="1" i="0" u="none" strike="noStrike" dirty="0">
                <a:solidFill>
                  <a:srgbClr val="0075AD"/>
                </a:solidFill>
                <a:effectLst/>
                <a:latin typeface="Studio-Feixen-Sans"/>
                <a:hlinkClick r:id="rId2"/>
              </a:rPr>
              <a:t>Anaconda Website</a:t>
            </a:r>
            <a:r>
              <a:rPr lang="en-US" b="0" i="0" dirty="0">
                <a:solidFill>
                  <a:srgbClr val="05192D"/>
                </a:solidFill>
                <a:effectLst/>
                <a:latin typeface="Studio-Feixen-Sans"/>
              </a:rPr>
              <a:t> and choose a Python 3.x graphical installer (A) or a Python 2.x graphical installer (B). If you aren't sure which Python version you want to install, choose Python 3. Do not choose both.</a:t>
            </a:r>
          </a:p>
          <a:p>
            <a:r>
              <a:rPr lang="en-US" b="0" i="0" dirty="0">
                <a:solidFill>
                  <a:srgbClr val="05192D"/>
                </a:solidFill>
                <a:effectLst/>
                <a:latin typeface="Studio-Feixen-Sans"/>
              </a:rPr>
              <a:t>Locate your download and double click it. When the screen below appears, click on Next.</a:t>
            </a:r>
          </a:p>
          <a:p>
            <a:r>
              <a:rPr lang="en-US" b="0" i="0" dirty="0">
                <a:solidFill>
                  <a:srgbClr val="05192D"/>
                </a:solidFill>
                <a:effectLst/>
                <a:latin typeface="Studio-Feixen-Sans"/>
              </a:rPr>
              <a:t>Read the license agreement and click on I Agree.</a:t>
            </a:r>
            <a:endParaRPr lang="en-US" dirty="0">
              <a:solidFill>
                <a:srgbClr val="05192D"/>
              </a:solidFill>
              <a:latin typeface="Studio-Feixen-Sans"/>
            </a:endParaRPr>
          </a:p>
          <a:p>
            <a:r>
              <a:rPr lang="en-US" b="0" i="0" dirty="0">
                <a:solidFill>
                  <a:srgbClr val="05192D"/>
                </a:solidFill>
                <a:effectLst/>
                <a:latin typeface="Studio-Feixen-Sans"/>
              </a:rPr>
              <a:t> Click on Next.</a:t>
            </a:r>
          </a:p>
          <a:p>
            <a:r>
              <a:rPr lang="en-US" b="0" i="0" dirty="0">
                <a:solidFill>
                  <a:srgbClr val="05192D"/>
                </a:solidFill>
                <a:effectLst/>
                <a:latin typeface="Studio-Feixen-Sans"/>
              </a:rPr>
              <a:t> Note your installation location and then click Next.</a:t>
            </a:r>
          </a:p>
          <a:p>
            <a:r>
              <a:rPr lang="en-US" b="0" i="0" dirty="0">
                <a:solidFill>
                  <a:srgbClr val="05192D"/>
                </a:solidFill>
                <a:effectLst/>
                <a:latin typeface="Studio-Feixen-Sans"/>
              </a:rPr>
              <a:t>This is an important part of the installation process. The recommended approach is to not check the box to add Anaconda to your path. This means you will have to use Anaconda Navigator or the Anaconda Command Prompt (located in the Start Menu under "Anaconda") when you wish to use Anaconda (you can always add Anaconda to your PATH later if you don't check the box). If you want to be able to use Anaconda in your command prompt (or git bash, </a:t>
            </a:r>
            <a:r>
              <a:rPr lang="en-US" b="1" i="0" u="none" strike="noStrike" dirty="0" err="1">
                <a:solidFill>
                  <a:srgbClr val="0075AD"/>
                </a:solidFill>
                <a:effectLst/>
                <a:latin typeface="Studio-Feixen-Sans"/>
                <a:hlinkClick r:id="rId3"/>
              </a:rPr>
              <a:t>cmder</a:t>
            </a:r>
            <a:r>
              <a:rPr lang="en-US" b="0" i="0" dirty="0">
                <a:solidFill>
                  <a:srgbClr val="05192D"/>
                </a:solidFill>
                <a:effectLst/>
                <a:latin typeface="Studio-Feixen-Sans"/>
              </a:rPr>
              <a:t>, </a:t>
            </a:r>
            <a:r>
              <a:rPr lang="en-US" b="0" i="0" dirty="0" err="1">
                <a:solidFill>
                  <a:srgbClr val="05192D"/>
                </a:solidFill>
                <a:effectLst/>
                <a:latin typeface="Studio-Feixen-Sans"/>
              </a:rPr>
              <a:t>powershell</a:t>
            </a:r>
            <a:r>
              <a:rPr lang="en-US" b="0" i="0" dirty="0">
                <a:solidFill>
                  <a:srgbClr val="05192D"/>
                </a:solidFill>
                <a:effectLst/>
                <a:latin typeface="Studio-Feixen-Sans"/>
              </a:rPr>
              <a:t> </a:t>
            </a:r>
            <a:r>
              <a:rPr lang="en-US" b="0" i="0" dirty="0" err="1">
                <a:solidFill>
                  <a:srgbClr val="05192D"/>
                </a:solidFill>
                <a:effectLst/>
                <a:latin typeface="Studio-Feixen-Sans"/>
              </a:rPr>
              <a:t>etc</a:t>
            </a:r>
            <a:r>
              <a:rPr lang="en-US" b="0" i="0" dirty="0">
                <a:solidFill>
                  <a:srgbClr val="05192D"/>
                </a:solidFill>
                <a:effectLst/>
                <a:latin typeface="Studio-Feixen-Sans"/>
              </a:rPr>
              <a:t>), please use the alternative approach and check the box.</a:t>
            </a:r>
          </a:p>
          <a:p>
            <a:r>
              <a:rPr lang="en-US" b="0" i="0" dirty="0">
                <a:solidFill>
                  <a:srgbClr val="05192D"/>
                </a:solidFill>
                <a:effectLst/>
                <a:latin typeface="Studio-Feixen-Sans"/>
              </a:rPr>
              <a:t>Click on Next and Finish.</a:t>
            </a:r>
          </a:p>
          <a:p>
            <a:endParaRPr lang="en-US" dirty="0"/>
          </a:p>
        </p:txBody>
      </p:sp>
    </p:spTree>
    <p:extLst>
      <p:ext uri="{BB962C8B-B14F-4D97-AF65-F5344CB8AC3E}">
        <p14:creationId xmlns:p14="http://schemas.microsoft.com/office/powerpoint/2010/main" val="200775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600A-4E2D-46BB-FC22-6B21011C83B2}"/>
              </a:ext>
            </a:extLst>
          </p:cNvPr>
          <p:cNvSpPr>
            <a:spLocks noGrp="1"/>
          </p:cNvSpPr>
          <p:nvPr>
            <p:ph type="title"/>
          </p:nvPr>
        </p:nvSpPr>
        <p:spPr>
          <a:xfrm>
            <a:off x="924024" y="365126"/>
            <a:ext cx="10429775" cy="770656"/>
          </a:xfrm>
        </p:spPr>
        <p:txBody>
          <a:bodyPr>
            <a:normAutofit fontScale="90000"/>
          </a:bodyPr>
          <a:lstStyle/>
          <a:p>
            <a:r>
              <a:rPr lang="en-US" b="0" i="0" dirty="0">
                <a:effectLst/>
                <a:latin typeface="Segoe UI" panose="020B0502040204020203" pitchFamily="34" charset="0"/>
              </a:rPr>
              <a:t>Identity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FAE512DD-8319-9AA8-B2DB-DE4FBCCCB5A9}"/>
              </a:ext>
            </a:extLst>
          </p:cNvPr>
          <p:cNvGraphicFramePr>
            <a:graphicFrameLocks noGrp="1"/>
          </p:cNvGraphicFramePr>
          <p:nvPr>
            <p:ph idx="1"/>
            <p:extLst>
              <p:ext uri="{D42A27DB-BD31-4B8C-83A1-F6EECF244321}">
                <p14:modId xmlns:p14="http://schemas.microsoft.com/office/powerpoint/2010/main" val="1553328481"/>
              </p:ext>
            </p:extLst>
          </p:nvPr>
        </p:nvGraphicFramePr>
        <p:xfrm>
          <a:off x="924024" y="1466851"/>
          <a:ext cx="8610501" cy="3686174"/>
        </p:xfrm>
        <a:graphic>
          <a:graphicData uri="http://schemas.openxmlformats.org/drawingml/2006/table">
            <a:tbl>
              <a:tblPr>
                <a:tableStyleId>{93296810-A885-4BE3-A3E7-6D5BEEA58F35}</a:tableStyleId>
              </a:tblPr>
              <a:tblGrid>
                <a:gridCol w="2870167">
                  <a:extLst>
                    <a:ext uri="{9D8B030D-6E8A-4147-A177-3AD203B41FA5}">
                      <a16:colId xmlns:a16="http://schemas.microsoft.com/office/drawing/2014/main" val="1559189418"/>
                    </a:ext>
                  </a:extLst>
                </a:gridCol>
                <a:gridCol w="2870167">
                  <a:extLst>
                    <a:ext uri="{9D8B030D-6E8A-4147-A177-3AD203B41FA5}">
                      <a16:colId xmlns:a16="http://schemas.microsoft.com/office/drawing/2014/main" val="285087265"/>
                    </a:ext>
                  </a:extLst>
                </a:gridCol>
                <a:gridCol w="2870167">
                  <a:extLst>
                    <a:ext uri="{9D8B030D-6E8A-4147-A177-3AD203B41FA5}">
                      <a16:colId xmlns:a16="http://schemas.microsoft.com/office/drawing/2014/main" val="1577517954"/>
                    </a:ext>
                  </a:extLst>
                </a:gridCol>
              </a:tblGrid>
              <a:tr h="485605">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Description</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2997208210"/>
                  </a:ext>
                </a:extLst>
              </a:tr>
              <a:tr h="1982607">
                <a:tc>
                  <a:txBody>
                    <a:bodyPr/>
                    <a:lstStyle/>
                    <a:p>
                      <a:pPr algn="ctr" fontAlgn="t"/>
                      <a:r>
                        <a:rPr lang="en-US" sz="2000" u="none" strike="noStrike" dirty="0">
                          <a:effectLst/>
                        </a:rPr>
                        <a:t>is </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Returns True if both variables are the same object</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is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1341958515"/>
                  </a:ext>
                </a:extLst>
              </a:tr>
              <a:tr h="1217962">
                <a:tc>
                  <a:txBody>
                    <a:bodyPr/>
                    <a:lstStyle/>
                    <a:p>
                      <a:pPr algn="ctr" fontAlgn="t"/>
                      <a:r>
                        <a:rPr lang="en-US" sz="2000" u="none" strike="noStrike">
                          <a:effectLst/>
                        </a:rPr>
                        <a:t>is not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Returns True if both variables are not the same object</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is not y</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881302470"/>
                  </a:ext>
                </a:extLst>
              </a:tr>
            </a:tbl>
          </a:graphicData>
        </a:graphic>
      </p:graphicFrame>
    </p:spTree>
    <p:extLst>
      <p:ext uri="{BB962C8B-B14F-4D97-AF65-F5344CB8AC3E}">
        <p14:creationId xmlns:p14="http://schemas.microsoft.com/office/powerpoint/2010/main" val="266255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67F9-04AE-2D2E-A724-CE9FC14D8C3B}"/>
              </a:ext>
            </a:extLst>
          </p:cNvPr>
          <p:cNvSpPr>
            <a:spLocks noGrp="1"/>
          </p:cNvSpPr>
          <p:nvPr>
            <p:ph type="title"/>
          </p:nvPr>
        </p:nvSpPr>
        <p:spPr>
          <a:xfrm>
            <a:off x="664143" y="365126"/>
            <a:ext cx="10689657" cy="539650"/>
          </a:xfrm>
        </p:spPr>
        <p:txBody>
          <a:bodyPr>
            <a:normAutofit fontScale="90000"/>
          </a:bodyPr>
          <a:lstStyle/>
          <a:p>
            <a:r>
              <a:rPr lang="en-US" b="0" i="0" dirty="0">
                <a:effectLst/>
                <a:latin typeface="Segoe UI" panose="020B0502040204020203" pitchFamily="34" charset="0"/>
              </a:rPr>
              <a:t>Membership Operators</a:t>
            </a:r>
            <a:endParaRPr lang="en-US" dirty="0"/>
          </a:p>
        </p:txBody>
      </p:sp>
      <p:graphicFrame>
        <p:nvGraphicFramePr>
          <p:cNvPr id="4" name="Content Placeholder 3">
            <a:extLst>
              <a:ext uri="{FF2B5EF4-FFF2-40B4-BE49-F238E27FC236}">
                <a16:creationId xmlns:a16="http://schemas.microsoft.com/office/drawing/2014/main" id="{70979C4F-C965-FEA8-2A88-84A8CD337A04}"/>
              </a:ext>
            </a:extLst>
          </p:cNvPr>
          <p:cNvGraphicFramePr>
            <a:graphicFrameLocks noGrp="1"/>
          </p:cNvGraphicFramePr>
          <p:nvPr>
            <p:ph idx="1"/>
            <p:extLst>
              <p:ext uri="{D42A27DB-BD31-4B8C-83A1-F6EECF244321}">
                <p14:modId xmlns:p14="http://schemas.microsoft.com/office/powerpoint/2010/main" val="3209739468"/>
              </p:ext>
            </p:extLst>
          </p:nvPr>
        </p:nvGraphicFramePr>
        <p:xfrm>
          <a:off x="664143" y="1485899"/>
          <a:ext cx="8537007" cy="4619626"/>
        </p:xfrm>
        <a:graphic>
          <a:graphicData uri="http://schemas.openxmlformats.org/drawingml/2006/table">
            <a:tbl>
              <a:tblPr>
                <a:tableStyleId>{93296810-A885-4BE3-A3E7-6D5BEEA58F35}</a:tableStyleId>
              </a:tblPr>
              <a:tblGrid>
                <a:gridCol w="2845669">
                  <a:extLst>
                    <a:ext uri="{9D8B030D-6E8A-4147-A177-3AD203B41FA5}">
                      <a16:colId xmlns:a16="http://schemas.microsoft.com/office/drawing/2014/main" val="4040868426"/>
                    </a:ext>
                  </a:extLst>
                </a:gridCol>
                <a:gridCol w="2845669">
                  <a:extLst>
                    <a:ext uri="{9D8B030D-6E8A-4147-A177-3AD203B41FA5}">
                      <a16:colId xmlns:a16="http://schemas.microsoft.com/office/drawing/2014/main" val="3711048248"/>
                    </a:ext>
                  </a:extLst>
                </a:gridCol>
                <a:gridCol w="2845669">
                  <a:extLst>
                    <a:ext uri="{9D8B030D-6E8A-4147-A177-3AD203B41FA5}">
                      <a16:colId xmlns:a16="http://schemas.microsoft.com/office/drawing/2014/main" val="3424423871"/>
                    </a:ext>
                  </a:extLst>
                </a:gridCol>
              </a:tblGrid>
              <a:tr h="494529">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Description</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742010540"/>
                  </a:ext>
                </a:extLst>
              </a:tr>
              <a:tr h="1941931">
                <a:tc>
                  <a:txBody>
                    <a:bodyPr/>
                    <a:lstStyle/>
                    <a:p>
                      <a:pPr algn="ctr" fontAlgn="t"/>
                      <a:r>
                        <a:rPr lang="en-US" sz="2000" u="none" strike="noStrike" dirty="0">
                          <a:effectLst/>
                        </a:rPr>
                        <a:t>in </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Returns True if a sequence with the specified value is present in the object</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in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417002722"/>
                  </a:ext>
                </a:extLst>
              </a:tr>
              <a:tr h="2183166">
                <a:tc>
                  <a:txBody>
                    <a:bodyPr/>
                    <a:lstStyle/>
                    <a:p>
                      <a:pPr algn="ctr" fontAlgn="t"/>
                      <a:r>
                        <a:rPr lang="en-US" sz="2000" u="none" strike="noStrike">
                          <a:effectLst/>
                        </a:rPr>
                        <a:t>not in</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Returns True if a sequence with the specified value is not present in the object</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not in y</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431277368"/>
                  </a:ext>
                </a:extLst>
              </a:tr>
            </a:tbl>
          </a:graphicData>
        </a:graphic>
      </p:graphicFrame>
    </p:spTree>
    <p:extLst>
      <p:ext uri="{BB962C8B-B14F-4D97-AF65-F5344CB8AC3E}">
        <p14:creationId xmlns:p14="http://schemas.microsoft.com/office/powerpoint/2010/main" val="199884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A666-C9FD-9E79-D488-F7611D89C55B}"/>
              </a:ext>
            </a:extLst>
          </p:cNvPr>
          <p:cNvSpPr>
            <a:spLocks noGrp="1"/>
          </p:cNvSpPr>
          <p:nvPr>
            <p:ph type="title"/>
          </p:nvPr>
        </p:nvSpPr>
        <p:spPr>
          <a:xfrm>
            <a:off x="838200" y="365125"/>
            <a:ext cx="10515600" cy="395271"/>
          </a:xfrm>
        </p:spPr>
        <p:txBody>
          <a:bodyPr>
            <a:normAutofit fontScale="90000"/>
          </a:bodyPr>
          <a:lstStyle/>
          <a:p>
            <a:pPr algn="ctr"/>
            <a:r>
              <a:rPr lang="en-US" dirty="0"/>
              <a:t>List</a:t>
            </a:r>
          </a:p>
        </p:txBody>
      </p:sp>
      <p:sp>
        <p:nvSpPr>
          <p:cNvPr id="3" name="Content Placeholder 2">
            <a:extLst>
              <a:ext uri="{FF2B5EF4-FFF2-40B4-BE49-F238E27FC236}">
                <a16:creationId xmlns:a16="http://schemas.microsoft.com/office/drawing/2014/main" id="{55FD54B1-FE68-5AD7-5D2E-9850178B5D7C}"/>
              </a:ext>
            </a:extLst>
          </p:cNvPr>
          <p:cNvSpPr>
            <a:spLocks noGrp="1"/>
          </p:cNvSpPr>
          <p:nvPr>
            <p:ph idx="1"/>
          </p:nvPr>
        </p:nvSpPr>
        <p:spPr>
          <a:xfrm>
            <a:off x="838200" y="895149"/>
            <a:ext cx="10515600" cy="5281814"/>
          </a:xfrm>
        </p:spPr>
        <p:txBody>
          <a:bodyPr>
            <a:normAutofit/>
          </a:bodyPr>
          <a:lstStyle/>
          <a:p>
            <a:pPr algn="l"/>
            <a:r>
              <a:rPr lang="en-US" b="0" i="0" dirty="0">
                <a:solidFill>
                  <a:srgbClr val="000000"/>
                </a:solidFill>
                <a:effectLst/>
                <a:latin typeface="Verdana" panose="020B0604030504040204" pitchFamily="34" charset="0"/>
              </a:rPr>
              <a:t>Lists are used to store multiple items in a single variable.</a:t>
            </a:r>
          </a:p>
          <a:p>
            <a:pPr algn="l"/>
            <a:r>
              <a:rPr lang="en-US" b="0" i="0" dirty="0">
                <a:solidFill>
                  <a:srgbClr val="000000"/>
                </a:solidFill>
                <a:effectLst/>
                <a:latin typeface="Verdana" panose="020B0604030504040204" pitchFamily="34" charset="0"/>
              </a:rPr>
              <a:t>Lists are created using square brackets.</a:t>
            </a:r>
          </a:p>
          <a:p>
            <a:pPr algn="l"/>
            <a:r>
              <a:rPr lang="en-US" b="0" i="0" dirty="0">
                <a:solidFill>
                  <a:srgbClr val="000000"/>
                </a:solidFill>
                <a:effectLst/>
                <a:latin typeface="Verdana" panose="020B0604030504040204" pitchFamily="34" charset="0"/>
              </a:rPr>
              <a:t>List items are ordered, changeable, and allow duplicate values.</a:t>
            </a:r>
          </a:p>
          <a:p>
            <a:pPr algn="l"/>
            <a:r>
              <a:rPr lang="en-US" b="0" i="0" dirty="0">
                <a:solidFill>
                  <a:srgbClr val="000000"/>
                </a:solidFill>
                <a:effectLst/>
                <a:latin typeface="Verdana" panose="020B0604030504040204" pitchFamily="34" charset="0"/>
              </a:rPr>
              <a:t>List items are indexed.</a:t>
            </a:r>
          </a:p>
          <a:p>
            <a:pPr algn="l"/>
            <a:r>
              <a:rPr lang="en-US" b="0" i="0" dirty="0">
                <a:solidFill>
                  <a:srgbClr val="000000"/>
                </a:solidFill>
                <a:effectLst/>
                <a:latin typeface="Verdana" panose="020B0604030504040204" pitchFamily="34" charset="0"/>
              </a:rPr>
              <a:t>When we say that lists are ordered, it means that the items have a defined order, and that order will not change.</a:t>
            </a:r>
          </a:p>
          <a:p>
            <a:pPr algn="l"/>
            <a:r>
              <a:rPr lang="en-US" b="0" i="0" dirty="0">
                <a:solidFill>
                  <a:srgbClr val="000000"/>
                </a:solidFill>
                <a:effectLst/>
                <a:latin typeface="Verdana" panose="020B0604030504040204" pitchFamily="34" charset="0"/>
              </a:rPr>
              <a:t>If you add new items to a list, the new items will be placed at the end of the list.</a:t>
            </a:r>
          </a:p>
          <a:p>
            <a:pPr algn="l"/>
            <a:r>
              <a:rPr lang="en-US" b="0" i="0" dirty="0">
                <a:solidFill>
                  <a:srgbClr val="000000"/>
                </a:solidFill>
                <a:effectLst/>
                <a:latin typeface="Verdana" panose="020B0604030504040204" pitchFamily="34" charset="0"/>
              </a:rPr>
              <a:t>The list is changeable, meaning that we can change, add, and remove items in a list after it has been created.</a:t>
            </a:r>
          </a:p>
          <a:p>
            <a:pPr algn="l"/>
            <a:r>
              <a:rPr lang="en-US" b="0" i="0" dirty="0">
                <a:solidFill>
                  <a:srgbClr val="000000"/>
                </a:solidFill>
                <a:effectLst/>
                <a:latin typeface="Verdana" panose="020B0604030504040204" pitchFamily="34" charset="0"/>
              </a:rPr>
              <a:t>Since lists are indexed, lists can have items with the same value:</a:t>
            </a:r>
          </a:p>
          <a:p>
            <a:pPr algn="l"/>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45037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B965-966C-3C49-0DF3-8C6E5085506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List Values</a:t>
            </a:r>
            <a:endParaRPr lang="en-US" dirty="0"/>
          </a:p>
        </p:txBody>
      </p:sp>
      <p:sp>
        <p:nvSpPr>
          <p:cNvPr id="3" name="Content Placeholder 2">
            <a:extLst>
              <a:ext uri="{FF2B5EF4-FFF2-40B4-BE49-F238E27FC236}">
                <a16:creationId xmlns:a16="http://schemas.microsoft.com/office/drawing/2014/main" id="{525901E8-3CD9-9512-8A29-7A0B28855033}"/>
              </a:ext>
            </a:extLst>
          </p:cNvPr>
          <p:cNvSpPr>
            <a:spLocks noGrp="1"/>
          </p:cNvSpPr>
          <p:nvPr>
            <p:ph idx="1"/>
          </p:nvPr>
        </p:nvSpPr>
        <p:spPr>
          <a:xfrm>
            <a:off x="677334" y="1684339"/>
            <a:ext cx="8596668" cy="3880773"/>
          </a:xfrm>
        </p:spPr>
        <p:txBody>
          <a:bodyPr/>
          <a:lstStyle/>
          <a:p>
            <a:r>
              <a:rPr lang="da-DK" b="0" i="0" dirty="0">
                <a:solidFill>
                  <a:srgbClr val="000000"/>
                </a:solidFill>
                <a:effectLst/>
                <a:latin typeface="Segoe UI" panose="020B0502040204020203" pitchFamily="34" charset="0"/>
              </a:rPr>
              <a:t>list_1 = [10, 20, 30, 40]</a:t>
            </a:r>
          </a:p>
          <a:p>
            <a:r>
              <a:rPr lang="en-US" b="0" i="0" dirty="0">
                <a:solidFill>
                  <a:srgbClr val="000000"/>
                </a:solidFill>
                <a:effectLst/>
                <a:latin typeface="Segoe UI" panose="020B0502040204020203" pitchFamily="34" charset="0"/>
              </a:rPr>
              <a:t>list_2 = ["spam", "bungee", "swallow"]</a:t>
            </a:r>
            <a:endParaRPr lang="da-DK" b="0" i="0" dirty="0">
              <a:solidFill>
                <a:srgbClr val="000000"/>
              </a:solidFill>
              <a:effectLst/>
              <a:latin typeface="Segoe UI" panose="020B0502040204020203" pitchFamily="34" charset="0"/>
            </a:endParaRPr>
          </a:p>
          <a:p>
            <a:r>
              <a:rPr lang="nb-NO" b="0" i="0" dirty="0">
                <a:solidFill>
                  <a:srgbClr val="000000"/>
                </a:solidFill>
                <a:effectLst/>
                <a:latin typeface="Segoe UI" panose="020B0502040204020203" pitchFamily="34" charset="0"/>
              </a:rPr>
              <a:t>nested_list = ["hello", 2.0, 5, [10, 20]]</a:t>
            </a:r>
          </a:p>
          <a:p>
            <a:r>
              <a:rPr lang="en-US" b="0" i="0" dirty="0" err="1">
                <a:solidFill>
                  <a:srgbClr val="000000"/>
                </a:solidFill>
                <a:effectLst/>
                <a:latin typeface="Segoe UI" panose="020B0502040204020203" pitchFamily="34" charset="0"/>
              </a:rPr>
              <a:t>an_empty_list</a:t>
            </a:r>
            <a:r>
              <a:rPr lang="en-US" b="0" i="0" dirty="0">
                <a:solidFill>
                  <a:srgbClr val="000000"/>
                </a:solidFill>
                <a:effectLst/>
                <a:latin typeface="Segoe UI" panose="020B0502040204020203" pitchFamily="34" charset="0"/>
              </a:rPr>
              <a:t> = []</a:t>
            </a:r>
            <a:endParaRPr lang="nb-NO"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vocabulary = ["apple", "cheese", "dog"]</a:t>
            </a:r>
          </a:p>
          <a:p>
            <a:pPr marL="0" indent="0">
              <a:buNone/>
            </a:pPr>
            <a:r>
              <a:rPr lang="en-US" dirty="0">
                <a:solidFill>
                  <a:srgbClr val="000000"/>
                </a:solidFill>
                <a:latin typeface="Segoe UI" panose="020B0502040204020203" pitchFamily="34" charset="0"/>
              </a:rPr>
              <a:t>	 &gt;&gt;&gt; numbers = [17, 123]</a:t>
            </a:r>
          </a:p>
          <a:p>
            <a:pPr marL="0" indent="0">
              <a:buNone/>
            </a:pPr>
            <a:r>
              <a:rPr lang="en-US" dirty="0">
                <a:solidFill>
                  <a:srgbClr val="000000"/>
                </a:solidFill>
                <a:latin typeface="Segoe UI" panose="020B0502040204020203" pitchFamily="34" charset="0"/>
              </a:rPr>
              <a:t>	&gt;&gt;&gt; </a:t>
            </a:r>
            <a:r>
              <a:rPr lang="en-US" dirty="0" err="1">
                <a:solidFill>
                  <a:srgbClr val="000000"/>
                </a:solidFill>
                <a:latin typeface="Segoe UI" panose="020B0502040204020203" pitchFamily="34" charset="0"/>
              </a:rPr>
              <a:t>an_empty_list</a:t>
            </a:r>
            <a:r>
              <a:rPr lang="en-US" dirty="0">
                <a:solidFill>
                  <a:srgbClr val="000000"/>
                </a:solidFill>
                <a:latin typeface="Segoe UI" panose="020B0502040204020203" pitchFamily="34" charset="0"/>
              </a:rPr>
              <a:t> = []</a:t>
            </a:r>
          </a:p>
          <a:p>
            <a:pPr marL="0" indent="0">
              <a:buNone/>
            </a:pPr>
            <a:r>
              <a:rPr lang="en-US" dirty="0">
                <a:solidFill>
                  <a:srgbClr val="000000"/>
                </a:solidFill>
                <a:latin typeface="Segoe UI" panose="020B0502040204020203" pitchFamily="34" charset="0"/>
              </a:rPr>
              <a:t>	&gt;&gt;&gt; print(vocabulary, numbers, </a:t>
            </a:r>
            <a:r>
              <a:rPr lang="en-US" dirty="0" err="1">
                <a:solidFill>
                  <a:srgbClr val="000000"/>
                </a:solidFill>
                <a:latin typeface="Segoe UI" panose="020B0502040204020203" pitchFamily="34" charset="0"/>
              </a:rPr>
              <a:t>an_empty_list</a:t>
            </a:r>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363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520E-53DD-7AE2-DABB-FF80196346D4}"/>
              </a:ext>
            </a:extLst>
          </p:cNvPr>
          <p:cNvSpPr>
            <a:spLocks noGrp="1"/>
          </p:cNvSpPr>
          <p:nvPr>
            <p:ph type="title"/>
          </p:nvPr>
        </p:nvSpPr>
        <p:spPr>
          <a:xfrm>
            <a:off x="677334" y="156238"/>
            <a:ext cx="8596668" cy="1320800"/>
          </a:xfrm>
        </p:spPr>
        <p:txBody>
          <a:bodyPr/>
          <a:lstStyle/>
          <a:p>
            <a:r>
              <a:rPr lang="en-US" dirty="0"/>
              <a:t>Accessing the list and </a:t>
            </a:r>
            <a:r>
              <a:rPr lang="en-US" dirty="0" err="1"/>
              <a:t>len</a:t>
            </a:r>
            <a:r>
              <a:rPr lang="en-US" dirty="0"/>
              <a:t>()</a:t>
            </a:r>
          </a:p>
        </p:txBody>
      </p:sp>
      <p:sp>
        <p:nvSpPr>
          <p:cNvPr id="3" name="Content Placeholder 2">
            <a:extLst>
              <a:ext uri="{FF2B5EF4-FFF2-40B4-BE49-F238E27FC236}">
                <a16:creationId xmlns:a16="http://schemas.microsoft.com/office/drawing/2014/main" id="{55AB7942-256D-5E9D-7EE6-066B6C9A9DC9}"/>
              </a:ext>
            </a:extLst>
          </p:cNvPr>
          <p:cNvSpPr>
            <a:spLocks noGrp="1"/>
          </p:cNvSpPr>
          <p:nvPr>
            <p:ph idx="1"/>
          </p:nvPr>
        </p:nvSpPr>
        <p:spPr>
          <a:xfrm>
            <a:off x="485775" y="1184606"/>
            <a:ext cx="8788227" cy="4488787"/>
          </a:xfrm>
        </p:spPr>
        <p:txBody>
          <a:bodyPr>
            <a:normAutofit fontScale="85000" lnSpcReduction="20000"/>
          </a:bodyPr>
          <a:lstStyle/>
          <a:p>
            <a:r>
              <a:rPr lang="en-US" dirty="0"/>
              <a:t>numbers = [17, 123]</a:t>
            </a:r>
          </a:p>
          <a:p>
            <a:r>
              <a:rPr lang="en-US" dirty="0"/>
              <a:t>numbers[0]</a:t>
            </a:r>
          </a:p>
          <a:p>
            <a:pPr marL="0" indent="0">
              <a:buNone/>
            </a:pPr>
            <a:r>
              <a:rPr lang="it-IT" dirty="0"/>
              <a:t>&gt;&gt;&gt; a_list = ["a", "b", "c", "d", "e", "f"]</a:t>
            </a:r>
          </a:p>
          <a:p>
            <a:pPr marL="0" indent="0">
              <a:buNone/>
            </a:pPr>
            <a:r>
              <a:rPr lang="it-IT" dirty="0"/>
              <a:t>&gt;&gt;&gt; a_list[1:3]</a:t>
            </a:r>
          </a:p>
          <a:p>
            <a:pPr marL="0" indent="0">
              <a:buNone/>
            </a:pPr>
            <a:r>
              <a:rPr lang="it-IT" dirty="0"/>
              <a:t>['b', 'c']</a:t>
            </a:r>
          </a:p>
          <a:p>
            <a:pPr marL="0" indent="0">
              <a:buNone/>
            </a:pPr>
            <a:r>
              <a:rPr lang="it-IT" dirty="0"/>
              <a:t>&gt;&gt;&gt; a_list[:4]</a:t>
            </a:r>
          </a:p>
          <a:p>
            <a:pPr marL="0" indent="0">
              <a:buNone/>
            </a:pPr>
            <a:r>
              <a:rPr lang="it-IT" dirty="0"/>
              <a:t>['a', 'b', 'c', 'd']</a:t>
            </a:r>
          </a:p>
          <a:p>
            <a:pPr marL="0" indent="0">
              <a:buNone/>
            </a:pPr>
            <a:r>
              <a:rPr lang="it-IT" dirty="0"/>
              <a:t>&gt;&gt;&gt; a_list[3:]</a:t>
            </a:r>
          </a:p>
          <a:p>
            <a:pPr marL="0" indent="0">
              <a:buNone/>
            </a:pPr>
            <a:r>
              <a:rPr lang="it-IT" dirty="0"/>
              <a:t>['d', 'e', 'f']</a:t>
            </a:r>
          </a:p>
          <a:p>
            <a:pPr marL="0" indent="0">
              <a:buNone/>
            </a:pPr>
            <a:r>
              <a:rPr lang="it-IT" dirty="0"/>
              <a:t>&gt;&gt;&gt; a_list[:]</a:t>
            </a:r>
          </a:p>
          <a:p>
            <a:pPr marL="0" indent="0">
              <a:buNone/>
            </a:pPr>
            <a:r>
              <a:rPr lang="it-IT" dirty="0"/>
              <a:t>['a', 'b', 'c', 'd', 'e', 'f’]</a:t>
            </a:r>
          </a:p>
          <a:p>
            <a:r>
              <a:rPr lang="en-US" dirty="0"/>
              <a:t>Create a list and use index method to fetch the values.</a:t>
            </a:r>
          </a:p>
          <a:p>
            <a:r>
              <a:rPr lang="en-US" dirty="0" err="1"/>
              <a:t>len</a:t>
            </a:r>
            <a:r>
              <a:rPr lang="en-US" dirty="0"/>
              <a:t>(numbers)</a:t>
            </a:r>
          </a:p>
          <a:p>
            <a:r>
              <a:rPr lang="en-US" dirty="0"/>
              <a:t>Predict the output </a:t>
            </a:r>
            <a:r>
              <a:rPr lang="en-US" dirty="0" err="1"/>
              <a:t>len</a:t>
            </a:r>
            <a:r>
              <a:rPr lang="en-US" dirty="0"/>
              <a:t>(["car makers", 1, ["Ford", "Toyota", "BMW"], [1, 2, 3]])</a:t>
            </a:r>
          </a:p>
        </p:txBody>
      </p:sp>
    </p:spTree>
    <p:extLst>
      <p:ext uri="{BB962C8B-B14F-4D97-AF65-F5344CB8AC3E}">
        <p14:creationId xmlns:p14="http://schemas.microsoft.com/office/powerpoint/2010/main" val="307145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4093-29A9-4A93-FB15-0A086452E9D3}"/>
              </a:ext>
            </a:extLst>
          </p:cNvPr>
          <p:cNvSpPr>
            <a:spLocks noGrp="1"/>
          </p:cNvSpPr>
          <p:nvPr>
            <p:ph type="title"/>
          </p:nvPr>
        </p:nvSpPr>
        <p:spPr/>
        <p:txBody>
          <a:bodyPr/>
          <a:lstStyle/>
          <a:p>
            <a:r>
              <a:rPr lang="en-US" dirty="0"/>
              <a:t>List Mutable and Aliasing</a:t>
            </a:r>
          </a:p>
        </p:txBody>
      </p:sp>
      <p:sp>
        <p:nvSpPr>
          <p:cNvPr id="3" name="Content Placeholder 2">
            <a:extLst>
              <a:ext uri="{FF2B5EF4-FFF2-40B4-BE49-F238E27FC236}">
                <a16:creationId xmlns:a16="http://schemas.microsoft.com/office/drawing/2014/main" id="{4EDDF2AA-27C8-AB83-D247-CE0FE448C0EF}"/>
              </a:ext>
            </a:extLst>
          </p:cNvPr>
          <p:cNvSpPr>
            <a:spLocks noGrp="1"/>
          </p:cNvSpPr>
          <p:nvPr>
            <p:ph idx="1"/>
          </p:nvPr>
        </p:nvSpPr>
        <p:spPr>
          <a:xfrm>
            <a:off x="677334" y="1704975"/>
            <a:ext cx="8596668" cy="4355437"/>
          </a:xfrm>
        </p:spPr>
        <p:txBody>
          <a:bodyPr/>
          <a:lstStyle/>
          <a:p>
            <a:r>
              <a:rPr lang="en-US" dirty="0"/>
              <a:t>fruit = ["banana", "apple", "quince"]  </a:t>
            </a:r>
          </a:p>
          <a:p>
            <a:pPr marL="0" indent="0">
              <a:buNone/>
            </a:pPr>
            <a:r>
              <a:rPr lang="en-US" dirty="0"/>
              <a:t>&gt;&gt;&gt; fruit[0] = "pear" </a:t>
            </a:r>
          </a:p>
          <a:p>
            <a:pPr marL="0" indent="0">
              <a:buNone/>
            </a:pPr>
            <a:r>
              <a:rPr lang="en-US" dirty="0"/>
              <a:t>&gt;&gt;&gt; fruit[2] = "orange" </a:t>
            </a:r>
          </a:p>
          <a:p>
            <a:pPr marL="0" indent="0">
              <a:buNone/>
            </a:pPr>
            <a:r>
              <a:rPr lang="en-US" dirty="0"/>
              <a:t>&gt;&gt;&gt; fruit </a:t>
            </a:r>
          </a:p>
          <a:p>
            <a:pPr marL="0" indent="0">
              <a:buNone/>
            </a:pPr>
            <a:r>
              <a:rPr lang="en-US" dirty="0"/>
              <a:t>['pear', 'apple', 'orange’]</a:t>
            </a:r>
          </a:p>
          <a:p>
            <a:pPr marL="0" indent="0">
              <a:buNone/>
            </a:pPr>
            <a:r>
              <a:rPr lang="en-US" dirty="0"/>
              <a:t>&gt;&gt;&gt; a = [1, 2, 3]</a:t>
            </a:r>
          </a:p>
          <a:p>
            <a:pPr marL="0" indent="0">
              <a:buNone/>
            </a:pPr>
            <a:r>
              <a:rPr lang="en-US" dirty="0"/>
              <a:t>&gt;&gt;&gt; b = a</a:t>
            </a:r>
          </a:p>
          <a:p>
            <a:pPr marL="0" indent="0">
              <a:buNone/>
            </a:pPr>
            <a:r>
              <a:rPr lang="en-US" dirty="0"/>
              <a:t>&gt;&gt;&gt; a is b</a:t>
            </a:r>
          </a:p>
          <a:p>
            <a:pPr marL="0" indent="0">
              <a:buNone/>
            </a:pPr>
            <a:r>
              <a:rPr lang="en-US" dirty="0"/>
              <a:t>True</a:t>
            </a:r>
          </a:p>
          <a:p>
            <a:pPr marL="0" indent="0">
              <a:buNone/>
            </a:pPr>
            <a:endParaRPr lang="en-US" dirty="0"/>
          </a:p>
        </p:txBody>
      </p:sp>
    </p:spTree>
    <p:extLst>
      <p:ext uri="{BB962C8B-B14F-4D97-AF65-F5344CB8AC3E}">
        <p14:creationId xmlns:p14="http://schemas.microsoft.com/office/powerpoint/2010/main" val="74199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FB00-D699-713A-FFB2-6F4CECBBF74D}"/>
              </a:ext>
            </a:extLst>
          </p:cNvPr>
          <p:cNvSpPr>
            <a:spLocks noGrp="1"/>
          </p:cNvSpPr>
          <p:nvPr>
            <p:ph type="title"/>
          </p:nvPr>
        </p:nvSpPr>
        <p:spPr>
          <a:xfrm>
            <a:off x="644893" y="96253"/>
            <a:ext cx="10708907" cy="741145"/>
          </a:xfrm>
        </p:spPr>
        <p:txBody>
          <a:bodyPr/>
          <a:lstStyle/>
          <a:p>
            <a:r>
              <a:rPr lang="en-US" dirty="0"/>
              <a:t>append(),insert(),remove()</a:t>
            </a:r>
          </a:p>
        </p:txBody>
      </p:sp>
      <p:sp>
        <p:nvSpPr>
          <p:cNvPr id="3" name="Content Placeholder 2">
            <a:extLst>
              <a:ext uri="{FF2B5EF4-FFF2-40B4-BE49-F238E27FC236}">
                <a16:creationId xmlns:a16="http://schemas.microsoft.com/office/drawing/2014/main" id="{4DA3EA1D-380B-75AD-5F43-652E94B82E23}"/>
              </a:ext>
            </a:extLst>
          </p:cNvPr>
          <p:cNvSpPr>
            <a:spLocks noGrp="1"/>
          </p:cNvSpPr>
          <p:nvPr>
            <p:ph idx="1"/>
          </p:nvPr>
        </p:nvSpPr>
        <p:spPr>
          <a:xfrm>
            <a:off x="644893" y="837398"/>
            <a:ext cx="10708907" cy="5339565"/>
          </a:xfrm>
        </p:spPr>
        <p:txBody>
          <a:bodyPr>
            <a:normAutofit/>
          </a:bodyPr>
          <a:lstStyle/>
          <a:p>
            <a:r>
              <a:rPr lang="en-US" b="0" i="0" dirty="0">
                <a:solidFill>
                  <a:srgbClr val="000000"/>
                </a:solidFill>
                <a:effectLst/>
                <a:latin typeface="Verdana" panose="020B0604030504040204" pitchFamily="34" charset="0"/>
              </a:rPr>
              <a:t>To add an item to the end of the list, use the </a:t>
            </a:r>
            <a:r>
              <a:rPr lang="en-US" b="0" i="0" dirty="0">
                <a:solidFill>
                  <a:srgbClr val="DC143C"/>
                </a:solidFill>
                <a:effectLst/>
                <a:latin typeface="Consolas" panose="020B0609020204030204" pitchFamily="49" charset="0"/>
              </a:rPr>
              <a:t>append() </a:t>
            </a:r>
            <a:r>
              <a:rPr lang="en-US" b="0" i="0" dirty="0">
                <a:effectLst/>
                <a:latin typeface="Consolas" panose="020B0609020204030204" pitchFamily="49" charset="0"/>
              </a:rPr>
              <a:t>and</a:t>
            </a:r>
            <a:r>
              <a:rPr lang="en-US" b="0" i="0" dirty="0">
                <a:solidFill>
                  <a:srgbClr val="DC143C"/>
                </a:solidFill>
                <a:effectLst/>
                <a:latin typeface="Consolas" panose="020B0609020204030204" pitchFamily="49" charset="0"/>
              </a:rPr>
              <a:t> insert()</a:t>
            </a:r>
            <a:r>
              <a:rPr lang="en-US" b="0" i="0" dirty="0">
                <a:solidFill>
                  <a:srgbClr val="000000"/>
                </a:solidFill>
                <a:effectLst/>
                <a:latin typeface="Verdana" panose="020B0604030504040204" pitchFamily="34" charset="0"/>
              </a:rPr>
              <a:t> method</a:t>
            </a:r>
          </a:p>
          <a:p>
            <a:pPr marL="0" indent="0">
              <a:buNone/>
            </a:pPr>
            <a:r>
              <a:rPr lang="en-US" b="0" i="0" dirty="0">
                <a:solidFill>
                  <a:srgbClr val="000000"/>
                </a:solidFill>
                <a:effectLst/>
                <a:latin typeface="Consolas" panose="020B0609020204030204" pitchFamily="49" charset="0"/>
              </a:rPr>
              <a:t>list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list.append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(list)</a:t>
            </a:r>
          </a:p>
          <a:p>
            <a:pPr marL="0" indent="0">
              <a:buNone/>
            </a:pPr>
            <a:r>
              <a:rPr lang="en-US" b="0" i="0" dirty="0">
                <a:solidFill>
                  <a:srgbClr val="000000"/>
                </a:solidFill>
                <a:effectLst/>
                <a:latin typeface="Consolas" panose="020B0609020204030204" pitchFamily="49" charset="0"/>
              </a:rPr>
              <a:t>list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list.insert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Remove() method removes specified item</a:t>
            </a:r>
          </a:p>
          <a:p>
            <a:r>
              <a:rPr lang="en-US" b="0" i="0" dirty="0">
                <a:solidFill>
                  <a:srgbClr val="000000"/>
                </a:solidFill>
                <a:effectLst/>
                <a:latin typeface="Consolas" panose="020B0609020204030204" pitchFamily="49" charset="0"/>
              </a:rPr>
              <a:t>list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list.remove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(list)</a:t>
            </a:r>
          </a:p>
          <a:p>
            <a:pPr marL="0" indent="0">
              <a:buNone/>
            </a:pPr>
            <a:endParaRPr lang="en-US" dirty="0">
              <a:solidFill>
                <a:srgbClr val="000000"/>
              </a:solidFill>
              <a:latin typeface="Consolas" panose="020B0609020204030204" pitchFamily="49" charset="0"/>
            </a:endParaRPr>
          </a:p>
          <a:p>
            <a:pPr marL="0" indent="0">
              <a:buNone/>
            </a:pP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6666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5722-DDDE-DE38-ABF8-20A3394ADC63}"/>
              </a:ext>
            </a:extLst>
          </p:cNvPr>
          <p:cNvSpPr>
            <a:spLocks noGrp="1"/>
          </p:cNvSpPr>
          <p:nvPr>
            <p:ph type="title"/>
          </p:nvPr>
        </p:nvSpPr>
        <p:spPr/>
        <p:txBody>
          <a:bodyPr/>
          <a:lstStyle/>
          <a:p>
            <a:r>
              <a:rPr lang="en-US" dirty="0"/>
              <a:t>Pop(),Sort(),Copy()</a:t>
            </a:r>
          </a:p>
        </p:txBody>
      </p:sp>
      <p:sp>
        <p:nvSpPr>
          <p:cNvPr id="3" name="Content Placeholder 2">
            <a:extLst>
              <a:ext uri="{FF2B5EF4-FFF2-40B4-BE49-F238E27FC236}">
                <a16:creationId xmlns:a16="http://schemas.microsoft.com/office/drawing/2014/main" id="{2F16961F-ACF2-05CB-8F4E-231614738ECF}"/>
              </a:ext>
            </a:extLst>
          </p:cNvPr>
          <p:cNvSpPr>
            <a:spLocks noGrp="1"/>
          </p:cNvSpPr>
          <p:nvPr>
            <p:ph idx="1"/>
          </p:nvPr>
        </p:nvSpPr>
        <p:spPr>
          <a:xfrm>
            <a:off x="712269" y="1530420"/>
            <a:ext cx="10641531" cy="4646543"/>
          </a:xfrm>
        </p:spPr>
        <p:txBody>
          <a:bodyPr>
            <a:normAutofit fontScale="92500" lnSpcReduction="10000"/>
          </a:bodyPr>
          <a:lstStyle/>
          <a:p>
            <a:r>
              <a:rPr lang="en-US" dirty="0"/>
              <a:t>Pop() method removes the specified index.</a:t>
            </a:r>
          </a:p>
          <a:p>
            <a:pPr marL="0" indent="0">
              <a:buNone/>
            </a:pP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thislist.pop</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p>
          <a:p>
            <a:r>
              <a:rPr lang="en-US" dirty="0"/>
              <a:t>Sort() method used to sort list alphanumerically ascending as default</a:t>
            </a:r>
          </a:p>
          <a:p>
            <a:pPr marL="0" indent="0">
              <a:buNone/>
            </a:pP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"mango"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"pineapple"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thislist.sort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82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23</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thislist.sort</a:t>
            </a:r>
            <a:r>
              <a:rPr lang="en-US" b="0" i="0" dirty="0">
                <a:solidFill>
                  <a:srgbClr val="000000"/>
                </a:solidFill>
                <a:effectLst/>
                <a:latin typeface="Consolas" panose="020B0609020204030204" pitchFamily="49" charset="0"/>
              </a:rPr>
              <a:t>(reverse = </a:t>
            </a:r>
            <a:r>
              <a:rPr lang="en-US" b="0" i="0" dirty="0">
                <a:solidFill>
                  <a:srgbClr val="0000CD"/>
                </a:solidFill>
                <a:effectLst/>
                <a:latin typeface="Consolas" panose="020B0609020204030204" pitchFamily="49" charset="0"/>
              </a:rPr>
              <a:t>True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p>
          <a:p>
            <a:r>
              <a:rPr lang="en-US" dirty="0"/>
              <a:t>Copy() method makes a copy of list.</a:t>
            </a:r>
          </a:p>
          <a:p>
            <a:pPr marL="0" indent="0">
              <a:buNone/>
            </a:pP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mylist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thislist.copy</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mylist</a:t>
            </a:r>
            <a:endParaRPr lang="en-US" dirty="0"/>
          </a:p>
        </p:txBody>
      </p:sp>
    </p:spTree>
    <p:extLst>
      <p:ext uri="{BB962C8B-B14F-4D97-AF65-F5344CB8AC3E}">
        <p14:creationId xmlns:p14="http://schemas.microsoft.com/office/powerpoint/2010/main" val="54278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AB40-AAC6-C290-36FF-AA7EF7E3456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Tuples</a:t>
            </a:r>
          </a:p>
        </p:txBody>
      </p:sp>
      <p:sp>
        <p:nvSpPr>
          <p:cNvPr id="3" name="Content Placeholder 2">
            <a:extLst>
              <a:ext uri="{FF2B5EF4-FFF2-40B4-BE49-F238E27FC236}">
                <a16:creationId xmlns:a16="http://schemas.microsoft.com/office/drawing/2014/main" id="{00E99B2B-BB19-8306-8F66-0C86C65E8BAA}"/>
              </a:ext>
            </a:extLst>
          </p:cNvPr>
          <p:cNvSpPr>
            <a:spLocks noGrp="1"/>
          </p:cNvSpPr>
          <p:nvPr>
            <p:ph idx="1"/>
          </p:nvPr>
        </p:nvSpPr>
        <p:spPr>
          <a:xfrm>
            <a:off x="838200" y="1825625"/>
            <a:ext cx="10515600" cy="3949533"/>
          </a:xfrm>
        </p:spPr>
        <p:txBody>
          <a:bodyPr>
            <a:normAutofit/>
          </a:bodyPr>
          <a:lstStyle/>
          <a:p>
            <a:r>
              <a:rPr lang="en-US" sz="1800" b="0" i="0" u="none" strike="noStrike" dirty="0">
                <a:solidFill>
                  <a:srgbClr val="000000"/>
                </a:solidFill>
                <a:effectLst/>
                <a:latin typeface="Verdana" panose="020B0604030504040204" pitchFamily="34" charset="0"/>
              </a:rPr>
              <a:t>Tuple items are ordered, unchangeable, and allow duplicate values.</a:t>
            </a:r>
            <a:r>
              <a:rPr lang="en-US" dirty="0"/>
              <a:t> </a:t>
            </a:r>
          </a:p>
          <a:p>
            <a:r>
              <a:rPr lang="en-US" sz="1800" b="0" i="0" u="none" strike="noStrike" dirty="0">
                <a:solidFill>
                  <a:srgbClr val="000000"/>
                </a:solidFill>
                <a:effectLst/>
                <a:latin typeface="Verdana" panose="020B0604030504040204" pitchFamily="34" charset="0"/>
              </a:rPr>
              <a:t>Tuple items are indexed, the first item has index </a:t>
            </a:r>
            <a:r>
              <a:rPr lang="en-US" sz="1800" b="0" i="0" u="none" strike="noStrike" dirty="0">
                <a:solidFill>
                  <a:srgbClr val="DC143C"/>
                </a:solidFill>
                <a:effectLst/>
                <a:latin typeface="Consolas" panose="020B0609020204030204" pitchFamily="49" charset="0"/>
              </a:rPr>
              <a:t>[0]</a:t>
            </a:r>
            <a:r>
              <a:rPr lang="en-US" sz="1800" b="0" i="0" u="none" strike="noStrike" dirty="0">
                <a:solidFill>
                  <a:srgbClr val="000000"/>
                </a:solidFill>
                <a:effectLst/>
                <a:latin typeface="Verdana" panose="020B0604030504040204" pitchFamily="34" charset="0"/>
              </a:rPr>
              <a:t>, the second item has index </a:t>
            </a:r>
            <a:r>
              <a:rPr lang="en-US" sz="1800" b="0" i="0" u="none" strike="noStrike" dirty="0">
                <a:solidFill>
                  <a:srgbClr val="DC143C"/>
                </a:solidFill>
                <a:effectLst/>
                <a:latin typeface="Consolas" panose="020B0609020204030204" pitchFamily="49" charset="0"/>
              </a:rPr>
              <a:t>[1]</a:t>
            </a:r>
            <a:r>
              <a:rPr lang="en-US" sz="1800" b="0" i="0" u="none" strike="noStrike" dirty="0">
                <a:solidFill>
                  <a:srgbClr val="000000"/>
                </a:solidFill>
                <a:effectLst/>
                <a:latin typeface="Verdana" panose="020B0604030504040204" pitchFamily="34" charset="0"/>
              </a:rPr>
              <a:t> etc.</a:t>
            </a:r>
            <a:r>
              <a:rPr lang="en-US" dirty="0"/>
              <a:t> </a:t>
            </a:r>
          </a:p>
          <a:p>
            <a:pPr>
              <a:lnSpc>
                <a:spcPct val="100000"/>
              </a:lnSpc>
            </a:pPr>
            <a:r>
              <a:rPr lang="en-US" sz="1800" dirty="0">
                <a:solidFill>
                  <a:srgbClr val="000000"/>
                </a:solidFill>
                <a:latin typeface="Verdana" panose="020B0604030504040204" pitchFamily="34" charset="0"/>
              </a:rPr>
              <a:t>When we say that tuples are ordered, it means that the items have a defined order, and that order will not change.</a:t>
            </a:r>
          </a:p>
          <a:p>
            <a:pPr>
              <a:lnSpc>
                <a:spcPct val="100000"/>
              </a:lnSpc>
            </a:pPr>
            <a:r>
              <a:rPr lang="en-US" sz="1800" dirty="0">
                <a:solidFill>
                  <a:srgbClr val="000000"/>
                </a:solidFill>
                <a:latin typeface="Verdana" panose="020B0604030504040204" pitchFamily="34" charset="0"/>
              </a:rPr>
              <a:t>Tuples are unchangeable, meaning that we cannot change, add or remove items after the tuple has been created.</a:t>
            </a:r>
          </a:p>
          <a:p>
            <a:pPr>
              <a:lnSpc>
                <a:spcPct val="100000"/>
              </a:lnSpc>
            </a:pPr>
            <a:r>
              <a:rPr lang="en-US" sz="1800" dirty="0">
                <a:solidFill>
                  <a:srgbClr val="000000"/>
                </a:solidFill>
                <a:latin typeface="Verdana" panose="020B0604030504040204" pitchFamily="34" charset="0"/>
              </a:rPr>
              <a:t>Since tuples are indexed, they can have items with the same value:</a:t>
            </a:r>
          </a:p>
        </p:txBody>
      </p:sp>
    </p:spTree>
    <p:extLst>
      <p:ext uri="{BB962C8B-B14F-4D97-AF65-F5344CB8AC3E}">
        <p14:creationId xmlns:p14="http://schemas.microsoft.com/office/powerpoint/2010/main" val="393096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D60A-239B-9568-A89E-490A9187D16D}"/>
              </a:ext>
            </a:extLst>
          </p:cNvPr>
          <p:cNvSpPr>
            <a:spLocks noGrp="1"/>
          </p:cNvSpPr>
          <p:nvPr>
            <p:ph type="title"/>
          </p:nvPr>
        </p:nvSpPr>
        <p:spPr>
          <a:xfrm>
            <a:off x="838200" y="365125"/>
            <a:ext cx="10515600" cy="915035"/>
          </a:xfrm>
        </p:spPr>
        <p:txBody>
          <a:bodyPr/>
          <a:lstStyle/>
          <a:p>
            <a:r>
              <a:rPr lang="en-US" dirty="0">
                <a:latin typeface="Calibri" panose="020F0502020204030204" pitchFamily="34" charset="0"/>
                <a:cs typeface="Calibri" panose="020F0502020204030204" pitchFamily="34" charset="0"/>
              </a:rPr>
              <a:t>Contd</a:t>
            </a:r>
            <a:r>
              <a:rPr lang="en-US" dirty="0"/>
              <a:t>..</a:t>
            </a:r>
          </a:p>
        </p:txBody>
      </p:sp>
      <p:sp>
        <p:nvSpPr>
          <p:cNvPr id="3" name="Content Placeholder 2">
            <a:extLst>
              <a:ext uri="{FF2B5EF4-FFF2-40B4-BE49-F238E27FC236}">
                <a16:creationId xmlns:a16="http://schemas.microsoft.com/office/drawing/2014/main" id="{F0F0921B-7767-1552-B567-C23CFE484D87}"/>
              </a:ext>
            </a:extLst>
          </p:cNvPr>
          <p:cNvSpPr>
            <a:spLocks noGrp="1"/>
          </p:cNvSpPr>
          <p:nvPr>
            <p:ph idx="1"/>
          </p:nvPr>
        </p:nvSpPr>
        <p:spPr>
          <a:xfrm>
            <a:off x="838200" y="1164657"/>
            <a:ext cx="10515600" cy="5012306"/>
          </a:xfrm>
        </p:spPr>
        <p:txBody>
          <a:bodyPr>
            <a:normAutofit/>
          </a:bodyPr>
          <a:lstStyle/>
          <a:p>
            <a:pPr algn="l"/>
            <a:r>
              <a:rPr lang="en-US" b="0" i="0" dirty="0">
                <a:solidFill>
                  <a:srgbClr val="000000"/>
                </a:solidFill>
                <a:effectLst/>
                <a:latin typeface="Segoe UI" panose="020B0502040204020203" pitchFamily="34" charset="0"/>
              </a:rPr>
              <a:t>Change Tuple Values</a:t>
            </a:r>
          </a:p>
          <a:p>
            <a:pPr algn="l"/>
            <a:r>
              <a:rPr lang="en-US" b="0" i="0" dirty="0">
                <a:solidFill>
                  <a:srgbClr val="000000"/>
                </a:solidFill>
                <a:effectLst/>
                <a:latin typeface="Verdana" panose="020B0604030504040204" pitchFamily="34" charset="0"/>
              </a:rPr>
              <a:t>Once a tuple is created, you cannot change its values. Tuples are </a:t>
            </a:r>
            <a:r>
              <a:rPr lang="en-US" b="1" i="0" dirty="0">
                <a:solidFill>
                  <a:srgbClr val="000000"/>
                </a:solidFill>
                <a:effectLst/>
                <a:latin typeface="Verdana" panose="020B0604030504040204" pitchFamily="34" charset="0"/>
              </a:rPr>
              <a:t>unchangeable</a:t>
            </a:r>
            <a:r>
              <a:rPr lang="en-US" b="0" i="0" dirty="0">
                <a:solidFill>
                  <a:srgbClr val="000000"/>
                </a:solidFill>
                <a:effectLst/>
                <a:latin typeface="Verdana" panose="020B0604030504040204" pitchFamily="34" charset="0"/>
              </a:rPr>
              <a:t>, or </a:t>
            </a:r>
            <a:r>
              <a:rPr lang="en-US" b="1" i="0" dirty="0">
                <a:solidFill>
                  <a:srgbClr val="000000"/>
                </a:solidFill>
                <a:effectLst/>
                <a:latin typeface="Verdana" panose="020B0604030504040204" pitchFamily="34" charset="0"/>
              </a:rPr>
              <a:t>immutable</a:t>
            </a:r>
            <a:r>
              <a:rPr lang="en-US" b="0" i="0" dirty="0">
                <a:solidFill>
                  <a:srgbClr val="000000"/>
                </a:solidFill>
                <a:effectLst/>
                <a:latin typeface="Verdana" panose="020B0604030504040204" pitchFamily="34" charset="0"/>
              </a:rPr>
              <a:t> as it also is called.</a:t>
            </a:r>
          </a:p>
          <a:p>
            <a:pPr algn="l"/>
            <a:r>
              <a:rPr lang="en-US" b="0" i="0" dirty="0">
                <a:solidFill>
                  <a:srgbClr val="000000"/>
                </a:solidFill>
                <a:effectLst/>
                <a:latin typeface="Verdana" panose="020B0604030504040204" pitchFamily="34" charset="0"/>
              </a:rPr>
              <a:t>But there is a workaround. You can convert the tuple into a list, change the list, and convert the list back into a tuple.</a:t>
            </a:r>
          </a:p>
          <a:p>
            <a:pPr marL="0" indent="0">
              <a:buNone/>
            </a:pPr>
            <a:r>
              <a:rPr lang="es-ES" b="0" i="0" dirty="0">
                <a:solidFill>
                  <a:srgbClr val="000000"/>
                </a:solidFill>
                <a:effectLst/>
                <a:latin typeface="Consolas" panose="020B0609020204030204" pitchFamily="49" charset="0"/>
              </a:rPr>
              <a:t>x = (</a:t>
            </a:r>
            <a:r>
              <a:rPr lang="es-ES" b="0" i="0" dirty="0">
                <a:solidFill>
                  <a:srgbClr val="A52A2A"/>
                </a:solidFill>
                <a:effectLst/>
                <a:latin typeface="Consolas" panose="020B0609020204030204" pitchFamily="49" charset="0"/>
              </a:rPr>
              <a:t>"</a:t>
            </a:r>
            <a:r>
              <a:rPr lang="es-ES" b="0" i="0" dirty="0" err="1">
                <a:solidFill>
                  <a:srgbClr val="A52A2A"/>
                </a:solidFill>
                <a:effectLst/>
                <a:latin typeface="Consolas" panose="020B0609020204030204" pitchFamily="49" charset="0"/>
              </a:rPr>
              <a:t>apple</a:t>
            </a:r>
            <a:r>
              <a:rPr lang="es-ES" b="0" i="0" dirty="0">
                <a:solidFill>
                  <a:srgbClr val="A52A2A"/>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a:solidFill>
                  <a:srgbClr val="A52A2A"/>
                </a:solidFill>
                <a:effectLst/>
                <a:latin typeface="Consolas" panose="020B0609020204030204" pitchFamily="49" charset="0"/>
              </a:rPr>
              <a:t>"banana"</a:t>
            </a:r>
            <a:r>
              <a:rPr lang="es-ES" b="0" i="0" dirty="0">
                <a:solidFill>
                  <a:srgbClr val="000000"/>
                </a:solidFill>
                <a:effectLst/>
                <a:latin typeface="Consolas" panose="020B0609020204030204" pitchFamily="49" charset="0"/>
              </a:rPr>
              <a:t>, </a:t>
            </a:r>
            <a:r>
              <a:rPr lang="es-ES" b="0" i="0" dirty="0">
                <a:solidFill>
                  <a:srgbClr val="A52A2A"/>
                </a:solidFill>
                <a:effectLst/>
                <a:latin typeface="Consolas" panose="020B0609020204030204" pitchFamily="49" charset="0"/>
              </a:rPr>
              <a:t>"</a:t>
            </a:r>
            <a:r>
              <a:rPr lang="es-ES" b="0" i="0" dirty="0" err="1">
                <a:solidFill>
                  <a:srgbClr val="A52A2A"/>
                </a:solidFill>
                <a:effectLst/>
                <a:latin typeface="Consolas" panose="020B0609020204030204" pitchFamily="49" charset="0"/>
              </a:rPr>
              <a:t>cherry</a:t>
            </a:r>
            <a:r>
              <a:rPr lang="es-ES" b="0" i="0" dirty="0">
                <a:solidFill>
                  <a:srgbClr val="A52A2A"/>
                </a:solidFill>
                <a:effectLst/>
                <a:latin typeface="Consolas" panose="020B0609020204030204" pitchFamily="49" charset="0"/>
              </a:rPr>
              <a:t>"</a:t>
            </a:r>
            <a:r>
              <a:rPr lang="es-ES" b="0" i="0" dirty="0">
                <a:solidFill>
                  <a:srgbClr val="000000"/>
                </a:solidFill>
                <a:effectLst/>
                <a:latin typeface="Consolas" panose="020B0609020204030204" pitchFamily="49" charset="0"/>
              </a:rPr>
              <a:t>)</a:t>
            </a:r>
            <a:br>
              <a:rPr lang="es-ES" dirty="0"/>
            </a:br>
            <a:r>
              <a:rPr lang="es-ES" b="0" i="0" dirty="0">
                <a:solidFill>
                  <a:srgbClr val="000000"/>
                </a:solidFill>
                <a:effectLst/>
                <a:latin typeface="Consolas" panose="020B0609020204030204" pitchFamily="49" charset="0"/>
              </a:rPr>
              <a:t>y = </a:t>
            </a:r>
            <a:r>
              <a:rPr lang="es-ES" b="0" i="0" dirty="0" err="1">
                <a:solidFill>
                  <a:srgbClr val="0000CD"/>
                </a:solidFill>
                <a:effectLst/>
                <a:latin typeface="Consolas" panose="020B0609020204030204" pitchFamily="49" charset="0"/>
              </a:rPr>
              <a:t>list</a:t>
            </a:r>
            <a:r>
              <a:rPr lang="es-ES" b="0" i="0" dirty="0">
                <a:solidFill>
                  <a:srgbClr val="000000"/>
                </a:solidFill>
                <a:effectLst/>
                <a:latin typeface="Consolas" panose="020B0609020204030204" pitchFamily="49" charset="0"/>
              </a:rPr>
              <a:t>(x)</a:t>
            </a:r>
            <a:br>
              <a:rPr lang="es-ES" dirty="0"/>
            </a:br>
            <a:r>
              <a:rPr lang="es-ES" b="0" i="0" dirty="0">
                <a:solidFill>
                  <a:srgbClr val="000000"/>
                </a:solidFill>
                <a:effectLst/>
                <a:latin typeface="Consolas" panose="020B0609020204030204" pitchFamily="49" charset="0"/>
              </a:rPr>
              <a:t>y[</a:t>
            </a:r>
            <a:r>
              <a:rPr lang="es-ES" b="0" i="0" dirty="0">
                <a:solidFill>
                  <a:srgbClr val="FF0000"/>
                </a:solidFill>
                <a:effectLst/>
                <a:latin typeface="Consolas" panose="020B0609020204030204" pitchFamily="49" charset="0"/>
              </a:rPr>
              <a:t>1</a:t>
            </a:r>
            <a:r>
              <a:rPr lang="es-ES" b="0" i="0" dirty="0">
                <a:solidFill>
                  <a:srgbClr val="000000"/>
                </a:solidFill>
                <a:effectLst/>
                <a:latin typeface="Consolas" panose="020B0609020204030204" pitchFamily="49" charset="0"/>
              </a:rPr>
              <a:t>] = </a:t>
            </a:r>
            <a:r>
              <a:rPr lang="es-ES" b="0" i="0" dirty="0">
                <a:solidFill>
                  <a:srgbClr val="A52A2A"/>
                </a:solidFill>
                <a:effectLst/>
                <a:latin typeface="Consolas" panose="020B0609020204030204" pitchFamily="49" charset="0"/>
              </a:rPr>
              <a:t>"kiwi"</a:t>
            </a:r>
            <a:br>
              <a:rPr lang="es-ES" dirty="0"/>
            </a:br>
            <a:r>
              <a:rPr lang="es-ES" b="0" i="0" dirty="0">
                <a:solidFill>
                  <a:srgbClr val="000000"/>
                </a:solidFill>
                <a:effectLst/>
                <a:latin typeface="Consolas" panose="020B0609020204030204" pitchFamily="49" charset="0"/>
              </a:rPr>
              <a:t>x = </a:t>
            </a:r>
            <a:r>
              <a:rPr lang="es-ES" b="0" i="0" dirty="0" err="1">
                <a:solidFill>
                  <a:srgbClr val="0000CD"/>
                </a:solidFill>
                <a:effectLst/>
                <a:latin typeface="Consolas" panose="020B0609020204030204" pitchFamily="49" charset="0"/>
              </a:rPr>
              <a:t>tuple</a:t>
            </a:r>
            <a:r>
              <a:rPr lang="es-ES" b="0" i="0" dirty="0">
                <a:solidFill>
                  <a:srgbClr val="000000"/>
                </a:solidFill>
                <a:effectLst/>
                <a:latin typeface="Consolas" panose="020B0609020204030204" pitchFamily="49" charset="0"/>
              </a:rPr>
              <a:t>(y)</a:t>
            </a:r>
            <a:br>
              <a:rPr lang="es-ES" dirty="0"/>
            </a:br>
            <a:br>
              <a:rPr lang="es-ES" dirty="0"/>
            </a:br>
            <a:r>
              <a:rPr lang="es-ES" b="0" i="0" dirty="0" err="1">
                <a:solidFill>
                  <a:srgbClr val="0000CD"/>
                </a:solidFill>
                <a:effectLst/>
                <a:latin typeface="Consolas" panose="020B0609020204030204" pitchFamily="49" charset="0"/>
              </a:rPr>
              <a:t>print</a:t>
            </a:r>
            <a:r>
              <a:rPr lang="es-ES" b="0" i="0" dirty="0">
                <a:solidFill>
                  <a:srgbClr val="000000"/>
                </a:solidFill>
                <a:effectLst/>
                <a:latin typeface="Consolas" panose="020B0609020204030204" pitchFamily="49" charset="0"/>
              </a:rPr>
              <a:t>(x)</a:t>
            </a:r>
            <a:endParaRPr lang="en-US" dirty="0"/>
          </a:p>
        </p:txBody>
      </p:sp>
    </p:spTree>
    <p:extLst>
      <p:ext uri="{BB962C8B-B14F-4D97-AF65-F5344CB8AC3E}">
        <p14:creationId xmlns:p14="http://schemas.microsoft.com/office/powerpoint/2010/main" val="329999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5C25-2CFB-BAED-0C5D-E881BB45276A}"/>
              </a:ext>
            </a:extLst>
          </p:cNvPr>
          <p:cNvSpPr>
            <a:spLocks noGrp="1"/>
          </p:cNvSpPr>
          <p:nvPr>
            <p:ph type="title"/>
          </p:nvPr>
        </p:nvSpPr>
        <p:spPr/>
        <p:txBody>
          <a:bodyPr/>
          <a:lstStyle/>
          <a:p>
            <a:r>
              <a:rPr lang="en-US" dirty="0"/>
              <a:t>Python Data Types</a:t>
            </a:r>
          </a:p>
        </p:txBody>
      </p:sp>
      <p:sp>
        <p:nvSpPr>
          <p:cNvPr id="3" name="Content Placeholder 2">
            <a:extLst>
              <a:ext uri="{FF2B5EF4-FFF2-40B4-BE49-F238E27FC236}">
                <a16:creationId xmlns:a16="http://schemas.microsoft.com/office/drawing/2014/main" id="{BBA72717-0F81-7FBF-E305-EC033994D526}"/>
              </a:ext>
            </a:extLst>
          </p:cNvPr>
          <p:cNvSpPr>
            <a:spLocks noGrp="1"/>
          </p:cNvSpPr>
          <p:nvPr>
            <p:ph idx="1"/>
          </p:nvPr>
        </p:nvSpPr>
        <p:spPr>
          <a:xfrm>
            <a:off x="677334" y="1619251"/>
            <a:ext cx="8596668" cy="4422112"/>
          </a:xfrm>
        </p:spPr>
        <p:txBody>
          <a:bodyPr/>
          <a:lstStyle/>
          <a:p>
            <a:r>
              <a:rPr lang="en-US" dirty="0"/>
              <a:t>Data types are an important concept within the python programing language.</a:t>
            </a:r>
          </a:p>
          <a:p>
            <a:r>
              <a:rPr lang="en-US" dirty="0"/>
              <a:t>Every value has its own python data type, in the python programming language.</a:t>
            </a:r>
          </a:p>
          <a:p>
            <a:r>
              <a:rPr lang="en-US" dirty="0"/>
              <a:t>The classification of knowledge items or to place the info value into some kind of data category is named Data Types. </a:t>
            </a:r>
          </a:p>
          <a:p>
            <a:r>
              <a:rPr lang="en-US" dirty="0"/>
              <a:t>It helps to know what quiet operations are often performed on a worth.</a:t>
            </a:r>
          </a:p>
        </p:txBody>
      </p:sp>
    </p:spTree>
    <p:extLst>
      <p:ext uri="{BB962C8B-B14F-4D97-AF65-F5344CB8AC3E}">
        <p14:creationId xmlns:p14="http://schemas.microsoft.com/office/powerpoint/2010/main" val="314339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29281-EE91-0792-6E86-2FDEB458061D}"/>
              </a:ext>
            </a:extLst>
          </p:cNvPr>
          <p:cNvSpPr>
            <a:spLocks noGrp="1"/>
          </p:cNvSpPr>
          <p:nvPr>
            <p:ph idx="1"/>
          </p:nvPr>
        </p:nvSpPr>
        <p:spPr/>
        <p:txBody>
          <a:bodyPr/>
          <a:lstStyle/>
          <a:p>
            <a:r>
              <a:rPr lang="en-US" b="1" i="0" dirty="0">
                <a:solidFill>
                  <a:srgbClr val="000000"/>
                </a:solidFill>
                <a:effectLst/>
                <a:latin typeface="Verdana" panose="020B0604030504040204" pitchFamily="34" charset="0"/>
              </a:rPr>
              <a:t>Add tuple to a tuple</a:t>
            </a:r>
          </a:p>
          <a:p>
            <a:pPr marL="0" indent="0">
              <a:buNone/>
            </a:pPr>
            <a:r>
              <a:rPr lang="en-US" b="0" i="0" dirty="0">
                <a:solidFill>
                  <a:srgbClr val="000000"/>
                </a:solidFill>
                <a:effectLst/>
                <a:latin typeface="Consolas" panose="020B0609020204030204" pitchFamily="49" charset="0"/>
              </a:rPr>
              <a:t>tuple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tuple += y</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(tuple)</a:t>
            </a:r>
            <a:endParaRPr lang="en-US" dirty="0"/>
          </a:p>
        </p:txBody>
      </p:sp>
    </p:spTree>
    <p:extLst>
      <p:ext uri="{BB962C8B-B14F-4D97-AF65-F5344CB8AC3E}">
        <p14:creationId xmlns:p14="http://schemas.microsoft.com/office/powerpoint/2010/main" val="259316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82D0E-AF2A-8486-840F-C33DD504EB96}"/>
              </a:ext>
            </a:extLst>
          </p:cNvPr>
          <p:cNvSpPr>
            <a:spLocks noGrp="1"/>
          </p:cNvSpPr>
          <p:nvPr>
            <p:ph idx="1"/>
          </p:nvPr>
        </p:nvSpPr>
        <p:spPr>
          <a:xfrm>
            <a:off x="695324" y="1581151"/>
            <a:ext cx="8578677" cy="4460212"/>
          </a:xfrm>
        </p:spPr>
        <p:txBody>
          <a:bodyPr/>
          <a:lstStyle/>
          <a:p>
            <a:pPr marL="0" indent="0">
              <a:buNone/>
            </a:pP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"melon"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"mango"</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"melon"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"mango"</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thistuple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76581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D245-8CC8-9F46-A5A2-B80E1B6E1C9C}"/>
              </a:ext>
            </a:extLst>
          </p:cNvPr>
          <p:cNvSpPr>
            <a:spLocks noGrp="1"/>
          </p:cNvSpPr>
          <p:nvPr>
            <p:ph type="title"/>
          </p:nvPr>
        </p:nvSpPr>
        <p:spPr>
          <a:xfrm>
            <a:off x="677334" y="266700"/>
            <a:ext cx="8596668" cy="885825"/>
          </a:xfrm>
        </p:spPr>
        <p:txBody>
          <a:bodyPr/>
          <a:lstStyle/>
          <a:p>
            <a:r>
              <a:rPr lang="en-US" dirty="0"/>
              <a:t>Cont.…</a:t>
            </a:r>
          </a:p>
        </p:txBody>
      </p:sp>
      <p:sp>
        <p:nvSpPr>
          <p:cNvPr id="3" name="Content Placeholder 2">
            <a:extLst>
              <a:ext uri="{FF2B5EF4-FFF2-40B4-BE49-F238E27FC236}">
                <a16:creationId xmlns:a16="http://schemas.microsoft.com/office/drawing/2014/main" id="{0A3DE288-F5E9-5F01-8C85-36E25681E3F2}"/>
              </a:ext>
            </a:extLst>
          </p:cNvPr>
          <p:cNvSpPr>
            <a:spLocks noGrp="1"/>
          </p:cNvSpPr>
          <p:nvPr>
            <p:ph idx="1"/>
          </p:nvPr>
        </p:nvSpPr>
        <p:spPr>
          <a:xfrm>
            <a:off x="677334" y="1590675"/>
            <a:ext cx="8596668" cy="4450687"/>
          </a:xfrm>
        </p:spPr>
        <p:txBody>
          <a:bodyPr/>
          <a:lstStyle/>
          <a:p>
            <a:r>
              <a:rPr lang="en-US" dirty="0" err="1"/>
              <a:t>julia</a:t>
            </a:r>
            <a:r>
              <a:rPr lang="en-US" dirty="0"/>
              <a:t> = ("Julia", "Roberts", 1967, "Duplicity", 2009, "Actress", "Atlanta, Georg\ 2 </a:t>
            </a:r>
            <a:r>
              <a:rPr lang="en-US" dirty="0" err="1"/>
              <a:t>ia</a:t>
            </a:r>
            <a:r>
              <a:rPr lang="en-US" dirty="0"/>
              <a:t>")</a:t>
            </a:r>
          </a:p>
          <a:p>
            <a:r>
              <a:rPr lang="en-US" dirty="0" err="1"/>
              <a:t>julia</a:t>
            </a:r>
            <a:r>
              <a:rPr lang="en-US" dirty="0"/>
              <a:t>[2]</a:t>
            </a:r>
          </a:p>
          <a:p>
            <a:r>
              <a:rPr lang="en-US" dirty="0" err="1"/>
              <a:t>julia</a:t>
            </a:r>
            <a:r>
              <a:rPr lang="en-US" dirty="0"/>
              <a:t>[0] = "X“</a:t>
            </a:r>
          </a:p>
          <a:p>
            <a:pPr marL="457200" lvl="1" indent="0">
              <a:buNone/>
            </a:pPr>
            <a:r>
              <a:rPr lang="en-US" dirty="0"/>
              <a:t>&gt;&gt;</a:t>
            </a:r>
            <a:r>
              <a:rPr lang="en-US" dirty="0" err="1"/>
              <a:t>TypeError</a:t>
            </a:r>
            <a:r>
              <a:rPr lang="en-US" dirty="0"/>
              <a:t>: 'tuple' object does not support item assignment</a:t>
            </a:r>
          </a:p>
          <a:p>
            <a:pPr indent="-285750"/>
            <a:r>
              <a:rPr lang="en-US" dirty="0" err="1"/>
              <a:t>julia</a:t>
            </a:r>
            <a:r>
              <a:rPr lang="en-US" dirty="0"/>
              <a:t> = </a:t>
            </a:r>
            <a:r>
              <a:rPr lang="en-US" dirty="0" err="1"/>
              <a:t>julia</a:t>
            </a:r>
            <a:r>
              <a:rPr lang="en-US" dirty="0"/>
              <a:t>[:3] + ("Eat Pray Love", 2010) + </a:t>
            </a:r>
            <a:r>
              <a:rPr lang="en-US" dirty="0" err="1"/>
              <a:t>julia</a:t>
            </a:r>
            <a:r>
              <a:rPr lang="en-US" dirty="0"/>
              <a:t>[5:] 2 &gt;&gt;&gt; </a:t>
            </a:r>
            <a:r>
              <a:rPr lang="en-US" dirty="0" err="1"/>
              <a:t>julia</a:t>
            </a:r>
            <a:r>
              <a:rPr lang="en-US" dirty="0"/>
              <a:t> 3 ("Julia", "Roberts", 1967, "Eat Pray Love", 2010, "Actress", "Atlanta, Georgia")</a:t>
            </a:r>
          </a:p>
          <a:p>
            <a:pPr marL="0" indent="0">
              <a:buNone/>
            </a:pPr>
            <a:endParaRPr lang="en-US" dirty="0"/>
          </a:p>
          <a:p>
            <a:pPr lvl="1"/>
            <a:endParaRPr lang="en-US" dirty="0"/>
          </a:p>
        </p:txBody>
      </p:sp>
    </p:spTree>
    <p:extLst>
      <p:ext uri="{BB962C8B-B14F-4D97-AF65-F5344CB8AC3E}">
        <p14:creationId xmlns:p14="http://schemas.microsoft.com/office/powerpoint/2010/main" val="52327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D7D4-2A06-C3E5-9339-B0672B13EF15}"/>
              </a:ext>
            </a:extLst>
          </p:cNvPr>
          <p:cNvSpPr>
            <a:spLocks noGrp="1"/>
          </p:cNvSpPr>
          <p:nvPr>
            <p:ph type="title"/>
          </p:nvPr>
        </p:nvSpPr>
        <p:spPr>
          <a:xfrm>
            <a:off x="677334" y="200025"/>
            <a:ext cx="8596668" cy="1320800"/>
          </a:xfrm>
        </p:spPr>
        <p:txBody>
          <a:bodyPr/>
          <a:lstStyle/>
          <a:p>
            <a:r>
              <a:rPr lang="en-US" dirty="0"/>
              <a:t>Tuple Packing and Unpacking</a:t>
            </a:r>
          </a:p>
        </p:txBody>
      </p:sp>
      <p:sp>
        <p:nvSpPr>
          <p:cNvPr id="3" name="Content Placeholder 2">
            <a:extLst>
              <a:ext uri="{FF2B5EF4-FFF2-40B4-BE49-F238E27FC236}">
                <a16:creationId xmlns:a16="http://schemas.microsoft.com/office/drawing/2014/main" id="{2E06DE6A-31D4-C72E-8690-97EED914F4EF}"/>
              </a:ext>
            </a:extLst>
          </p:cNvPr>
          <p:cNvSpPr>
            <a:spLocks noGrp="1"/>
          </p:cNvSpPr>
          <p:nvPr>
            <p:ph idx="1"/>
          </p:nvPr>
        </p:nvSpPr>
        <p:spPr>
          <a:xfrm>
            <a:off x="677334" y="1123950"/>
            <a:ext cx="9000066" cy="4943475"/>
          </a:xfrm>
        </p:spPr>
        <p:txBody>
          <a:bodyPr>
            <a:normAutofit fontScale="92500" lnSpcReduction="10000"/>
          </a:bodyPr>
          <a:lstStyle/>
          <a:p>
            <a:r>
              <a:rPr lang="en-US" dirty="0"/>
              <a:t>&gt;&gt;&gt; b = ("Bob", 19, "CS") </a:t>
            </a:r>
          </a:p>
          <a:p>
            <a:r>
              <a:rPr lang="en-US" dirty="0"/>
              <a:t>&gt;&gt;&gt; (name, age, studies) = b # tuple unpacking</a:t>
            </a:r>
          </a:p>
          <a:p>
            <a:r>
              <a:rPr lang="en-US" dirty="0"/>
              <a:t> 3 &gt;&gt;&gt; name</a:t>
            </a:r>
          </a:p>
          <a:p>
            <a:r>
              <a:rPr lang="en-US" dirty="0"/>
              <a:t> 4 'Bob’ </a:t>
            </a:r>
          </a:p>
          <a:p>
            <a:r>
              <a:rPr lang="en-US" dirty="0"/>
              <a:t>5 &gt;&gt;&gt; age </a:t>
            </a:r>
          </a:p>
          <a:p>
            <a:r>
              <a:rPr lang="en-US" dirty="0"/>
              <a:t>6 19 </a:t>
            </a:r>
          </a:p>
          <a:p>
            <a:r>
              <a:rPr lang="en-US" dirty="0"/>
              <a:t>7 &gt;&gt;&gt; studies</a:t>
            </a:r>
          </a:p>
          <a:p>
            <a:r>
              <a:rPr lang="en-US" dirty="0"/>
              <a:t> 8 'CS’</a:t>
            </a:r>
          </a:p>
          <a:p>
            <a:r>
              <a:rPr lang="en-US" dirty="0"/>
              <a:t>students = [</a:t>
            </a:r>
          </a:p>
          <a:p>
            <a:pPr marL="400050" lvl="1" indent="0">
              <a:buNone/>
            </a:pPr>
            <a:r>
              <a:rPr lang="en-US" dirty="0"/>
              <a:t>("John", ["</a:t>
            </a:r>
            <a:r>
              <a:rPr lang="en-US" dirty="0" err="1"/>
              <a:t>CompSci</a:t>
            </a:r>
            <a:r>
              <a:rPr lang="en-US" dirty="0"/>
              <a:t>", "Physics"]),</a:t>
            </a:r>
          </a:p>
          <a:p>
            <a:pPr marL="400050" lvl="1" indent="0">
              <a:buNone/>
            </a:pPr>
            <a:r>
              <a:rPr lang="en-US" dirty="0"/>
              <a:t>("Vusi", ["</a:t>
            </a:r>
            <a:r>
              <a:rPr lang="en-US" dirty="0" err="1"/>
              <a:t>Maths</a:t>
            </a:r>
            <a:r>
              <a:rPr lang="en-US" dirty="0"/>
              <a:t>", "</a:t>
            </a:r>
            <a:r>
              <a:rPr lang="en-US" dirty="0" err="1"/>
              <a:t>CompSci</a:t>
            </a:r>
            <a:r>
              <a:rPr lang="en-US" dirty="0"/>
              <a:t>", "Stats"]),</a:t>
            </a:r>
          </a:p>
          <a:p>
            <a:pPr marL="400050" lvl="1" indent="0">
              <a:buNone/>
            </a:pPr>
            <a:r>
              <a:rPr lang="en-US" dirty="0"/>
              <a:t>("Jess", ["</a:t>
            </a:r>
            <a:r>
              <a:rPr lang="en-US" dirty="0" err="1"/>
              <a:t>CompSci</a:t>
            </a:r>
            <a:r>
              <a:rPr lang="en-US" dirty="0"/>
              <a:t>", "Accounting", "Economics", "Management"]),</a:t>
            </a:r>
          </a:p>
          <a:p>
            <a:pPr marL="400050" lvl="1" indent="0">
              <a:buNone/>
            </a:pPr>
            <a:r>
              <a:rPr lang="en-US" dirty="0"/>
              <a:t>("Sarah", ["</a:t>
            </a:r>
            <a:r>
              <a:rPr lang="en-US" dirty="0" err="1"/>
              <a:t>InfSys</a:t>
            </a:r>
            <a:r>
              <a:rPr lang="en-US" dirty="0"/>
              <a:t>", "Accounting", "Economics", "</a:t>
            </a:r>
            <a:r>
              <a:rPr lang="en-US" dirty="0" err="1"/>
              <a:t>CommLaw</a:t>
            </a:r>
            <a:r>
              <a:rPr lang="en-US" dirty="0"/>
              <a:t>"]),</a:t>
            </a:r>
          </a:p>
          <a:p>
            <a:pPr marL="400050" lvl="1" indent="0">
              <a:buNone/>
            </a:pPr>
            <a:r>
              <a:rPr lang="en-US" dirty="0"/>
              <a:t>("</a:t>
            </a:r>
            <a:r>
              <a:rPr lang="en-US" dirty="0" err="1"/>
              <a:t>Zuki</a:t>
            </a:r>
            <a:r>
              <a:rPr lang="en-US" dirty="0"/>
              <a:t>", ["Sociology", "Economics", "Law", "Stats", "Music"])]</a:t>
            </a:r>
          </a:p>
        </p:txBody>
      </p:sp>
    </p:spTree>
    <p:extLst>
      <p:ext uri="{BB962C8B-B14F-4D97-AF65-F5344CB8AC3E}">
        <p14:creationId xmlns:p14="http://schemas.microsoft.com/office/powerpoint/2010/main" val="167326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829-378B-9E77-414F-944798A819F7}"/>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Set</a:t>
            </a:r>
          </a:p>
        </p:txBody>
      </p:sp>
      <p:sp>
        <p:nvSpPr>
          <p:cNvPr id="3" name="Content Placeholder 2">
            <a:extLst>
              <a:ext uri="{FF2B5EF4-FFF2-40B4-BE49-F238E27FC236}">
                <a16:creationId xmlns:a16="http://schemas.microsoft.com/office/drawing/2014/main" id="{46FC0D57-B0F6-FC04-EFF5-C93D422397E0}"/>
              </a:ext>
            </a:extLst>
          </p:cNvPr>
          <p:cNvSpPr>
            <a:spLocks noGrp="1"/>
          </p:cNvSpPr>
          <p:nvPr>
            <p:ph idx="1"/>
          </p:nvPr>
        </p:nvSpPr>
        <p:spPr>
          <a:xfrm>
            <a:off x="1610784" y="2112964"/>
            <a:ext cx="8596668" cy="3880773"/>
          </a:xfrm>
        </p:spPr>
        <p:txBody>
          <a:bodyPr>
            <a:normAutofit/>
          </a:bodyPr>
          <a:lstStyle/>
          <a:p>
            <a:r>
              <a:rPr lang="en-US" b="0" i="0" dirty="0">
                <a:solidFill>
                  <a:srgbClr val="000000"/>
                </a:solidFill>
                <a:effectLst/>
                <a:latin typeface="Verdana" panose="020B0604030504040204" pitchFamily="34" charset="0"/>
              </a:rPr>
              <a:t>A set is a collection which is </a:t>
            </a:r>
            <a:r>
              <a:rPr lang="en-US" b="0" i="1" dirty="0">
                <a:solidFill>
                  <a:srgbClr val="000000"/>
                </a:solidFill>
                <a:effectLst/>
                <a:latin typeface="Verdana" panose="020B0604030504040204" pitchFamily="34" charset="0"/>
              </a:rPr>
              <a:t>unordered</a:t>
            </a:r>
            <a:r>
              <a:rPr lang="en-US" b="0" i="0" dirty="0">
                <a:solidFill>
                  <a:srgbClr val="000000"/>
                </a:solidFill>
                <a:effectLst/>
                <a:latin typeface="Verdana" panose="020B0604030504040204" pitchFamily="34" charset="0"/>
              </a:rPr>
              <a:t>, </a:t>
            </a:r>
            <a:r>
              <a:rPr lang="en-US" b="0" i="1" dirty="0">
                <a:solidFill>
                  <a:srgbClr val="000000"/>
                </a:solidFill>
                <a:effectLst/>
                <a:latin typeface="Verdana" panose="020B0604030504040204" pitchFamily="34" charset="0"/>
              </a:rPr>
              <a:t>unchangeable*</a:t>
            </a:r>
            <a:r>
              <a:rPr lang="en-US" b="0" i="0" dirty="0">
                <a:solidFill>
                  <a:srgbClr val="000000"/>
                </a:solidFill>
                <a:effectLst/>
                <a:latin typeface="Verdana" panose="020B0604030504040204" pitchFamily="34" charset="0"/>
              </a:rPr>
              <a:t>, and </a:t>
            </a:r>
            <a:r>
              <a:rPr lang="en-US" b="0" i="1" dirty="0">
                <a:solidFill>
                  <a:srgbClr val="000000"/>
                </a:solidFill>
                <a:effectLst/>
                <a:latin typeface="Verdana" panose="020B0604030504040204" pitchFamily="34" charset="0"/>
              </a:rPr>
              <a:t>unindexed</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Sets are written with curly brackets.</a:t>
            </a:r>
          </a:p>
          <a:p>
            <a:pPr algn="l"/>
            <a:r>
              <a:rPr lang="en-US" b="0" i="0" dirty="0">
                <a:solidFill>
                  <a:srgbClr val="000000"/>
                </a:solidFill>
                <a:effectLst/>
                <a:latin typeface="Verdana" panose="020B0604030504040204" pitchFamily="34" charset="0"/>
              </a:rPr>
              <a:t>Set items are unordered, unchangeable, and do not allow duplicate values.</a:t>
            </a:r>
          </a:p>
          <a:p>
            <a:r>
              <a:rPr lang="en-US" b="0" i="0" dirty="0">
                <a:solidFill>
                  <a:srgbClr val="000000"/>
                </a:solidFill>
                <a:effectLst/>
                <a:latin typeface="Verdana" panose="020B0604030504040204" pitchFamily="34" charset="0"/>
              </a:rPr>
              <a:t>Sets cannot have two items with the same value.</a:t>
            </a:r>
          </a:p>
          <a:p>
            <a:pPr marL="0" indent="0">
              <a:buNone/>
            </a:pPr>
            <a:r>
              <a:rPr lang="en-US" b="0" i="0" dirty="0" err="1">
                <a:solidFill>
                  <a:srgbClr val="000000"/>
                </a:solidFill>
                <a:effectLst/>
                <a:latin typeface="Consolas" panose="020B0609020204030204" pitchFamily="49" charset="0"/>
              </a:rPr>
              <a:t>thisset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thisset</a:t>
            </a:r>
            <a:r>
              <a:rPr lang="en-US" b="0" i="0" dirty="0">
                <a:solidFill>
                  <a:srgbClr val="000000"/>
                </a:solidFill>
                <a:effectLst/>
                <a:latin typeface="Consolas" panose="020B0609020204030204" pitchFamily="49" charset="0"/>
              </a:rPr>
              <a:t>)</a:t>
            </a:r>
            <a:br>
              <a:rPr lang="en-US" dirty="0"/>
            </a:br>
            <a:endParaRPr lang="en-US" dirty="0"/>
          </a:p>
        </p:txBody>
      </p:sp>
    </p:spTree>
    <p:extLst>
      <p:ext uri="{BB962C8B-B14F-4D97-AF65-F5344CB8AC3E}">
        <p14:creationId xmlns:p14="http://schemas.microsoft.com/office/powerpoint/2010/main" val="3928957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75BA-6689-C58F-FA52-E7292DA8ED32}"/>
              </a:ext>
            </a:extLst>
          </p:cNvPr>
          <p:cNvSpPr>
            <a:spLocks noGrp="1"/>
          </p:cNvSpPr>
          <p:nvPr>
            <p:ph type="title"/>
          </p:nvPr>
        </p:nvSpPr>
        <p:spPr>
          <a:xfrm>
            <a:off x="693019" y="365126"/>
            <a:ext cx="10660781" cy="741780"/>
          </a:xfrm>
        </p:spPr>
        <p:txBody>
          <a:bodyPr/>
          <a:lstStyle/>
          <a:p>
            <a:r>
              <a:rPr lang="en-US" dirty="0">
                <a:latin typeface="Calibri" panose="020F0502020204030204" pitchFamily="34" charset="0"/>
                <a:cs typeface="Calibri" panose="020F0502020204030204" pitchFamily="34" charset="0"/>
              </a:rPr>
              <a:t>Add(),update(),remove()</a:t>
            </a:r>
            <a:endParaRPr lang="en-US" dirty="0"/>
          </a:p>
        </p:txBody>
      </p:sp>
      <p:sp>
        <p:nvSpPr>
          <p:cNvPr id="3" name="Content Placeholder 2">
            <a:extLst>
              <a:ext uri="{FF2B5EF4-FFF2-40B4-BE49-F238E27FC236}">
                <a16:creationId xmlns:a16="http://schemas.microsoft.com/office/drawing/2014/main" id="{06FC70FC-C261-5752-C5F9-516F8CEEA2A4}"/>
              </a:ext>
            </a:extLst>
          </p:cNvPr>
          <p:cNvSpPr>
            <a:spLocks noGrp="1"/>
          </p:cNvSpPr>
          <p:nvPr>
            <p:ph idx="1"/>
          </p:nvPr>
        </p:nvSpPr>
        <p:spPr>
          <a:xfrm>
            <a:off x="693019" y="1443789"/>
            <a:ext cx="10660781" cy="4733174"/>
          </a:xfrm>
        </p:spPr>
        <p:txBody>
          <a:bodyPr>
            <a:normAutofit fontScale="92500" lnSpcReduction="10000"/>
          </a:bodyPr>
          <a:lstStyle/>
          <a:p>
            <a:r>
              <a:rPr lang="en-US" b="0" i="0" dirty="0">
                <a:solidFill>
                  <a:srgbClr val="000000"/>
                </a:solidFill>
                <a:effectLst/>
                <a:latin typeface="Verdana" panose="020B0604030504040204" pitchFamily="34" charset="0"/>
              </a:rPr>
              <a:t>You cannot access items in a set by referring to an index or a key.</a:t>
            </a:r>
          </a:p>
          <a:p>
            <a:r>
              <a:rPr lang="en-US" dirty="0">
                <a:solidFill>
                  <a:srgbClr val="000000"/>
                </a:solidFill>
                <a:latin typeface="Verdana" panose="020B0604030504040204" pitchFamily="34" charset="0"/>
              </a:rPr>
              <a:t>But you can loop through the set items using a for loop, or ask if a specified value is present in a set, by using the in keyword. </a:t>
            </a:r>
          </a:p>
          <a:p>
            <a:pPr>
              <a:lnSpc>
                <a:spcPct val="100000"/>
              </a:lnSpc>
            </a:pPr>
            <a:r>
              <a:rPr lang="en-US" dirty="0">
                <a:solidFill>
                  <a:srgbClr val="000000"/>
                </a:solidFill>
                <a:latin typeface="Verdana" panose="020B0604030504040204" pitchFamily="34" charset="0"/>
              </a:rPr>
              <a:t>Add an item to a set, using the add() method: </a:t>
            </a:r>
          </a:p>
          <a:p>
            <a:pPr marL="0" indent="0">
              <a:buNone/>
            </a:pPr>
            <a:r>
              <a:rPr lang="en-US" b="0" i="0" dirty="0">
                <a:solidFill>
                  <a:srgbClr val="000000"/>
                </a:solidFill>
                <a:effectLst/>
                <a:latin typeface="Consolas" panose="020B0609020204030204" pitchFamily="49" charset="0"/>
              </a:rPr>
              <a:t>set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set.add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(set)</a:t>
            </a:r>
          </a:p>
          <a:p>
            <a:r>
              <a:rPr lang="en-US" dirty="0">
                <a:solidFill>
                  <a:srgbClr val="000000"/>
                </a:solidFill>
                <a:latin typeface="Verdana" panose="020B0604030504040204" pitchFamily="34" charset="0"/>
              </a:rPr>
              <a:t>The object in the update() method does not have to be a set, it can be any </a:t>
            </a:r>
            <a:r>
              <a:rPr lang="en-US" dirty="0" err="1">
                <a:solidFill>
                  <a:srgbClr val="000000"/>
                </a:solidFill>
                <a:latin typeface="Verdana" panose="020B0604030504040204" pitchFamily="34" charset="0"/>
              </a:rPr>
              <a:t>iterable</a:t>
            </a:r>
            <a:r>
              <a:rPr lang="en-US" dirty="0">
                <a:solidFill>
                  <a:srgbClr val="000000"/>
                </a:solidFill>
                <a:latin typeface="Verdana" panose="020B0604030504040204" pitchFamily="34" charset="0"/>
              </a:rPr>
              <a:t> object (tuples, lists, dictionaries etc.)</a:t>
            </a:r>
          </a:p>
          <a:p>
            <a:pPr marL="0" indent="0">
              <a:buNone/>
            </a:pPr>
            <a:r>
              <a:rPr lang="en-US" b="0" i="0" dirty="0">
                <a:solidFill>
                  <a:srgbClr val="000000"/>
                </a:solidFill>
                <a:effectLst/>
                <a:latin typeface="Consolas" panose="020B0609020204030204" pitchFamily="49" charset="0"/>
              </a:rPr>
              <a:t>set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list =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set.update</a:t>
            </a:r>
            <a:r>
              <a:rPr lang="en-US" b="0" i="0" dirty="0">
                <a:solidFill>
                  <a:srgbClr val="000000"/>
                </a:solidFill>
                <a:effectLst/>
                <a:latin typeface="Consolas" panose="020B0609020204030204" pitchFamily="49" charset="0"/>
              </a:rPr>
              <a:t>(list)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(set)</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To remove an item in a set, use the remove(), or the discard() method.  </a:t>
            </a:r>
          </a:p>
          <a:p>
            <a:pPr marL="0" indent="0">
              <a:buNone/>
            </a:pP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297867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4936-17FC-A8F3-114F-7FFC6DB99043}"/>
              </a:ext>
            </a:extLst>
          </p:cNvPr>
          <p:cNvSpPr>
            <a:spLocks noGrp="1"/>
          </p:cNvSpPr>
          <p:nvPr>
            <p:ph type="title"/>
          </p:nvPr>
        </p:nvSpPr>
        <p:spPr>
          <a:xfrm>
            <a:off x="582084" y="68264"/>
            <a:ext cx="8596668" cy="1320800"/>
          </a:xfrm>
        </p:spPr>
        <p:txBody>
          <a:bodyPr/>
          <a:lstStyle/>
          <a:p>
            <a:r>
              <a:rPr lang="en-US" dirty="0"/>
              <a:t>Union(),intersection(),difference()</a:t>
            </a:r>
          </a:p>
        </p:txBody>
      </p:sp>
      <p:sp>
        <p:nvSpPr>
          <p:cNvPr id="3" name="Content Placeholder 2">
            <a:extLst>
              <a:ext uri="{FF2B5EF4-FFF2-40B4-BE49-F238E27FC236}">
                <a16:creationId xmlns:a16="http://schemas.microsoft.com/office/drawing/2014/main" id="{C5692F93-CC14-43A3-D42A-0801710D2EAC}"/>
              </a:ext>
            </a:extLst>
          </p:cNvPr>
          <p:cNvSpPr>
            <a:spLocks noGrp="1"/>
          </p:cNvSpPr>
          <p:nvPr>
            <p:ph idx="1"/>
          </p:nvPr>
        </p:nvSpPr>
        <p:spPr>
          <a:xfrm>
            <a:off x="582084" y="914400"/>
            <a:ext cx="8596668" cy="5772150"/>
          </a:xfrm>
        </p:spPr>
        <p:txBody>
          <a:bodyPr>
            <a:normAutofit fontScale="92500" lnSpcReduction="20000"/>
          </a:bodyPr>
          <a:lstStyle/>
          <a:p>
            <a:r>
              <a:rPr lang="en-US" dirty="0" err="1"/>
              <a:t>first_set</a:t>
            </a:r>
            <a:r>
              <a:rPr lang="en-US" dirty="0"/>
              <a:t> = {1, 2, 3}</a:t>
            </a:r>
          </a:p>
          <a:p>
            <a:pPr marL="0" indent="0">
              <a:buNone/>
            </a:pPr>
            <a:r>
              <a:rPr lang="en-US" dirty="0"/>
              <a:t>&gt;&gt;&gt; </a:t>
            </a:r>
            <a:r>
              <a:rPr lang="en-US" dirty="0" err="1"/>
              <a:t>second_set</a:t>
            </a:r>
            <a:r>
              <a:rPr lang="en-US" dirty="0"/>
              <a:t> = {3, 4, 5}</a:t>
            </a:r>
          </a:p>
          <a:p>
            <a:pPr marL="0" indent="0">
              <a:buNone/>
            </a:pPr>
            <a:r>
              <a:rPr lang="en-US" dirty="0"/>
              <a:t>&gt;&gt;&gt; </a:t>
            </a:r>
            <a:r>
              <a:rPr lang="en-US" dirty="0" err="1"/>
              <a:t>first_set.union</a:t>
            </a:r>
            <a:r>
              <a:rPr lang="en-US" dirty="0"/>
              <a:t>(</a:t>
            </a:r>
            <a:r>
              <a:rPr lang="en-US" dirty="0" err="1"/>
              <a:t>second_set</a:t>
            </a:r>
            <a:r>
              <a:rPr lang="en-US" dirty="0"/>
              <a:t>)</a:t>
            </a:r>
          </a:p>
          <a:p>
            <a:pPr marL="0" indent="0">
              <a:buNone/>
            </a:pPr>
            <a:r>
              <a:rPr lang="en-US" dirty="0"/>
              <a:t>{1, 2, 3, 4, 5}</a:t>
            </a:r>
          </a:p>
          <a:p>
            <a:r>
              <a:rPr lang="en-US" dirty="0" err="1"/>
              <a:t>first_set</a:t>
            </a:r>
            <a:r>
              <a:rPr lang="en-US" dirty="0"/>
              <a:t> = {1, 2, 3, 4, 5, 6}</a:t>
            </a:r>
          </a:p>
          <a:p>
            <a:pPr marL="0" indent="0">
              <a:buNone/>
            </a:pPr>
            <a:r>
              <a:rPr lang="en-US" dirty="0"/>
              <a:t>&gt;&gt;&gt; </a:t>
            </a:r>
            <a:r>
              <a:rPr lang="en-US" dirty="0" err="1"/>
              <a:t>second_set</a:t>
            </a:r>
            <a:r>
              <a:rPr lang="en-US" dirty="0"/>
              <a:t> = {4, 5, 6, 7, 8, 9}</a:t>
            </a:r>
          </a:p>
          <a:p>
            <a:pPr marL="0" indent="0">
              <a:buNone/>
            </a:pPr>
            <a:r>
              <a:rPr lang="en-US" dirty="0"/>
              <a:t>&gt;&gt;&gt; </a:t>
            </a:r>
            <a:r>
              <a:rPr lang="en-US" dirty="0" err="1"/>
              <a:t>first_set.intersection</a:t>
            </a:r>
            <a:r>
              <a:rPr lang="en-US" dirty="0"/>
              <a:t>(</a:t>
            </a:r>
            <a:r>
              <a:rPr lang="en-US" dirty="0" err="1"/>
              <a:t>second_set</a:t>
            </a:r>
            <a:r>
              <a:rPr lang="en-US" dirty="0"/>
              <a:t>)</a:t>
            </a:r>
          </a:p>
          <a:p>
            <a:pPr marL="0" indent="0">
              <a:buNone/>
            </a:pPr>
            <a:r>
              <a:rPr lang="en-US" dirty="0"/>
              <a:t>{4, 5, 6}</a:t>
            </a:r>
          </a:p>
          <a:p>
            <a:r>
              <a:rPr lang="en-US" dirty="0"/>
              <a:t>&gt;&gt;&gt; </a:t>
            </a:r>
            <a:r>
              <a:rPr lang="en-US" dirty="0" err="1"/>
              <a:t>first_set</a:t>
            </a:r>
            <a:r>
              <a:rPr lang="en-US" dirty="0"/>
              <a:t> = {1, 2, 3, 4, 5, 6}</a:t>
            </a:r>
          </a:p>
          <a:p>
            <a:pPr marL="0" indent="0">
              <a:buNone/>
            </a:pPr>
            <a:r>
              <a:rPr lang="en-US" dirty="0"/>
              <a:t>&gt;&gt;&gt; </a:t>
            </a:r>
            <a:r>
              <a:rPr lang="en-US" dirty="0" err="1"/>
              <a:t>second_set</a:t>
            </a:r>
            <a:r>
              <a:rPr lang="en-US" dirty="0"/>
              <a:t> = {4, 5, 6, 7, 8, 9}</a:t>
            </a:r>
          </a:p>
          <a:p>
            <a:pPr marL="0" indent="0">
              <a:buNone/>
            </a:pPr>
            <a:r>
              <a:rPr lang="en-US" dirty="0"/>
              <a:t>&gt;&gt;&gt; </a:t>
            </a:r>
            <a:r>
              <a:rPr lang="en-US" dirty="0" err="1"/>
              <a:t>first_set.difference</a:t>
            </a:r>
            <a:r>
              <a:rPr lang="en-US" dirty="0"/>
              <a:t>(</a:t>
            </a:r>
            <a:r>
              <a:rPr lang="en-US" dirty="0" err="1"/>
              <a:t>second_set</a:t>
            </a:r>
            <a:r>
              <a:rPr lang="en-US" dirty="0"/>
              <a:t>)</a:t>
            </a:r>
          </a:p>
          <a:p>
            <a:pPr marL="0" indent="0">
              <a:buNone/>
            </a:pPr>
            <a:r>
              <a:rPr lang="en-US" dirty="0"/>
              <a:t>{1, 2, 3}</a:t>
            </a:r>
          </a:p>
          <a:p>
            <a:pPr marL="0" indent="0">
              <a:buNone/>
            </a:pPr>
            <a:r>
              <a:rPr lang="en-US" dirty="0"/>
              <a:t>&gt;&gt;&gt;</a:t>
            </a:r>
          </a:p>
          <a:p>
            <a:pPr marL="0" indent="0">
              <a:buNone/>
            </a:pPr>
            <a:r>
              <a:rPr lang="en-US" dirty="0"/>
              <a:t>&gt;&gt;&gt; </a:t>
            </a:r>
            <a:r>
              <a:rPr lang="en-US" dirty="0" err="1"/>
              <a:t>first_set</a:t>
            </a:r>
            <a:r>
              <a:rPr lang="en-US" dirty="0"/>
              <a:t> - second_</a:t>
            </a:r>
          </a:p>
          <a:p>
            <a:pPr marL="0" indent="0">
              <a:buNone/>
            </a:pPr>
            <a:r>
              <a:rPr lang="en-US" dirty="0"/>
              <a:t>&gt;&gt;&gt;{1, 2, 3}</a:t>
            </a:r>
          </a:p>
          <a:p>
            <a:pPr marL="0" indent="0">
              <a:buNone/>
            </a:pPr>
            <a:r>
              <a:rPr lang="en-US" dirty="0"/>
              <a:t>&gt;&gt;&gt; </a:t>
            </a:r>
            <a:r>
              <a:rPr lang="en-US" dirty="0" err="1"/>
              <a:t>second_set</a:t>
            </a:r>
            <a:r>
              <a:rPr lang="en-US" dirty="0"/>
              <a:t> - </a:t>
            </a:r>
            <a:r>
              <a:rPr lang="en-US" dirty="0" err="1"/>
              <a:t>first_set</a:t>
            </a:r>
            <a:endParaRPr lang="en-US" dirty="0"/>
          </a:p>
          <a:p>
            <a:pPr marL="0" indent="0">
              <a:buNone/>
            </a:pPr>
            <a:r>
              <a:rPr lang="en-US" dirty="0"/>
              <a:t>&gt;&gt;&gt;{8, 9, 7}</a:t>
            </a:r>
          </a:p>
        </p:txBody>
      </p:sp>
    </p:spTree>
    <p:extLst>
      <p:ext uri="{BB962C8B-B14F-4D97-AF65-F5344CB8AC3E}">
        <p14:creationId xmlns:p14="http://schemas.microsoft.com/office/powerpoint/2010/main" val="1054225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8D33-0440-1E66-1EF9-3DF6EF208F99}"/>
              </a:ext>
            </a:extLst>
          </p:cNvPr>
          <p:cNvSpPr>
            <a:spLocks noGrp="1"/>
          </p:cNvSpPr>
          <p:nvPr>
            <p:ph type="title"/>
          </p:nvPr>
        </p:nvSpPr>
        <p:spPr>
          <a:xfrm>
            <a:off x="677334" y="0"/>
            <a:ext cx="8596668" cy="1272208"/>
          </a:xfrm>
        </p:spPr>
        <p:txBody>
          <a:bodyPr/>
          <a:lstStyle/>
          <a:p>
            <a:r>
              <a:rPr lang="en-US" dirty="0"/>
              <a:t>Other Set Operations in Python and Frozen set:</a:t>
            </a:r>
          </a:p>
        </p:txBody>
      </p:sp>
      <p:sp>
        <p:nvSpPr>
          <p:cNvPr id="3" name="Content Placeholder 2">
            <a:extLst>
              <a:ext uri="{FF2B5EF4-FFF2-40B4-BE49-F238E27FC236}">
                <a16:creationId xmlns:a16="http://schemas.microsoft.com/office/drawing/2014/main" id="{68E39A97-4F88-07D5-02A4-E869A4234FAB}"/>
              </a:ext>
            </a:extLst>
          </p:cNvPr>
          <p:cNvSpPr>
            <a:spLocks noGrp="1"/>
          </p:cNvSpPr>
          <p:nvPr>
            <p:ph idx="1"/>
          </p:nvPr>
        </p:nvSpPr>
        <p:spPr>
          <a:xfrm>
            <a:off x="677333" y="1272208"/>
            <a:ext cx="9410884" cy="5237921"/>
          </a:xfrm>
        </p:spPr>
        <p:txBody>
          <a:bodyPr>
            <a:normAutofit fontScale="85000" lnSpcReduction="10000"/>
          </a:bodyPr>
          <a:lstStyle/>
          <a:p>
            <a:r>
              <a:rPr lang="en-US" dirty="0"/>
              <a:t>the </a:t>
            </a:r>
            <a:r>
              <a:rPr lang="en-US" dirty="0" err="1"/>
              <a:t>a.issubset</a:t>
            </a:r>
            <a:r>
              <a:rPr lang="en-US" dirty="0"/>
              <a:t>(b) method or &lt;= operator returns true if the a is a subset of b.</a:t>
            </a:r>
          </a:p>
          <a:p>
            <a:r>
              <a:rPr lang="en-US" dirty="0"/>
              <a:t>the </a:t>
            </a:r>
            <a:r>
              <a:rPr lang="en-US" dirty="0" err="1"/>
              <a:t>a.issuperset</a:t>
            </a:r>
            <a:r>
              <a:rPr lang="en-US" dirty="0"/>
              <a:t>(b) method or &gt;= operator returns true if the a is a superset of b.</a:t>
            </a:r>
          </a:p>
          <a:p>
            <a:r>
              <a:rPr lang="en-US" dirty="0"/>
              <a:t>the </a:t>
            </a:r>
            <a:r>
              <a:rPr lang="en-US" dirty="0" err="1"/>
              <a:t>a.isdisjoint</a:t>
            </a:r>
            <a:r>
              <a:rPr lang="en-US" dirty="0"/>
              <a:t>(b) method return true if there are no common elements between sets a and b</a:t>
            </a:r>
          </a:p>
          <a:p>
            <a:r>
              <a:rPr lang="en-US" dirty="0" err="1"/>
              <a:t>Frozenset</a:t>
            </a:r>
            <a:r>
              <a:rPr lang="en-US" dirty="0"/>
              <a:t> instead has all the properties of a set, except that it is immutable (this means that you cannot add/remove elements from the </a:t>
            </a:r>
            <a:r>
              <a:rPr lang="en-US" dirty="0" err="1"/>
              <a:t>frozenset</a:t>
            </a:r>
            <a:r>
              <a:rPr lang="en-US" dirty="0"/>
              <a:t>). </a:t>
            </a:r>
          </a:p>
          <a:p>
            <a:r>
              <a:rPr lang="en-US" dirty="0"/>
              <a:t>It is also </a:t>
            </a:r>
            <a:r>
              <a:rPr lang="en-US" dirty="0" err="1"/>
              <a:t>hashable</a:t>
            </a:r>
            <a:r>
              <a:rPr lang="en-US" dirty="0"/>
              <a:t>, so it can be used as keys to a dictionary.</a:t>
            </a:r>
          </a:p>
          <a:p>
            <a:r>
              <a:rPr lang="en-US" dirty="0"/>
              <a:t>&gt;&gt;&gt; a = </a:t>
            </a:r>
            <a:r>
              <a:rPr lang="en-US" dirty="0" err="1"/>
              <a:t>frozenset</a:t>
            </a:r>
            <a:r>
              <a:rPr lang="en-US" dirty="0"/>
              <a:t>((1, 2, 3, 4))</a:t>
            </a:r>
          </a:p>
          <a:p>
            <a:r>
              <a:rPr lang="en-US" dirty="0"/>
              <a:t>&gt;&gt;&gt; b = </a:t>
            </a:r>
            <a:r>
              <a:rPr lang="en-US" dirty="0" err="1"/>
              <a:t>frozenset</a:t>
            </a:r>
            <a:r>
              <a:rPr lang="en-US" dirty="0"/>
              <a:t>((3, 4, 5, 6))</a:t>
            </a:r>
          </a:p>
          <a:p>
            <a:r>
              <a:rPr lang="en-US" dirty="0"/>
              <a:t>&gt;&gt;&gt; </a:t>
            </a:r>
            <a:r>
              <a:rPr lang="en-US" dirty="0" err="1"/>
              <a:t>a.issubset</a:t>
            </a:r>
            <a:r>
              <a:rPr lang="en-US" dirty="0"/>
              <a:t>(b)</a:t>
            </a:r>
          </a:p>
          <a:p>
            <a:r>
              <a:rPr lang="en-US" dirty="0"/>
              <a:t>False</a:t>
            </a:r>
          </a:p>
          <a:p>
            <a:r>
              <a:rPr lang="en-US" dirty="0"/>
              <a:t>&gt;&gt;&gt; </a:t>
            </a:r>
            <a:r>
              <a:rPr lang="en-US" dirty="0" err="1"/>
              <a:t>a.update</a:t>
            </a:r>
            <a:r>
              <a:rPr lang="en-US" dirty="0"/>
              <a:t>(b)</a:t>
            </a:r>
          </a:p>
          <a:p>
            <a:r>
              <a:rPr lang="en-US" dirty="0"/>
              <a:t>&gt;&gt;&gt; a = </a:t>
            </a:r>
            <a:r>
              <a:rPr lang="en-US" dirty="0" err="1"/>
              <a:t>frozenset</a:t>
            </a:r>
            <a:r>
              <a:rPr lang="en-US" dirty="0"/>
              <a:t>((1, 2, 3, 4))</a:t>
            </a:r>
          </a:p>
          <a:p>
            <a:r>
              <a:rPr lang="en-US" dirty="0"/>
              <a:t>&gt;&gt;&gt; b = </a:t>
            </a:r>
            <a:r>
              <a:rPr lang="en-US" dirty="0" err="1"/>
              <a:t>frozenset</a:t>
            </a:r>
            <a:r>
              <a:rPr lang="en-US" dirty="0"/>
              <a:t>(("w", "x", "y", "z"))</a:t>
            </a:r>
          </a:p>
          <a:p>
            <a:r>
              <a:rPr lang="en-US" dirty="0"/>
              <a:t>&gt;&gt;&gt; d = {a: "hello", b: "world"}</a:t>
            </a:r>
          </a:p>
          <a:p>
            <a:r>
              <a:rPr lang="en-US" dirty="0"/>
              <a:t>&gt;&gt;&gt; d</a:t>
            </a:r>
          </a:p>
          <a:p>
            <a:r>
              <a:rPr lang="en-US" dirty="0"/>
              <a:t>{</a:t>
            </a:r>
            <a:r>
              <a:rPr lang="en-US" dirty="0" err="1"/>
              <a:t>frozenset</a:t>
            </a:r>
            <a:r>
              <a:rPr lang="en-US" dirty="0"/>
              <a:t>({1, 2, 3, 4}): 'hello', </a:t>
            </a:r>
            <a:r>
              <a:rPr lang="en-US" dirty="0" err="1"/>
              <a:t>frozenset</a:t>
            </a:r>
            <a:r>
              <a:rPr lang="en-US" dirty="0"/>
              <a:t>({'w', 'x', 'y', 'z'}): 'world'}</a:t>
            </a:r>
          </a:p>
        </p:txBody>
      </p:sp>
    </p:spTree>
    <p:extLst>
      <p:ext uri="{BB962C8B-B14F-4D97-AF65-F5344CB8AC3E}">
        <p14:creationId xmlns:p14="http://schemas.microsoft.com/office/powerpoint/2010/main" val="1454906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3A4E-05DD-BFF3-0A9B-9524515673F0}"/>
              </a:ext>
            </a:extLst>
          </p:cNvPr>
          <p:cNvSpPr>
            <a:spLocks noGrp="1"/>
          </p:cNvSpPr>
          <p:nvPr>
            <p:ph type="title"/>
          </p:nvPr>
        </p:nvSpPr>
        <p:spPr>
          <a:xfrm>
            <a:off x="933650" y="365126"/>
            <a:ext cx="10420149" cy="635902"/>
          </a:xfrm>
        </p:spPr>
        <p:txBody>
          <a:bodyPr>
            <a:normAutofit fontScale="90000"/>
          </a:bodyPr>
          <a:lstStyle/>
          <a:p>
            <a:r>
              <a:rPr lang="en-US" sz="4000" dirty="0">
                <a:latin typeface="Calibri" panose="020F0502020204030204" pitchFamily="34" charset="0"/>
                <a:cs typeface="Calibri" panose="020F0502020204030204" pitchFamily="34" charset="0"/>
              </a:rPr>
              <a:t>Dictionary Items - Data Types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2C9F2ED-82C3-D1CF-E97D-6DA28955E63B}"/>
              </a:ext>
            </a:extLst>
          </p:cNvPr>
          <p:cNvSpPr>
            <a:spLocks noGrp="1"/>
          </p:cNvSpPr>
          <p:nvPr>
            <p:ph idx="1"/>
          </p:nvPr>
        </p:nvSpPr>
        <p:spPr>
          <a:xfrm>
            <a:off x="733425" y="1257300"/>
            <a:ext cx="10620375" cy="4919663"/>
          </a:xfrm>
        </p:spPr>
        <p:txBody>
          <a:bodyPr>
            <a:normAutofit/>
          </a:bodyPr>
          <a:lstStyle/>
          <a:p>
            <a:r>
              <a:rPr lang="en-US" b="0" i="0" dirty="0">
                <a:solidFill>
                  <a:srgbClr val="000000"/>
                </a:solidFill>
                <a:effectLst/>
                <a:latin typeface="Verdana" panose="020B0604030504040204" pitchFamily="34" charset="0"/>
              </a:rPr>
              <a:t>The values in dictionary items can be of any data type:</a:t>
            </a:r>
          </a:p>
          <a:p>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"electric"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"colors"</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"red"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"white"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p>
          <a:p>
            <a:r>
              <a:rPr lang="en-US" b="0" i="0" dirty="0">
                <a:solidFill>
                  <a:srgbClr val="000000"/>
                </a:solidFill>
                <a:effectLst/>
                <a:latin typeface="Verdana" panose="020B0604030504040204" pitchFamily="34" charset="0"/>
              </a:rPr>
              <a:t>You can access the items of a dictionary by referring to its key name, inside square brackets:</a:t>
            </a:r>
            <a:endParaRPr lang="en-US" dirty="0">
              <a:solidFill>
                <a:srgbClr val="000000"/>
              </a:solidFill>
              <a:latin typeface="Consolas" panose="020B0609020204030204" pitchFamily="49" charset="0"/>
            </a:endParaRPr>
          </a:p>
          <a:p>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"Mustang"</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348017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5319-A423-CA25-9592-37369F321345}"/>
              </a:ext>
            </a:extLst>
          </p:cNvPr>
          <p:cNvSpPr>
            <a:spLocks noGrp="1"/>
          </p:cNvSpPr>
          <p:nvPr>
            <p:ph type="title"/>
          </p:nvPr>
        </p:nvSpPr>
        <p:spPr>
          <a:xfrm>
            <a:off x="677334" y="257176"/>
            <a:ext cx="8596668" cy="733424"/>
          </a:xfrm>
        </p:spPr>
        <p:txBody>
          <a:bodyPr/>
          <a:lstStyle/>
          <a:p>
            <a:r>
              <a:rPr lang="en-US" dirty="0"/>
              <a:t>Accessing the values</a:t>
            </a:r>
          </a:p>
        </p:txBody>
      </p:sp>
      <p:sp>
        <p:nvSpPr>
          <p:cNvPr id="3" name="Content Placeholder 2">
            <a:extLst>
              <a:ext uri="{FF2B5EF4-FFF2-40B4-BE49-F238E27FC236}">
                <a16:creationId xmlns:a16="http://schemas.microsoft.com/office/drawing/2014/main" id="{FCD0C30B-2024-7AC8-ACF1-806EFE05D13E}"/>
              </a:ext>
            </a:extLst>
          </p:cNvPr>
          <p:cNvSpPr>
            <a:spLocks noGrp="1"/>
          </p:cNvSpPr>
          <p:nvPr>
            <p:ph idx="1"/>
          </p:nvPr>
        </p:nvSpPr>
        <p:spPr>
          <a:xfrm>
            <a:off x="677334" y="1276350"/>
            <a:ext cx="8596668" cy="4765013"/>
          </a:xfrm>
        </p:spPr>
        <p:txBody>
          <a:bodyPr>
            <a:normAutofit fontScale="92500" lnSpcReduction="20000"/>
          </a:bodyPr>
          <a:lstStyle/>
          <a:p>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dict.keys</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car = {</a:t>
            </a:r>
            <a:br>
              <a:rPr lang="en-US" dirty="0"/>
            </a:b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"Mustang"</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car.keys</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 </a:t>
            </a:r>
            <a:r>
              <a:rPr lang="en-US" b="0" i="0" dirty="0">
                <a:solidFill>
                  <a:srgbClr val="008000"/>
                </a:solidFill>
                <a:effectLst/>
                <a:latin typeface="Consolas" panose="020B0609020204030204" pitchFamily="49" charset="0"/>
              </a:rPr>
              <a:t>#before the change</a:t>
            </a:r>
            <a:br>
              <a:rPr lang="en-US" b="0" i="0" dirty="0">
                <a:solidFill>
                  <a:srgbClr val="008000"/>
                </a:solidFill>
                <a:effectLst/>
                <a:latin typeface="Consolas" panose="020B0609020204030204" pitchFamily="49" charset="0"/>
              </a:rPr>
            </a:br>
            <a:br>
              <a:rPr lang="en-US" dirty="0"/>
            </a:br>
            <a:r>
              <a:rPr lang="en-US" b="0" i="0" dirty="0">
                <a:solidFill>
                  <a:srgbClr val="000000"/>
                </a:solidFill>
                <a:effectLst/>
                <a:latin typeface="Consolas" panose="020B0609020204030204" pitchFamily="49" charset="0"/>
              </a:rPr>
              <a:t>car[</a:t>
            </a:r>
            <a:r>
              <a:rPr lang="en-US" b="0" i="0" dirty="0">
                <a:solidFill>
                  <a:srgbClr val="A52A2A"/>
                </a:solidFill>
                <a:effectLst/>
                <a:latin typeface="Consolas" panose="020B0609020204030204" pitchFamily="49" charset="0"/>
              </a:rPr>
              <a:t>"color"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"white"</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 </a:t>
            </a:r>
            <a:r>
              <a:rPr lang="en-US" b="0" i="0" dirty="0">
                <a:solidFill>
                  <a:srgbClr val="008000"/>
                </a:solidFill>
                <a:effectLst/>
                <a:latin typeface="Consolas" panose="020B0609020204030204" pitchFamily="49" charset="0"/>
              </a:rPr>
              <a:t>#after the change</a:t>
            </a:r>
          </a:p>
          <a:p>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"Mustang"</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thisdict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2018</a:t>
            </a:r>
            <a:endParaRPr lang="en-US" dirty="0"/>
          </a:p>
        </p:txBody>
      </p:sp>
    </p:spTree>
    <p:extLst>
      <p:ext uri="{BB962C8B-B14F-4D97-AF65-F5344CB8AC3E}">
        <p14:creationId xmlns:p14="http://schemas.microsoft.com/office/powerpoint/2010/main" val="25214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atatypes And Variables - Python For Beginners | Coding Ground">
            <a:extLst>
              <a:ext uri="{FF2B5EF4-FFF2-40B4-BE49-F238E27FC236}">
                <a16:creationId xmlns:a16="http://schemas.microsoft.com/office/drawing/2014/main" id="{6FBCAD36-3D63-48B3-20AC-82C365F7D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534" y="721359"/>
            <a:ext cx="8579162" cy="399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07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8065-B2A8-21C4-4262-9B54C427BF30}"/>
              </a:ext>
            </a:extLst>
          </p:cNvPr>
          <p:cNvSpPr>
            <a:spLocks noGrp="1"/>
          </p:cNvSpPr>
          <p:nvPr>
            <p:ph type="title"/>
          </p:nvPr>
        </p:nvSpPr>
        <p:spPr>
          <a:xfrm>
            <a:off x="838200" y="107951"/>
            <a:ext cx="10515600" cy="539650"/>
          </a:xfrm>
        </p:spPr>
        <p:txBody>
          <a:bodyPr>
            <a:normAutofit fontScale="90000"/>
          </a:bodyPr>
          <a:lstStyle/>
          <a:p>
            <a:r>
              <a:rPr lang="en-US" sz="4000" dirty="0">
                <a:latin typeface="Calibri" panose="020F0502020204030204" pitchFamily="34" charset="0"/>
                <a:cs typeface="Calibri" panose="020F0502020204030204" pitchFamily="34" charset="0"/>
              </a:rPr>
              <a:t>Update(),pop(),del()</a:t>
            </a:r>
            <a:endParaRPr lang="en-US" dirty="0"/>
          </a:p>
        </p:txBody>
      </p:sp>
      <p:sp>
        <p:nvSpPr>
          <p:cNvPr id="3" name="Content Placeholder 2">
            <a:extLst>
              <a:ext uri="{FF2B5EF4-FFF2-40B4-BE49-F238E27FC236}">
                <a16:creationId xmlns:a16="http://schemas.microsoft.com/office/drawing/2014/main" id="{C71EB739-AB58-61E1-358F-B3F9DD0B623A}"/>
              </a:ext>
            </a:extLst>
          </p:cNvPr>
          <p:cNvSpPr>
            <a:spLocks noGrp="1"/>
          </p:cNvSpPr>
          <p:nvPr>
            <p:ph idx="1"/>
          </p:nvPr>
        </p:nvSpPr>
        <p:spPr>
          <a:xfrm>
            <a:off x="447675" y="828675"/>
            <a:ext cx="11553825" cy="5921374"/>
          </a:xfrm>
        </p:spPr>
        <p:txBody>
          <a:bodyPr>
            <a:noAutofit/>
          </a:bodyPr>
          <a:lstStyle/>
          <a:p>
            <a:r>
              <a:rPr lang="en-US" sz="1400" b="0" i="0" u="none" strike="noStrike" dirty="0">
                <a:solidFill>
                  <a:srgbClr val="DC143C"/>
                </a:solidFill>
                <a:effectLst/>
                <a:latin typeface="Consolas" panose="020B0609020204030204" pitchFamily="49" charset="0"/>
              </a:rPr>
              <a:t>update()</a:t>
            </a:r>
            <a:r>
              <a:rPr lang="en-US" sz="1400" b="0" i="0" u="none" strike="noStrike" dirty="0">
                <a:solidFill>
                  <a:srgbClr val="000000"/>
                </a:solidFill>
                <a:effectLst/>
                <a:latin typeface="Verdana" panose="020B0604030504040204" pitchFamily="34" charset="0"/>
              </a:rPr>
              <a:t> method will update the dictionary with the items from the given argument</a:t>
            </a:r>
            <a:r>
              <a:rPr lang="en-US" sz="1400" dirty="0"/>
              <a:t> </a:t>
            </a:r>
          </a:p>
          <a:p>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 </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"brand"</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"Ford"</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"model"</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"Mustang"</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"year"</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1964</a:t>
            </a:r>
            <a:br>
              <a:rPr lang="en-US" sz="1400" dirty="0"/>
            </a:br>
            <a:r>
              <a:rPr lang="en-US" sz="1400" b="0" i="0" dirty="0">
                <a:solidFill>
                  <a:srgbClr val="000000"/>
                </a:solidFill>
                <a:effectLst/>
                <a:latin typeface="Consolas" panose="020B0609020204030204" pitchFamily="49" charset="0"/>
              </a:rPr>
              <a:t>}</a:t>
            </a:r>
            <a:br>
              <a:rPr lang="en-US" sz="1400" dirty="0"/>
            </a:br>
            <a:r>
              <a:rPr lang="en-US" sz="1400" b="0" i="0" dirty="0" err="1">
                <a:solidFill>
                  <a:srgbClr val="000000"/>
                </a:solidFill>
                <a:effectLst/>
                <a:latin typeface="Consolas" panose="020B0609020204030204" pitchFamily="49" charset="0"/>
              </a:rPr>
              <a:t>dict.update</a:t>
            </a:r>
            <a:r>
              <a:rPr lang="en-US" sz="1400" b="0" i="0" dirty="0">
                <a:solidFill>
                  <a:srgbClr val="000000"/>
                </a:solidFill>
                <a:effectLst/>
                <a:latin typeface="Consolas" panose="020B0609020204030204" pitchFamily="49" charset="0"/>
              </a:rPr>
              <a:t>({</a:t>
            </a:r>
            <a:r>
              <a:rPr lang="en-US" sz="1400" b="0" i="0" dirty="0">
                <a:solidFill>
                  <a:srgbClr val="A52A2A"/>
                </a:solidFill>
                <a:effectLst/>
                <a:latin typeface="Consolas" panose="020B0609020204030204" pitchFamily="49" charset="0"/>
              </a:rPr>
              <a:t>"year"</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2020</a:t>
            </a:r>
            <a:r>
              <a:rPr lang="en-US" sz="1400" b="0" i="0" dirty="0">
                <a:solidFill>
                  <a:srgbClr val="000000"/>
                </a:solidFill>
                <a:effectLst/>
                <a:latin typeface="Consolas" panose="020B0609020204030204" pitchFamily="49" charset="0"/>
              </a:rPr>
              <a:t>})</a:t>
            </a:r>
          </a:p>
          <a:p>
            <a:r>
              <a:rPr lang="en-US" sz="1400" b="0" i="0" u="none" strike="noStrike" dirty="0">
                <a:solidFill>
                  <a:srgbClr val="000000"/>
                </a:solidFill>
                <a:effectLst/>
                <a:latin typeface="Verdana" panose="020B0604030504040204" pitchFamily="34" charset="0"/>
              </a:rPr>
              <a:t>The </a:t>
            </a:r>
            <a:r>
              <a:rPr lang="en-US" sz="1400" b="0" i="0" u="none" strike="noStrike" dirty="0">
                <a:solidFill>
                  <a:srgbClr val="DC143C"/>
                </a:solidFill>
                <a:effectLst/>
                <a:latin typeface="Consolas" panose="020B0609020204030204" pitchFamily="49" charset="0"/>
              </a:rPr>
              <a:t>pop()</a:t>
            </a:r>
            <a:r>
              <a:rPr lang="en-US" sz="1400" b="0" i="0" u="none" strike="noStrike" dirty="0">
                <a:solidFill>
                  <a:srgbClr val="000000"/>
                </a:solidFill>
                <a:effectLst/>
                <a:latin typeface="Verdana" panose="020B0604030504040204" pitchFamily="34" charset="0"/>
              </a:rPr>
              <a:t> method removes the item with the specified key name:</a:t>
            </a:r>
            <a:r>
              <a:rPr lang="en-US" sz="1400" dirty="0">
                <a:effectLst/>
              </a:rPr>
              <a:t> </a:t>
            </a:r>
          </a:p>
          <a:p>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 </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"brand"</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"Ford"</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"model"</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"Mustang"</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"year"</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1964</a:t>
            </a:r>
            <a:br>
              <a:rPr lang="en-US" sz="1400" dirty="0"/>
            </a:br>
            <a:r>
              <a:rPr lang="en-US" sz="1400" b="0" i="0" dirty="0">
                <a:solidFill>
                  <a:srgbClr val="000000"/>
                </a:solidFill>
                <a:effectLst/>
                <a:latin typeface="Consolas" panose="020B0609020204030204" pitchFamily="49" charset="0"/>
              </a:rPr>
              <a:t>}</a:t>
            </a:r>
            <a:br>
              <a:rPr lang="en-US" sz="1400" dirty="0"/>
            </a:br>
            <a:r>
              <a:rPr lang="en-US" sz="1400" b="0" i="0" dirty="0" err="1">
                <a:solidFill>
                  <a:srgbClr val="000000"/>
                </a:solidFill>
                <a:effectLst/>
                <a:latin typeface="Consolas" panose="020B0609020204030204" pitchFamily="49" charset="0"/>
              </a:rPr>
              <a:t>dict.pop</a:t>
            </a:r>
            <a:r>
              <a:rPr lang="en-US" sz="1400" b="0" i="0" dirty="0">
                <a:solidFill>
                  <a:srgbClr val="000000"/>
                </a:solidFill>
                <a:effectLst/>
                <a:latin typeface="Consolas" panose="020B0609020204030204" pitchFamily="49" charset="0"/>
              </a:rPr>
              <a:t>(</a:t>
            </a:r>
            <a:r>
              <a:rPr lang="en-US" sz="1400" b="0" i="0" dirty="0">
                <a:solidFill>
                  <a:srgbClr val="A52A2A"/>
                </a:solidFill>
                <a:effectLst/>
                <a:latin typeface="Consolas" panose="020B0609020204030204" pitchFamily="49" charset="0"/>
              </a:rPr>
              <a:t>"model"</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CD"/>
                </a:solidFill>
                <a:effectLst/>
                <a:latin typeface="Consolas" panose="020B0609020204030204" pitchFamily="49" charset="0"/>
              </a:rPr>
              <a:t>print</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a:t>
            </a:r>
          </a:p>
          <a:p>
            <a:r>
              <a:rPr lang="en-US" sz="1400" b="0" i="0" u="none" strike="noStrike" dirty="0">
                <a:solidFill>
                  <a:srgbClr val="000000"/>
                </a:solidFill>
                <a:effectLst/>
                <a:latin typeface="Verdana" panose="020B0604030504040204" pitchFamily="34" charset="0"/>
              </a:rPr>
              <a:t>The </a:t>
            </a:r>
            <a:r>
              <a:rPr lang="en-US" sz="1400" b="0" i="0" u="none" strike="noStrike" dirty="0" err="1">
                <a:solidFill>
                  <a:srgbClr val="DC143C"/>
                </a:solidFill>
                <a:effectLst/>
                <a:latin typeface="Consolas" panose="020B0609020204030204" pitchFamily="49" charset="0"/>
              </a:rPr>
              <a:t>popitem</a:t>
            </a:r>
            <a:r>
              <a:rPr lang="en-US" sz="1400" b="0" i="0" u="none" strike="noStrike" dirty="0">
                <a:solidFill>
                  <a:srgbClr val="DC143C"/>
                </a:solidFill>
                <a:effectLst/>
                <a:latin typeface="Consolas" panose="020B0609020204030204" pitchFamily="49" charset="0"/>
              </a:rPr>
              <a:t>()</a:t>
            </a:r>
            <a:r>
              <a:rPr lang="en-US" sz="1400" b="0" i="0" u="none" strike="noStrike" dirty="0">
                <a:solidFill>
                  <a:srgbClr val="000000"/>
                </a:solidFill>
                <a:effectLst/>
                <a:latin typeface="Verdana" panose="020B0604030504040204" pitchFamily="34" charset="0"/>
              </a:rPr>
              <a:t> method removes the last inserted item (in versions before 3.7, a random item is removed instead):</a:t>
            </a:r>
            <a:r>
              <a:rPr lang="en-US" sz="1400" dirty="0">
                <a:effectLst/>
              </a:rPr>
              <a:t> </a:t>
            </a:r>
          </a:p>
          <a:p>
            <a:r>
              <a:rPr lang="en-US" sz="1400" b="0" i="0" u="none" strike="noStrike" dirty="0">
                <a:solidFill>
                  <a:srgbClr val="000000"/>
                </a:solidFill>
                <a:effectLst/>
                <a:latin typeface="Calibri" panose="020F0502020204030204" pitchFamily="34" charset="0"/>
              </a:rPr>
              <a:t>The del keyword removes the item with the specified key name:</a:t>
            </a:r>
            <a:r>
              <a:rPr lang="en-US" sz="1400" dirty="0"/>
              <a:t> </a:t>
            </a:r>
          </a:p>
          <a:p>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 </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"brand"</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"Ford"</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"model"</a:t>
            </a: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"Mustang"</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A52A2A"/>
                </a:solidFill>
                <a:effectLst/>
                <a:latin typeface="Consolas" panose="020B0609020204030204" pitchFamily="49" charset="0"/>
              </a:rPr>
              <a:t>"year"</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1964</a:t>
            </a:r>
            <a:br>
              <a:rPr lang="en-US" sz="1400" dirty="0"/>
            </a:br>
            <a:r>
              <a:rPr lang="en-US" sz="1400" b="0" i="0" dirty="0">
                <a:solidFill>
                  <a:srgbClr val="000000"/>
                </a:solidFill>
                <a:effectLst/>
                <a:latin typeface="Consolas" panose="020B0609020204030204" pitchFamily="49" charset="0"/>
              </a:rPr>
              <a:t>}</a:t>
            </a:r>
            <a:br>
              <a:rPr lang="en-US" sz="1400" dirty="0"/>
            </a:br>
            <a:r>
              <a:rPr lang="en-US" sz="1400" b="0" i="0" dirty="0">
                <a:solidFill>
                  <a:srgbClr val="0000CD"/>
                </a:solidFill>
                <a:effectLst/>
                <a:latin typeface="Consolas" panose="020B0609020204030204" pitchFamily="49" charset="0"/>
              </a:rPr>
              <a:t>del</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a:t>
            </a:r>
            <a:r>
              <a:rPr lang="en-US" sz="1400" b="0" i="0" dirty="0">
                <a:solidFill>
                  <a:srgbClr val="A52A2A"/>
                </a:solidFill>
                <a:effectLst/>
                <a:latin typeface="Consolas" panose="020B0609020204030204" pitchFamily="49" charset="0"/>
              </a:rPr>
              <a:t>"model"</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CD"/>
                </a:solidFill>
                <a:effectLst/>
                <a:latin typeface="Consolas" panose="020B0609020204030204" pitchFamily="49" charset="0"/>
              </a:rPr>
              <a:t>print</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dict</a:t>
            </a:r>
            <a:r>
              <a:rPr lang="en-US" sz="1400" b="0" i="0" dirty="0">
                <a:solidFill>
                  <a:srgbClr val="000000"/>
                </a:solidFill>
                <a:effectLst/>
                <a:latin typeface="Consolas" panose="020B0609020204030204" pitchFamily="49" charset="0"/>
              </a:rPr>
              <a:t>)</a:t>
            </a:r>
            <a:endParaRPr lang="en-US" sz="1400" dirty="0"/>
          </a:p>
        </p:txBody>
      </p:sp>
    </p:spTree>
    <p:extLst>
      <p:ext uri="{BB962C8B-B14F-4D97-AF65-F5344CB8AC3E}">
        <p14:creationId xmlns:p14="http://schemas.microsoft.com/office/powerpoint/2010/main" val="248874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41F9-F839-F2DE-5824-766DBC7EEF56}"/>
              </a:ext>
            </a:extLst>
          </p:cNvPr>
          <p:cNvSpPr>
            <a:spLocks noGrp="1"/>
          </p:cNvSpPr>
          <p:nvPr>
            <p:ph type="title"/>
          </p:nvPr>
        </p:nvSpPr>
        <p:spPr>
          <a:xfrm>
            <a:off x="514350" y="0"/>
            <a:ext cx="8596668" cy="657225"/>
          </a:xfrm>
        </p:spPr>
        <p:txBody>
          <a:bodyPr/>
          <a:lstStyle/>
          <a:p>
            <a:r>
              <a:rPr lang="en-US" dirty="0"/>
              <a:t>Exercise</a:t>
            </a:r>
          </a:p>
        </p:txBody>
      </p:sp>
      <p:sp>
        <p:nvSpPr>
          <p:cNvPr id="3" name="Content Placeholder 2">
            <a:extLst>
              <a:ext uri="{FF2B5EF4-FFF2-40B4-BE49-F238E27FC236}">
                <a16:creationId xmlns:a16="http://schemas.microsoft.com/office/drawing/2014/main" id="{4101632E-3745-0BCB-D009-5D0C88DB1C40}"/>
              </a:ext>
            </a:extLst>
          </p:cNvPr>
          <p:cNvSpPr>
            <a:spLocks noGrp="1"/>
          </p:cNvSpPr>
          <p:nvPr>
            <p:ph idx="1"/>
          </p:nvPr>
        </p:nvSpPr>
        <p:spPr>
          <a:xfrm>
            <a:off x="352425" y="657225"/>
            <a:ext cx="8921577" cy="5384137"/>
          </a:xfrm>
        </p:spPr>
        <p:txBody>
          <a:bodyPr>
            <a:normAutofit fontScale="85000" lnSpcReduction="20000"/>
          </a:bodyPr>
          <a:lstStyle/>
          <a:p>
            <a:r>
              <a:rPr lang="en-US" dirty="0"/>
              <a:t>Create a list that contains more than 2 elements. Then remove the last two elements from the list.</a:t>
            </a:r>
          </a:p>
          <a:p>
            <a:r>
              <a:rPr lang="en-US" dirty="0"/>
              <a:t>Create a tuple with more than 5 elements. Then print the 3</a:t>
            </a:r>
            <a:r>
              <a:rPr lang="en-US" baseline="30000" dirty="0"/>
              <a:t>rd</a:t>
            </a:r>
            <a:r>
              <a:rPr lang="en-US" dirty="0"/>
              <a:t> element of it. Can you print the 3rd element from last?</a:t>
            </a:r>
          </a:p>
          <a:p>
            <a:r>
              <a:rPr lang="en-US" dirty="0"/>
              <a:t>Create a tuple with elements 1,2,2,3,4,4,4,5.Then reverse the tuple and print how many times 4 appears in this tuple.</a:t>
            </a:r>
          </a:p>
          <a:p>
            <a:r>
              <a:rPr lang="en-US" dirty="0"/>
              <a:t>Predict the output:</a:t>
            </a:r>
          </a:p>
          <a:p>
            <a:pPr marL="457200" lvl="1" indent="0">
              <a:buNone/>
            </a:pPr>
            <a:r>
              <a:rPr lang="en-US" dirty="0" err="1"/>
              <a:t>my_tuple</a:t>
            </a:r>
            <a:r>
              <a:rPr lang="en-US" dirty="0"/>
              <a:t> = (1, 2, 2, 3, 4, 4, 5)</a:t>
            </a:r>
          </a:p>
          <a:p>
            <a:pPr marL="457200" lvl="1" indent="0">
              <a:buNone/>
            </a:pPr>
            <a:r>
              <a:rPr lang="en-US" dirty="0" err="1"/>
              <a:t>my_set</a:t>
            </a:r>
            <a:r>
              <a:rPr lang="en-US" dirty="0"/>
              <a:t> = set(</a:t>
            </a:r>
            <a:r>
              <a:rPr lang="en-US" dirty="0" err="1"/>
              <a:t>my_tuple</a:t>
            </a:r>
            <a:r>
              <a:rPr lang="en-US" dirty="0"/>
              <a:t>)</a:t>
            </a:r>
          </a:p>
          <a:p>
            <a:pPr marL="457200" lvl="1" indent="0">
              <a:buNone/>
            </a:pPr>
            <a:r>
              <a:rPr lang="en-US" dirty="0"/>
              <a:t>print("The </a:t>
            </a:r>
            <a:r>
              <a:rPr lang="en-US" dirty="0" err="1"/>
              <a:t>my_set</a:t>
            </a:r>
            <a:r>
              <a:rPr lang="en-US" dirty="0"/>
              <a:t> is:")</a:t>
            </a:r>
          </a:p>
          <a:p>
            <a:pPr marL="457200" lvl="1" indent="0">
              <a:buNone/>
            </a:pPr>
            <a:r>
              <a:rPr lang="en-US" dirty="0"/>
              <a:t>print(</a:t>
            </a:r>
            <a:r>
              <a:rPr lang="en-US" dirty="0" err="1"/>
              <a:t>my_set</a:t>
            </a:r>
            <a:r>
              <a:rPr lang="en-US" dirty="0"/>
              <a:t>)</a:t>
            </a:r>
          </a:p>
          <a:p>
            <a:r>
              <a:rPr lang="en-US" dirty="0"/>
              <a:t>Can you get any error for the following code?</a:t>
            </a:r>
          </a:p>
          <a:p>
            <a:pPr marL="457200" lvl="1" indent="0">
              <a:buNone/>
            </a:pPr>
            <a:r>
              <a:rPr lang="en-US" dirty="0" err="1"/>
              <a:t>my_list</a:t>
            </a:r>
            <a:r>
              <a:rPr lang="en-US" dirty="0"/>
              <a:t>=["red", "blue"]</a:t>
            </a:r>
          </a:p>
          <a:p>
            <a:pPr marL="457200" lvl="1" indent="0">
              <a:buNone/>
            </a:pPr>
            <a:r>
              <a:rPr lang="en-US" dirty="0" err="1"/>
              <a:t>my_set</a:t>
            </a:r>
            <a:r>
              <a:rPr lang="en-US" dirty="0"/>
              <a:t> = set(</a:t>
            </a:r>
            <a:r>
              <a:rPr lang="en-US" dirty="0" err="1"/>
              <a:t>my_list</a:t>
            </a:r>
            <a:r>
              <a:rPr lang="en-US" dirty="0"/>
              <a:t>)</a:t>
            </a:r>
          </a:p>
          <a:p>
            <a:pPr marL="457200" lvl="1" indent="0">
              <a:buNone/>
            </a:pPr>
            <a:r>
              <a:rPr lang="en-US" dirty="0"/>
              <a:t>print("The </a:t>
            </a:r>
            <a:r>
              <a:rPr lang="en-US" dirty="0" err="1"/>
              <a:t>my_set</a:t>
            </a:r>
            <a:r>
              <a:rPr lang="en-US" dirty="0"/>
              <a:t> is:")</a:t>
            </a:r>
          </a:p>
          <a:p>
            <a:pPr marL="457200" lvl="1" indent="0">
              <a:buNone/>
            </a:pPr>
            <a:r>
              <a:rPr lang="en-US" dirty="0"/>
              <a:t>print(</a:t>
            </a:r>
            <a:r>
              <a:rPr lang="en-US" dirty="0" err="1"/>
              <a:t>my_set</a:t>
            </a:r>
            <a:r>
              <a:rPr lang="en-US" dirty="0"/>
              <a:t>)</a:t>
            </a:r>
          </a:p>
          <a:p>
            <a:pPr marL="457200" lvl="1" indent="0">
              <a:buNone/>
            </a:pPr>
            <a:r>
              <a:rPr lang="en-US" dirty="0" err="1"/>
              <a:t>my_set.discard</a:t>
            </a:r>
            <a:r>
              <a:rPr lang="en-US" dirty="0"/>
              <a:t>("green")</a:t>
            </a:r>
          </a:p>
          <a:p>
            <a:r>
              <a:rPr lang="en-US" dirty="0"/>
              <a:t>Create a dictionary and print the details. Print the value for a particular key?. Can we use indexing in dictionary like in list.</a:t>
            </a:r>
          </a:p>
        </p:txBody>
      </p:sp>
    </p:spTree>
    <p:extLst>
      <p:ext uri="{BB962C8B-B14F-4D97-AF65-F5344CB8AC3E}">
        <p14:creationId xmlns:p14="http://schemas.microsoft.com/office/powerpoint/2010/main" val="163809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EE01-1032-5205-897A-83CDF789DCED}"/>
              </a:ext>
            </a:extLst>
          </p:cNvPr>
          <p:cNvSpPr>
            <a:spLocks noGrp="1"/>
          </p:cNvSpPr>
          <p:nvPr>
            <p:ph type="title"/>
          </p:nvPr>
        </p:nvSpPr>
        <p:spPr>
          <a:xfrm>
            <a:off x="677334" y="609600"/>
            <a:ext cx="8596668" cy="1320800"/>
          </a:xfrm>
        </p:spPr>
        <p:txBody>
          <a:bodyPr>
            <a:normAutofit/>
          </a:bodyPr>
          <a:lstStyle/>
          <a:p>
            <a:r>
              <a:rPr lang="en-US">
                <a:latin typeface="Calibri" panose="020F0502020204030204" pitchFamily="34" charset="0"/>
                <a:cs typeface="Calibri" panose="020F0502020204030204" pitchFamily="34" charset="0"/>
              </a:rPr>
              <a:t>Data</a:t>
            </a:r>
            <a:r>
              <a:rPr lang="en-US"/>
              <a:t> types Examples</a:t>
            </a:r>
          </a:p>
        </p:txBody>
      </p:sp>
      <p:graphicFrame>
        <p:nvGraphicFramePr>
          <p:cNvPr id="14" name="Content Placeholder 3">
            <a:extLst>
              <a:ext uri="{FF2B5EF4-FFF2-40B4-BE49-F238E27FC236}">
                <a16:creationId xmlns:a16="http://schemas.microsoft.com/office/drawing/2014/main" id="{38959030-55BC-10DA-956E-DD3F4C117B98}"/>
              </a:ext>
            </a:extLst>
          </p:cNvPr>
          <p:cNvGraphicFramePr>
            <a:graphicFrameLocks noGrp="1"/>
          </p:cNvGraphicFramePr>
          <p:nvPr>
            <p:ph idx="1"/>
            <p:extLst>
              <p:ext uri="{D42A27DB-BD31-4B8C-83A1-F6EECF244321}">
                <p14:modId xmlns:p14="http://schemas.microsoft.com/office/powerpoint/2010/main" val="2908499974"/>
              </p:ext>
            </p:extLst>
          </p:nvPr>
        </p:nvGraphicFramePr>
        <p:xfrm>
          <a:off x="1490847" y="1495426"/>
          <a:ext cx="8129403" cy="4546603"/>
        </p:xfrm>
        <a:graphic>
          <a:graphicData uri="http://schemas.openxmlformats.org/drawingml/2006/table">
            <a:tbl>
              <a:tblPr firstRow="1" bandRow="1"/>
              <a:tblGrid>
                <a:gridCol w="4471803">
                  <a:extLst>
                    <a:ext uri="{9D8B030D-6E8A-4147-A177-3AD203B41FA5}">
                      <a16:colId xmlns:a16="http://schemas.microsoft.com/office/drawing/2014/main" val="413337537"/>
                    </a:ext>
                  </a:extLst>
                </a:gridCol>
                <a:gridCol w="3657600">
                  <a:extLst>
                    <a:ext uri="{9D8B030D-6E8A-4147-A177-3AD203B41FA5}">
                      <a16:colId xmlns:a16="http://schemas.microsoft.com/office/drawing/2014/main" val="1474868112"/>
                    </a:ext>
                  </a:extLst>
                </a:gridCol>
              </a:tblGrid>
              <a:tr h="264953">
                <a:tc>
                  <a:txBody>
                    <a:bodyPr/>
                    <a:lstStyle/>
                    <a:p>
                      <a:pPr algn="ctr" fontAlgn="t">
                        <a:spcBef>
                          <a:spcPts val="0"/>
                        </a:spcBef>
                        <a:spcAft>
                          <a:spcPts val="0"/>
                        </a:spcAft>
                      </a:pPr>
                      <a:r>
                        <a:rPr lang="en-US" sz="1200" b="1" i="0" u="none" strike="noStrike">
                          <a:solidFill>
                            <a:srgbClr val="000000"/>
                          </a:solidFill>
                          <a:effectLst/>
                          <a:latin typeface="Verdana" panose="020B0604030504040204" pitchFamily="34" charset="0"/>
                        </a:rPr>
                        <a:t>Example</a:t>
                      </a:r>
                      <a:endParaRPr lang="en-US" sz="2700" b="0" i="0" u="none" strike="noStrike">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1" i="0" u="none" strike="noStrike">
                          <a:solidFill>
                            <a:srgbClr val="000000"/>
                          </a:solidFill>
                          <a:effectLst/>
                          <a:latin typeface="Verdana" panose="020B0604030504040204" pitchFamily="34" charset="0"/>
                        </a:rPr>
                        <a:t>Data Type</a:t>
                      </a:r>
                      <a:endParaRPr lang="en-US" sz="2700" b="0" i="0" u="none" strike="noStrike">
                        <a:effectLst/>
                        <a:latin typeface="Arial" panose="020B0604020202020204" pitchFamily="34" charset="0"/>
                      </a:endParaRPr>
                    </a:p>
                  </a:txBody>
                  <a:tcPr marL="9289" marR="9289" marT="9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963339"/>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str("Hello World")</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str</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extLst>
                  <a:ext uri="{0D108BD9-81ED-4DB2-BD59-A6C34878D82A}">
                    <a16:rowId xmlns:a16="http://schemas.microsoft.com/office/drawing/2014/main" val="4271032833"/>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int(20)</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int</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862152"/>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float(20.5)</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float</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extLst>
                  <a:ext uri="{0D108BD9-81ED-4DB2-BD59-A6C34878D82A}">
                    <a16:rowId xmlns:a16="http://schemas.microsoft.com/office/drawing/2014/main" val="1673486307"/>
                  </a:ext>
                </a:extLst>
              </a:tr>
              <a:tr h="428165">
                <a:tc>
                  <a:txBody>
                    <a:bodyPr/>
                    <a:lstStyle/>
                    <a:p>
                      <a:pPr algn="ctr" fontAlgn="t">
                        <a:spcBef>
                          <a:spcPts val="0"/>
                        </a:spcBef>
                        <a:spcAft>
                          <a:spcPts val="0"/>
                        </a:spcAft>
                      </a:pPr>
                      <a:r>
                        <a:rPr lang="en-US" sz="1200" b="0" i="0" u="none" strike="noStrike">
                          <a:solidFill>
                            <a:srgbClr val="000000"/>
                          </a:solidFill>
                          <a:effectLst/>
                          <a:latin typeface="Consolas" panose="020B0609020204030204" pitchFamily="49" charset="0"/>
                        </a:rPr>
                        <a:t>x = complex(1j)</a:t>
                      </a:r>
                      <a:endParaRPr lang="en-US" sz="2700" b="0" i="0" u="none" strike="noStrike">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0" i="0" u="none" strike="noStrike" dirty="0">
                          <a:solidFill>
                            <a:srgbClr val="000000"/>
                          </a:solidFill>
                          <a:effectLst/>
                          <a:latin typeface="Verdana" panose="020B0604030504040204" pitchFamily="34" charset="0"/>
                        </a:rPr>
                        <a:t>complex</a:t>
                      </a:r>
                      <a:endParaRPr lang="en-US" sz="2700" b="0" i="0" u="none" strike="noStrike" dirty="0">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547171"/>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list("apple", "banana", "cherry“)</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tc>
                  <a:txBody>
                    <a:bodyPr/>
                    <a:lstStyle/>
                    <a:p>
                      <a:pPr algn="ctr" fontAlgn="t">
                        <a:spcBef>
                          <a:spcPts val="0"/>
                        </a:spcBef>
                        <a:spcAft>
                          <a:spcPts val="0"/>
                        </a:spcAft>
                      </a:pPr>
                      <a:r>
                        <a:rPr lang="en-US" sz="1200" b="0" i="0" u="none" strike="noStrike" dirty="0">
                          <a:solidFill>
                            <a:srgbClr val="000000"/>
                          </a:solidFill>
                          <a:effectLst/>
                          <a:latin typeface="Verdana" panose="020B0604030504040204" pitchFamily="34" charset="0"/>
                        </a:rPr>
                        <a:t>list</a:t>
                      </a:r>
                      <a:endParaRPr lang="en-US" sz="2700" b="0" i="0" u="none" strike="noStrike" dirty="0">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extLst>
                  <a:ext uri="{0D108BD9-81ED-4DB2-BD59-A6C34878D82A}">
                    <a16:rowId xmlns:a16="http://schemas.microsoft.com/office/drawing/2014/main" val="385087952"/>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tuple(("apple", "banana", "cherry"))</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0" i="0" u="none" strike="noStrike" dirty="0">
                          <a:solidFill>
                            <a:srgbClr val="000000"/>
                          </a:solidFill>
                          <a:effectLst/>
                          <a:latin typeface="Verdana" panose="020B0604030504040204" pitchFamily="34" charset="0"/>
                        </a:rPr>
                        <a:t>tuple</a:t>
                      </a:r>
                      <a:endParaRPr lang="en-US" sz="2700" b="0" i="0" u="none" strike="noStrike" dirty="0">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7734416"/>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range(6)</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range</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extLst>
                  <a:ext uri="{0D108BD9-81ED-4DB2-BD59-A6C34878D82A}">
                    <a16:rowId xmlns:a16="http://schemas.microsoft.com/office/drawing/2014/main" val="2681613502"/>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a:t>
                      </a:r>
                      <a:r>
                        <a:rPr lang="en-US" sz="1200" b="0" i="0" u="none" strike="noStrike" dirty="0" err="1">
                          <a:solidFill>
                            <a:srgbClr val="000000"/>
                          </a:solidFill>
                          <a:effectLst/>
                          <a:latin typeface="Consolas" panose="020B0609020204030204" pitchFamily="49" charset="0"/>
                        </a:rPr>
                        <a:t>dict</a:t>
                      </a:r>
                      <a:r>
                        <a:rPr lang="en-US" sz="1200" b="0" i="0" u="none" strike="noStrike" dirty="0">
                          <a:solidFill>
                            <a:srgbClr val="000000"/>
                          </a:solidFill>
                          <a:effectLst/>
                          <a:latin typeface="Consolas" panose="020B0609020204030204" pitchFamily="49" charset="0"/>
                        </a:rPr>
                        <a:t>(name="John", age=36)</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dict</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129104"/>
                  </a:ext>
                </a:extLst>
              </a:tr>
              <a:tr h="428165">
                <a:tc>
                  <a:txBody>
                    <a:bodyPr/>
                    <a:lstStyle/>
                    <a:p>
                      <a:pPr algn="ctr" fontAlgn="t">
                        <a:spcBef>
                          <a:spcPts val="0"/>
                        </a:spcBef>
                        <a:spcAft>
                          <a:spcPts val="0"/>
                        </a:spcAft>
                      </a:pPr>
                      <a:r>
                        <a:rPr lang="en-US" sz="1200" b="0" i="0" u="none" strike="noStrike">
                          <a:solidFill>
                            <a:srgbClr val="000000"/>
                          </a:solidFill>
                          <a:effectLst/>
                          <a:latin typeface="Consolas" panose="020B0609020204030204" pitchFamily="49" charset="0"/>
                        </a:rPr>
                        <a:t>x = set(("apple", "banana", "cherry"))</a:t>
                      </a:r>
                      <a:endParaRPr lang="en-US" sz="2700" b="0" i="0" u="none" strike="noStrike">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tc>
                  <a:txBody>
                    <a:bodyPr/>
                    <a:lstStyle/>
                    <a:p>
                      <a:pPr algn="ctr" fontAlgn="t">
                        <a:spcBef>
                          <a:spcPts val="0"/>
                        </a:spcBef>
                        <a:spcAft>
                          <a:spcPts val="0"/>
                        </a:spcAft>
                      </a:pPr>
                      <a:r>
                        <a:rPr lang="en-US" sz="1200" b="0" i="0" u="none" strike="noStrike">
                          <a:solidFill>
                            <a:srgbClr val="000000"/>
                          </a:solidFill>
                          <a:effectLst/>
                          <a:latin typeface="Verdana" panose="020B0604030504040204" pitchFamily="34" charset="0"/>
                        </a:rPr>
                        <a:t>set</a:t>
                      </a:r>
                      <a:endParaRPr lang="en-US" sz="2700" b="0" i="0" u="none" strike="noStrike">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9EB"/>
                    </a:solidFill>
                  </a:tcPr>
                </a:tc>
                <a:extLst>
                  <a:ext uri="{0D108BD9-81ED-4DB2-BD59-A6C34878D82A}">
                    <a16:rowId xmlns:a16="http://schemas.microsoft.com/office/drawing/2014/main" val="1614835069"/>
                  </a:ext>
                </a:extLst>
              </a:tr>
              <a:tr h="428165">
                <a:tc>
                  <a:txBody>
                    <a:bodyPr/>
                    <a:lstStyle/>
                    <a:p>
                      <a:pPr algn="ctr" fontAlgn="t">
                        <a:spcBef>
                          <a:spcPts val="0"/>
                        </a:spcBef>
                        <a:spcAft>
                          <a:spcPts val="0"/>
                        </a:spcAft>
                      </a:pPr>
                      <a:r>
                        <a:rPr lang="en-US" sz="1200" b="0" i="0" u="none" strike="noStrike" dirty="0">
                          <a:solidFill>
                            <a:srgbClr val="000000"/>
                          </a:solidFill>
                          <a:effectLst/>
                          <a:latin typeface="Consolas" panose="020B0609020204030204" pitchFamily="49" charset="0"/>
                        </a:rPr>
                        <a:t>x = </a:t>
                      </a:r>
                      <a:r>
                        <a:rPr lang="en-US" sz="1200" b="0" i="0" u="none" strike="noStrike" dirty="0" err="1">
                          <a:solidFill>
                            <a:srgbClr val="000000"/>
                          </a:solidFill>
                          <a:effectLst/>
                          <a:latin typeface="Consolas" panose="020B0609020204030204" pitchFamily="49" charset="0"/>
                        </a:rPr>
                        <a:t>frozenset</a:t>
                      </a:r>
                      <a:r>
                        <a:rPr lang="en-US" sz="1200" b="0" i="0" u="none" strike="noStrike" dirty="0">
                          <a:solidFill>
                            <a:srgbClr val="000000"/>
                          </a:solidFill>
                          <a:effectLst/>
                          <a:latin typeface="Consolas" panose="020B0609020204030204" pitchFamily="49" charset="0"/>
                        </a:rPr>
                        <a:t>(("apple", "banana", "cherry"))</a:t>
                      </a:r>
                      <a:endParaRPr lang="en-US" sz="2700" b="0" i="0" u="none" strike="noStrike" dirty="0">
                        <a:effectLst/>
                        <a:latin typeface="Arial" panose="020B0604020202020204" pitchFamily="34" charset="0"/>
                      </a:endParaRPr>
                    </a:p>
                  </a:txBody>
                  <a:tcPr marL="9289" marR="9289" marT="9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200" b="0" i="0" u="none" strike="noStrike" dirty="0" err="1">
                          <a:solidFill>
                            <a:srgbClr val="000000"/>
                          </a:solidFill>
                          <a:effectLst/>
                          <a:latin typeface="Verdana" panose="020B0604030504040204" pitchFamily="34" charset="0"/>
                        </a:rPr>
                        <a:t>frozenset</a:t>
                      </a:r>
                      <a:endParaRPr lang="en-US" sz="2700" b="0" i="0" u="none" strike="noStrike" dirty="0">
                        <a:effectLst/>
                        <a:latin typeface="Arial" panose="020B0604020202020204" pitchFamily="34" charset="0"/>
                      </a:endParaRPr>
                    </a:p>
                  </a:txBody>
                  <a:tcPr marL="9289" marR="9289" marT="74311" marB="7431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045342"/>
                  </a:ext>
                </a:extLst>
              </a:tr>
            </a:tbl>
          </a:graphicData>
        </a:graphic>
      </p:graphicFrame>
    </p:spTree>
    <p:extLst>
      <p:ext uri="{BB962C8B-B14F-4D97-AF65-F5344CB8AC3E}">
        <p14:creationId xmlns:p14="http://schemas.microsoft.com/office/powerpoint/2010/main" val="21075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BC98-D235-6B78-31D7-AF3B7887ACDC}"/>
              </a:ext>
            </a:extLst>
          </p:cNvPr>
          <p:cNvSpPr>
            <a:spLocks noGrp="1"/>
          </p:cNvSpPr>
          <p:nvPr>
            <p:ph type="title"/>
          </p:nvPr>
        </p:nvSpPr>
        <p:spPr/>
        <p:txBody>
          <a:bodyPr/>
          <a:lstStyle/>
          <a:p>
            <a:r>
              <a:rPr lang="en-US" dirty="0"/>
              <a:t>Python Operator</a:t>
            </a:r>
          </a:p>
        </p:txBody>
      </p:sp>
      <p:sp>
        <p:nvSpPr>
          <p:cNvPr id="3" name="Content Placeholder 2">
            <a:extLst>
              <a:ext uri="{FF2B5EF4-FFF2-40B4-BE49-F238E27FC236}">
                <a16:creationId xmlns:a16="http://schemas.microsoft.com/office/drawing/2014/main" id="{322FB9A0-A255-261F-7D6C-EB2AB91F3A6E}"/>
              </a:ext>
            </a:extLst>
          </p:cNvPr>
          <p:cNvSpPr>
            <a:spLocks noGrp="1"/>
          </p:cNvSpPr>
          <p:nvPr>
            <p:ph idx="1"/>
          </p:nvPr>
        </p:nvSpPr>
        <p:spPr/>
        <p:txBody>
          <a:bodyPr>
            <a:normAutofit lnSpcReduction="10000"/>
          </a:bodyPr>
          <a:lstStyle/>
          <a:p>
            <a:r>
              <a:rPr lang="en-US" dirty="0"/>
              <a:t>Python operator is a symbol that performs an operation on one or more operands.</a:t>
            </a:r>
          </a:p>
          <a:p>
            <a:r>
              <a:rPr lang="en-US" dirty="0"/>
              <a:t>An operand is a variable or a value on which we perform the operation.</a:t>
            </a:r>
          </a:p>
          <a:p>
            <a:r>
              <a:rPr lang="en-US" dirty="0"/>
              <a:t>Python Operator falls into 7 categories:</a:t>
            </a:r>
          </a:p>
          <a:p>
            <a:pPr lvl="1">
              <a:buFont typeface="+mj-lt"/>
              <a:buAutoNum type="arabicPeriod"/>
            </a:pPr>
            <a:r>
              <a:rPr lang="en-US" dirty="0"/>
              <a:t>Python Arithmetic Operator</a:t>
            </a:r>
          </a:p>
          <a:p>
            <a:pPr lvl="1">
              <a:buFont typeface="+mj-lt"/>
              <a:buAutoNum type="arabicPeriod"/>
            </a:pPr>
            <a:r>
              <a:rPr lang="en-US" dirty="0"/>
              <a:t>Python Relational Operator</a:t>
            </a:r>
          </a:p>
          <a:p>
            <a:pPr lvl="1">
              <a:buFont typeface="+mj-lt"/>
              <a:buAutoNum type="arabicPeriod"/>
            </a:pPr>
            <a:r>
              <a:rPr lang="en-US" dirty="0"/>
              <a:t>Python Assignment Operator</a:t>
            </a:r>
          </a:p>
          <a:p>
            <a:pPr lvl="1">
              <a:buFont typeface="+mj-lt"/>
              <a:buAutoNum type="arabicPeriod"/>
            </a:pPr>
            <a:r>
              <a:rPr lang="en-US" dirty="0"/>
              <a:t>Python Logical Operator</a:t>
            </a:r>
          </a:p>
          <a:p>
            <a:pPr lvl="1">
              <a:buFont typeface="+mj-lt"/>
              <a:buAutoNum type="arabicPeriod"/>
            </a:pPr>
            <a:r>
              <a:rPr lang="en-US" dirty="0"/>
              <a:t>Python Membership Operator</a:t>
            </a:r>
          </a:p>
          <a:p>
            <a:pPr lvl="1">
              <a:buFont typeface="+mj-lt"/>
              <a:buAutoNum type="arabicPeriod"/>
            </a:pPr>
            <a:r>
              <a:rPr lang="en-US" dirty="0"/>
              <a:t>Python Identity Operator</a:t>
            </a:r>
          </a:p>
          <a:p>
            <a:pPr lvl="1">
              <a:buFont typeface="+mj-lt"/>
              <a:buAutoNum type="arabicPeriod"/>
            </a:pPr>
            <a:r>
              <a:rPr lang="en-US" dirty="0"/>
              <a:t>Python Bitwise Operator</a:t>
            </a:r>
          </a:p>
        </p:txBody>
      </p:sp>
    </p:spTree>
    <p:extLst>
      <p:ext uri="{BB962C8B-B14F-4D97-AF65-F5344CB8AC3E}">
        <p14:creationId xmlns:p14="http://schemas.microsoft.com/office/powerpoint/2010/main" val="59988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CB5D-A8CB-8250-4DF5-406213B6CA7D}"/>
              </a:ext>
            </a:extLst>
          </p:cNvPr>
          <p:cNvSpPr>
            <a:spLocks noGrp="1"/>
          </p:cNvSpPr>
          <p:nvPr>
            <p:ph type="title"/>
          </p:nvPr>
        </p:nvSpPr>
        <p:spPr>
          <a:xfrm>
            <a:off x="741145" y="365125"/>
            <a:ext cx="10612655" cy="703279"/>
          </a:xfrm>
        </p:spPr>
        <p:txBody>
          <a:bodyPr/>
          <a:lstStyle/>
          <a:p>
            <a:r>
              <a:rPr lang="en-US" dirty="0">
                <a:latin typeface="Calibri" panose="020F0502020204030204" pitchFamily="34" charset="0"/>
                <a:cs typeface="Calibri" panose="020F0502020204030204" pitchFamily="34" charset="0"/>
              </a:rPr>
              <a:t>Arithmetic Operators</a:t>
            </a:r>
          </a:p>
        </p:txBody>
      </p:sp>
      <p:sp>
        <p:nvSpPr>
          <p:cNvPr id="3" name="Content Placeholder 2">
            <a:extLst>
              <a:ext uri="{FF2B5EF4-FFF2-40B4-BE49-F238E27FC236}">
                <a16:creationId xmlns:a16="http://schemas.microsoft.com/office/drawing/2014/main" id="{7069C231-E814-DF26-C5A3-4813E1B7CFF6}"/>
              </a:ext>
            </a:extLst>
          </p:cNvPr>
          <p:cNvSpPr>
            <a:spLocks noGrp="1"/>
          </p:cNvSpPr>
          <p:nvPr>
            <p:ph idx="1"/>
          </p:nvPr>
        </p:nvSpPr>
        <p:spPr>
          <a:xfrm>
            <a:off x="666751" y="1068404"/>
            <a:ext cx="10687050" cy="5108559"/>
          </a:xfrm>
        </p:spPr>
        <p:txBody>
          <a:bodyPr/>
          <a:lstStyle/>
          <a:p>
            <a:pPr marL="0" indent="0" algn="ctr">
              <a:buNone/>
            </a:pPr>
            <a:endParaRPr lang="en-US" b="0" i="0" dirty="0">
              <a:solidFill>
                <a:srgbClr val="000000"/>
              </a:solidFill>
              <a:effectLst/>
              <a:latin typeface="Segoe UI" panose="020B0502040204020203" pitchFamily="34" charset="0"/>
            </a:endParaRPr>
          </a:p>
          <a:p>
            <a:pPr marL="0" indent="0">
              <a:buNone/>
            </a:pPr>
            <a:endParaRPr lang="en-US" b="0" i="0" dirty="0">
              <a:solidFill>
                <a:srgbClr val="000000"/>
              </a:solidFill>
              <a:effectLst/>
              <a:latin typeface="Segoe UI" panose="020B0502040204020203" pitchFamily="34" charset="0"/>
            </a:endParaRPr>
          </a:p>
          <a:p>
            <a:pPr marL="0" indent="0" algn="ctr">
              <a:buNone/>
            </a:pPr>
            <a:endParaRPr lang="en-US" dirty="0">
              <a:solidFill>
                <a:srgbClr val="000000"/>
              </a:solidFill>
              <a:latin typeface="Segoe UI" panose="020B0502040204020203" pitchFamily="34" charset="0"/>
            </a:endParaRPr>
          </a:p>
          <a:p>
            <a:pPr marL="0" indent="0" algn="ctr">
              <a:buNone/>
            </a:pPr>
            <a:endParaRPr lang="en-US" b="0" i="0" dirty="0">
              <a:solidFill>
                <a:srgbClr val="000000"/>
              </a:solidFill>
              <a:effectLst/>
              <a:latin typeface="Segoe UI" panose="020B0502040204020203" pitchFamily="34" charset="0"/>
            </a:endParaRPr>
          </a:p>
          <a:p>
            <a:endParaRPr lang="en-US" dirty="0"/>
          </a:p>
        </p:txBody>
      </p:sp>
      <p:graphicFrame>
        <p:nvGraphicFramePr>
          <p:cNvPr id="4" name="Table 3">
            <a:extLst>
              <a:ext uri="{FF2B5EF4-FFF2-40B4-BE49-F238E27FC236}">
                <a16:creationId xmlns:a16="http://schemas.microsoft.com/office/drawing/2014/main" id="{3F560218-B3BD-2AF7-1495-04AADED183C7}"/>
              </a:ext>
            </a:extLst>
          </p:cNvPr>
          <p:cNvGraphicFramePr>
            <a:graphicFrameLocks noGrp="1"/>
          </p:cNvGraphicFramePr>
          <p:nvPr>
            <p:extLst>
              <p:ext uri="{D42A27DB-BD31-4B8C-83A1-F6EECF244321}">
                <p14:modId xmlns:p14="http://schemas.microsoft.com/office/powerpoint/2010/main" val="1931446912"/>
              </p:ext>
            </p:extLst>
          </p:nvPr>
        </p:nvGraphicFramePr>
        <p:xfrm>
          <a:off x="1247775" y="1676400"/>
          <a:ext cx="8905875" cy="4228446"/>
        </p:xfrm>
        <a:graphic>
          <a:graphicData uri="http://schemas.openxmlformats.org/drawingml/2006/table">
            <a:tbl>
              <a:tblPr>
                <a:tableStyleId>{93296810-A885-4BE3-A3E7-6D5BEEA58F35}</a:tableStyleId>
              </a:tblPr>
              <a:tblGrid>
                <a:gridCol w="1291497">
                  <a:extLst>
                    <a:ext uri="{9D8B030D-6E8A-4147-A177-3AD203B41FA5}">
                      <a16:colId xmlns:a16="http://schemas.microsoft.com/office/drawing/2014/main" val="1140444340"/>
                    </a:ext>
                  </a:extLst>
                </a:gridCol>
                <a:gridCol w="3190222">
                  <a:extLst>
                    <a:ext uri="{9D8B030D-6E8A-4147-A177-3AD203B41FA5}">
                      <a16:colId xmlns:a16="http://schemas.microsoft.com/office/drawing/2014/main" val="857092901"/>
                    </a:ext>
                  </a:extLst>
                </a:gridCol>
                <a:gridCol w="4424156">
                  <a:extLst>
                    <a:ext uri="{9D8B030D-6E8A-4147-A177-3AD203B41FA5}">
                      <a16:colId xmlns:a16="http://schemas.microsoft.com/office/drawing/2014/main" val="2775623620"/>
                    </a:ext>
                  </a:extLst>
                </a:gridCol>
              </a:tblGrid>
              <a:tr h="308378">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Name</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957472348"/>
                  </a:ext>
                </a:extLst>
              </a:tr>
              <a:tr h="402780">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Addition</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y</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442867627"/>
                  </a:ext>
                </a:extLst>
              </a:tr>
              <a:tr h="548923">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Subtraction</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725233212"/>
                  </a:ext>
                </a:extLst>
              </a:tr>
              <a:tr h="716391">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Multiplication</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99813822"/>
                  </a:ext>
                </a:extLst>
              </a:tr>
              <a:tr h="402780">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Division</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338724333"/>
                  </a:ext>
                </a:extLst>
              </a:tr>
              <a:tr h="402780">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Modulus</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276710384"/>
                  </a:ext>
                </a:extLst>
              </a:tr>
              <a:tr h="716391">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Exponentiation</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46476518"/>
                  </a:ext>
                </a:extLst>
              </a:tr>
              <a:tr h="716391">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Floor division</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y</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50055799"/>
                  </a:ext>
                </a:extLst>
              </a:tr>
            </a:tbl>
          </a:graphicData>
        </a:graphic>
      </p:graphicFrame>
    </p:spTree>
    <p:extLst>
      <p:ext uri="{BB962C8B-B14F-4D97-AF65-F5344CB8AC3E}">
        <p14:creationId xmlns:p14="http://schemas.microsoft.com/office/powerpoint/2010/main" val="11145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8710-51E8-534E-D316-AABF91D88023}"/>
              </a:ext>
            </a:extLst>
          </p:cNvPr>
          <p:cNvSpPr>
            <a:spLocks noGrp="1"/>
          </p:cNvSpPr>
          <p:nvPr>
            <p:ph type="title"/>
          </p:nvPr>
        </p:nvSpPr>
        <p:spPr>
          <a:xfrm>
            <a:off x="625642" y="163629"/>
            <a:ext cx="10728158" cy="1010653"/>
          </a:xfrm>
        </p:spPr>
        <p:txBody>
          <a:bodyPr>
            <a:normAutofit fontScale="90000"/>
          </a:bodyPr>
          <a:lstStyle/>
          <a:p>
            <a:r>
              <a:rPr lang="en-US" sz="4000" dirty="0">
                <a:latin typeface="Calibri" panose="020F0502020204030204" pitchFamily="34" charset="0"/>
                <a:cs typeface="Calibri" panose="020F0502020204030204"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5" name="Content Placeholder 4">
            <a:extLst>
              <a:ext uri="{FF2B5EF4-FFF2-40B4-BE49-F238E27FC236}">
                <a16:creationId xmlns:a16="http://schemas.microsoft.com/office/drawing/2014/main" id="{E14B7901-572D-0DB4-F3C4-2559586CA556}"/>
              </a:ext>
            </a:extLst>
          </p:cNvPr>
          <p:cNvGraphicFramePr>
            <a:graphicFrameLocks noGrp="1"/>
          </p:cNvGraphicFramePr>
          <p:nvPr>
            <p:ph idx="1"/>
            <p:extLst>
              <p:ext uri="{D42A27DB-BD31-4B8C-83A1-F6EECF244321}">
                <p14:modId xmlns:p14="http://schemas.microsoft.com/office/powerpoint/2010/main" val="2804009701"/>
              </p:ext>
            </p:extLst>
          </p:nvPr>
        </p:nvGraphicFramePr>
        <p:xfrm>
          <a:off x="1343024" y="914241"/>
          <a:ext cx="7772401" cy="5594350"/>
        </p:xfrm>
        <a:graphic>
          <a:graphicData uri="http://schemas.openxmlformats.org/drawingml/2006/table">
            <a:tbl>
              <a:tblPr>
                <a:tableStyleId>{93296810-A885-4BE3-A3E7-6D5BEEA58F35}</a:tableStyleId>
              </a:tblPr>
              <a:tblGrid>
                <a:gridCol w="2831007">
                  <a:extLst>
                    <a:ext uri="{9D8B030D-6E8A-4147-A177-3AD203B41FA5}">
                      <a16:colId xmlns:a16="http://schemas.microsoft.com/office/drawing/2014/main" val="4290744660"/>
                    </a:ext>
                  </a:extLst>
                </a:gridCol>
                <a:gridCol w="2470697">
                  <a:extLst>
                    <a:ext uri="{9D8B030D-6E8A-4147-A177-3AD203B41FA5}">
                      <a16:colId xmlns:a16="http://schemas.microsoft.com/office/drawing/2014/main" val="3204814490"/>
                    </a:ext>
                  </a:extLst>
                </a:gridCol>
                <a:gridCol w="2470697">
                  <a:extLst>
                    <a:ext uri="{9D8B030D-6E8A-4147-A177-3AD203B41FA5}">
                      <a16:colId xmlns:a16="http://schemas.microsoft.com/office/drawing/2014/main" val="663635272"/>
                    </a:ext>
                  </a:extLst>
                </a:gridCol>
              </a:tblGrid>
              <a:tr h="264892">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Same As</a:t>
                      </a:r>
                      <a:endParaRPr lang="en-US" sz="2000" b="1" i="0" u="none" strike="noStrike">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4235620161"/>
                  </a:ext>
                </a:extLst>
              </a:tr>
              <a:tr h="345982">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x = 5</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5</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1315957059"/>
                  </a:ext>
                </a:extLst>
              </a:tr>
              <a:tr h="345982">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x += 3</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486528586"/>
                  </a:ext>
                </a:extLst>
              </a:tr>
              <a:tr h="345982">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894445133"/>
                  </a:ext>
                </a:extLst>
              </a:tr>
              <a:tr h="345982">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170383404"/>
                  </a:ext>
                </a:extLst>
              </a:tr>
              <a:tr h="345982">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695418104"/>
                  </a:ext>
                </a:extLst>
              </a:tr>
              <a:tr h="345982">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853427084"/>
                  </a:ext>
                </a:extLst>
              </a:tr>
              <a:tr h="345982">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4093855318"/>
                  </a:ext>
                </a:extLst>
              </a:tr>
              <a:tr h="345982">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1904504526"/>
                  </a:ext>
                </a:extLst>
              </a:tr>
              <a:tr h="345982">
                <a:tc>
                  <a:txBody>
                    <a:bodyPr/>
                    <a:lstStyle/>
                    <a:p>
                      <a:pPr algn="ctr" fontAlgn="t"/>
                      <a:r>
                        <a:rPr lang="en-US" sz="2000" u="none" strike="noStrike" dirty="0">
                          <a:effectLst/>
                        </a:rPr>
                        <a:t>&amp;=</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x &amp;= 3</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&amp;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268399124"/>
                  </a:ext>
                </a:extLst>
              </a:tr>
              <a:tr h="345982">
                <a:tc>
                  <a:txBody>
                    <a:bodyPr/>
                    <a:lstStyle/>
                    <a:p>
                      <a:pPr algn="ctr" fontAlgn="t"/>
                      <a:r>
                        <a:rPr lang="en-US" sz="2000" u="none" strike="noStrike" dirty="0">
                          <a:effectLst/>
                        </a:rPr>
                        <a:t>|=</a:t>
                      </a:r>
                      <a:endParaRPr lang="en-US" sz="2000" b="0" i="0" u="none" strike="noStrike" dirty="0">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x |= 3</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1882888711"/>
                  </a:ext>
                </a:extLst>
              </a:tr>
              <a:tr h="345982">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640823906"/>
                  </a:ext>
                </a:extLst>
              </a:tr>
              <a:tr h="345982">
                <a:tc>
                  <a:txBody>
                    <a:bodyPr/>
                    <a:lstStyle/>
                    <a:p>
                      <a:pPr algn="ctr" fontAlgn="t"/>
                      <a:r>
                        <a:rPr lang="en-US" sz="2000" u="none" strike="noStrike">
                          <a:effectLst/>
                        </a:rPr>
                        <a:t>&gt;&gt;=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a:effectLst/>
                        </a:rPr>
                        <a:t>x &gt;&gt;= 3</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x &gt;&gt; 3</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586006829"/>
                  </a:ext>
                </a:extLst>
              </a:tr>
              <a:tr h="345982">
                <a:tc>
                  <a:txBody>
                    <a:bodyPr/>
                    <a:lstStyle/>
                    <a:p>
                      <a:pPr algn="ctr" fontAlgn="t"/>
                      <a:r>
                        <a:rPr lang="en-US" sz="2000" u="none" strike="noStrike">
                          <a:effectLst/>
                        </a:rPr>
                        <a:t>&lt;&lt;=</a:t>
                      </a:r>
                      <a:endParaRPr lang="en-US" sz="2000" b="0" i="0" u="none" strike="noStrike">
                        <a:solidFill>
                          <a:srgbClr val="000000"/>
                        </a:solidFill>
                        <a:effectLst/>
                        <a:latin typeface="Verdana" panose="020B0604030504040204" pitchFamily="34" charset="0"/>
                      </a:endParaRPr>
                    </a:p>
                  </a:txBody>
                  <a:tcPr marL="95250" marR="6350" marT="6350" marB="0"/>
                </a:tc>
                <a:tc>
                  <a:txBody>
                    <a:bodyPr/>
                    <a:lstStyle/>
                    <a:p>
                      <a:pPr algn="ctr" fontAlgn="t"/>
                      <a:r>
                        <a:rPr lang="en-US" sz="2000" u="none" strike="noStrike" dirty="0">
                          <a:effectLst/>
                        </a:rPr>
                        <a:t>x &lt;&lt;= 3</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 x &lt;&lt; 3</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433924615"/>
                  </a:ext>
                </a:extLst>
              </a:tr>
            </a:tbl>
          </a:graphicData>
        </a:graphic>
      </p:graphicFrame>
    </p:spTree>
    <p:extLst>
      <p:ext uri="{BB962C8B-B14F-4D97-AF65-F5344CB8AC3E}">
        <p14:creationId xmlns:p14="http://schemas.microsoft.com/office/powerpoint/2010/main" val="24737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EF90-E6C8-6FE8-3B24-0F3498D43DD2}"/>
              </a:ext>
            </a:extLst>
          </p:cNvPr>
          <p:cNvSpPr>
            <a:spLocks noGrp="1"/>
          </p:cNvSpPr>
          <p:nvPr>
            <p:ph type="title"/>
          </p:nvPr>
        </p:nvSpPr>
        <p:spPr>
          <a:xfrm>
            <a:off x="1157437" y="174626"/>
            <a:ext cx="10515600" cy="712904"/>
          </a:xfrm>
        </p:spPr>
        <p:txBody>
          <a:bodyPr>
            <a:normAutofit fontScale="90000"/>
          </a:bodyPr>
          <a:lstStyle/>
          <a:p>
            <a:r>
              <a:rPr lang="en-US" b="0" i="0" dirty="0">
                <a:effectLst/>
                <a:latin typeface="Segoe UI" panose="020B0502040204020203" pitchFamily="34" charset="0"/>
              </a:rPr>
              <a:t>Comparison Operators</a:t>
            </a: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CA594A5B-E021-DC33-D765-3286E24FFFA9}"/>
              </a:ext>
            </a:extLst>
          </p:cNvPr>
          <p:cNvGraphicFramePr>
            <a:graphicFrameLocks noGrp="1"/>
          </p:cNvGraphicFramePr>
          <p:nvPr>
            <p:ph idx="1"/>
            <p:extLst>
              <p:ext uri="{D42A27DB-BD31-4B8C-83A1-F6EECF244321}">
                <p14:modId xmlns:p14="http://schemas.microsoft.com/office/powerpoint/2010/main" val="4259463281"/>
              </p:ext>
            </p:extLst>
          </p:nvPr>
        </p:nvGraphicFramePr>
        <p:xfrm>
          <a:off x="1157437" y="1171575"/>
          <a:ext cx="8519964" cy="4770961"/>
        </p:xfrm>
        <a:graphic>
          <a:graphicData uri="http://schemas.openxmlformats.org/drawingml/2006/table">
            <a:tbl>
              <a:tblPr>
                <a:tableStyleId>{93296810-A885-4BE3-A3E7-6D5BEEA58F35}</a:tableStyleId>
              </a:tblPr>
              <a:tblGrid>
                <a:gridCol w="2839988">
                  <a:extLst>
                    <a:ext uri="{9D8B030D-6E8A-4147-A177-3AD203B41FA5}">
                      <a16:colId xmlns:a16="http://schemas.microsoft.com/office/drawing/2014/main" val="3673592072"/>
                    </a:ext>
                  </a:extLst>
                </a:gridCol>
                <a:gridCol w="2839988">
                  <a:extLst>
                    <a:ext uri="{9D8B030D-6E8A-4147-A177-3AD203B41FA5}">
                      <a16:colId xmlns:a16="http://schemas.microsoft.com/office/drawing/2014/main" val="2739411825"/>
                    </a:ext>
                  </a:extLst>
                </a:gridCol>
                <a:gridCol w="2839988">
                  <a:extLst>
                    <a:ext uri="{9D8B030D-6E8A-4147-A177-3AD203B41FA5}">
                      <a16:colId xmlns:a16="http://schemas.microsoft.com/office/drawing/2014/main" val="1791751162"/>
                    </a:ext>
                  </a:extLst>
                </a:gridCol>
              </a:tblGrid>
              <a:tr h="406688">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Name</a:t>
                      </a:r>
                      <a:endParaRPr lang="en-US" sz="2000" b="1"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582082381"/>
                  </a:ext>
                </a:extLst>
              </a:tr>
              <a:tr h="378358">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dirty="0">
                          <a:effectLst/>
                        </a:rPr>
                        <a:t>Equal</a:t>
                      </a:r>
                      <a:endParaRPr lang="en-US" sz="2000" b="0" i="0" u="none" strike="noStrike" dirty="0">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1405952963"/>
                  </a:ext>
                </a:extLst>
              </a:tr>
              <a:tr h="469578">
                <a:tc>
                  <a:txBody>
                    <a:bodyPr/>
                    <a:lstStyle/>
                    <a:p>
                      <a:pPr algn="ctr" fontAlgn="t"/>
                      <a:r>
                        <a:rPr lang="en-US" sz="2000" u="none" strike="noStrike">
                          <a:effectLst/>
                        </a:rPr>
                        <a:t>!=</a:t>
                      </a:r>
                      <a:endParaRPr lang="en-US" sz="2000" b="0"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Not equal</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579140459"/>
                  </a:ext>
                </a:extLst>
              </a:tr>
              <a:tr h="670826">
                <a:tc>
                  <a:txBody>
                    <a:bodyPr/>
                    <a:lstStyle/>
                    <a:p>
                      <a:pPr algn="ctr" fontAlgn="t"/>
                      <a:r>
                        <a:rPr lang="en-US" sz="2000" u="none" strike="noStrike">
                          <a:effectLst/>
                        </a:rPr>
                        <a:t>&gt;</a:t>
                      </a:r>
                      <a:endParaRPr lang="en-US" sz="2000" b="0"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Greater than</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&gt;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2279471475"/>
                  </a:ext>
                </a:extLst>
              </a:tr>
              <a:tr h="469578">
                <a:tc>
                  <a:txBody>
                    <a:bodyPr/>
                    <a:lstStyle/>
                    <a:p>
                      <a:pPr algn="ctr" fontAlgn="t"/>
                      <a:r>
                        <a:rPr lang="en-US" sz="2000" u="none" strike="noStrike">
                          <a:effectLst/>
                        </a:rPr>
                        <a:t>&lt;</a:t>
                      </a:r>
                      <a:endParaRPr lang="en-US" sz="2000" b="0"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Less than</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&lt;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740978939"/>
                  </a:ext>
                </a:extLst>
              </a:tr>
              <a:tr h="1274570">
                <a:tc>
                  <a:txBody>
                    <a:bodyPr/>
                    <a:lstStyle/>
                    <a:p>
                      <a:pPr algn="ctr" fontAlgn="t"/>
                      <a:r>
                        <a:rPr lang="en-US" sz="2000" u="none" strike="noStrike" dirty="0">
                          <a:effectLst/>
                        </a:rPr>
                        <a:t>&gt;=</a:t>
                      </a:r>
                      <a:endParaRPr lang="en-US" sz="20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Greater than or equal to</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a:effectLst/>
                        </a:rPr>
                        <a:t>x &gt;= y</a:t>
                      </a:r>
                      <a:endParaRPr lang="en-US" sz="2000" b="0" i="0" u="none" strike="noStrike">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458538259"/>
                  </a:ext>
                </a:extLst>
              </a:tr>
              <a:tr h="1073321">
                <a:tc>
                  <a:txBody>
                    <a:bodyPr/>
                    <a:lstStyle/>
                    <a:p>
                      <a:pPr algn="ctr" fontAlgn="t"/>
                      <a:r>
                        <a:rPr lang="en-US" sz="2000" u="none" strike="noStrike">
                          <a:effectLst/>
                        </a:rPr>
                        <a:t>&lt;=</a:t>
                      </a:r>
                      <a:endParaRPr lang="en-US" sz="2000" b="0" i="0" u="none" strike="noStrike">
                        <a:solidFill>
                          <a:srgbClr val="000000"/>
                        </a:solidFill>
                        <a:effectLst/>
                        <a:latin typeface="Verdana" panose="020B0604030504040204" pitchFamily="34" charset="0"/>
                      </a:endParaRPr>
                    </a:p>
                  </a:txBody>
                  <a:tcPr marL="6350" marR="6350" marT="6350" marB="0"/>
                </a:tc>
                <a:tc>
                  <a:txBody>
                    <a:bodyPr/>
                    <a:lstStyle/>
                    <a:p>
                      <a:pPr algn="ctr" fontAlgn="t"/>
                      <a:r>
                        <a:rPr lang="en-US" sz="2000" u="none" strike="noStrike">
                          <a:effectLst/>
                        </a:rPr>
                        <a:t>Less than or equal to</a:t>
                      </a:r>
                      <a:endParaRPr lang="en-US" sz="2000" b="0" i="0" u="none" strike="noStrike">
                        <a:solidFill>
                          <a:srgbClr val="000000"/>
                        </a:solidFill>
                        <a:effectLst/>
                        <a:latin typeface="Verdana" panose="020B0604030504040204" pitchFamily="34" charset="0"/>
                      </a:endParaRPr>
                    </a:p>
                  </a:txBody>
                  <a:tcPr marL="6350" marR="6350" marT="50800" marB="50800"/>
                </a:tc>
                <a:tc>
                  <a:txBody>
                    <a:bodyPr/>
                    <a:lstStyle/>
                    <a:p>
                      <a:pPr algn="ctr" fontAlgn="t"/>
                      <a:r>
                        <a:rPr lang="en-US" sz="2000" u="none" strike="noStrike" dirty="0">
                          <a:effectLst/>
                        </a:rPr>
                        <a:t>x &lt;= y</a:t>
                      </a:r>
                      <a:endParaRPr lang="en-US" sz="2000" b="0" i="0" u="none" strike="noStrike" dirty="0">
                        <a:solidFill>
                          <a:srgbClr val="000000"/>
                        </a:solidFill>
                        <a:effectLst/>
                        <a:latin typeface="Verdana" panose="020B0604030504040204" pitchFamily="34" charset="0"/>
                      </a:endParaRPr>
                    </a:p>
                  </a:txBody>
                  <a:tcPr marL="6350" marR="6350" marT="50800" marB="50800"/>
                </a:tc>
                <a:extLst>
                  <a:ext uri="{0D108BD9-81ED-4DB2-BD59-A6C34878D82A}">
                    <a16:rowId xmlns:a16="http://schemas.microsoft.com/office/drawing/2014/main" val="3685807849"/>
                  </a:ext>
                </a:extLst>
              </a:tr>
            </a:tbl>
          </a:graphicData>
        </a:graphic>
      </p:graphicFrame>
    </p:spTree>
    <p:extLst>
      <p:ext uri="{BB962C8B-B14F-4D97-AF65-F5344CB8AC3E}">
        <p14:creationId xmlns:p14="http://schemas.microsoft.com/office/powerpoint/2010/main" val="24298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F674-750D-179B-8A80-BD3DAB225E3F}"/>
              </a:ext>
            </a:extLst>
          </p:cNvPr>
          <p:cNvSpPr>
            <a:spLocks noGrp="1"/>
          </p:cNvSpPr>
          <p:nvPr>
            <p:ph type="title"/>
          </p:nvPr>
        </p:nvSpPr>
        <p:spPr>
          <a:xfrm>
            <a:off x="838200" y="365125"/>
            <a:ext cx="10515600" cy="780281"/>
          </a:xfrm>
        </p:spPr>
        <p:txBody>
          <a:bodyPr/>
          <a:lstStyle/>
          <a:p>
            <a:r>
              <a:rPr lang="en-US" b="0" i="0" dirty="0">
                <a:effectLst/>
                <a:latin typeface="Segoe UI" panose="020B0502040204020203" pitchFamily="34" charset="0"/>
              </a:rPr>
              <a:t>Logical Operators</a:t>
            </a:r>
            <a:endParaRPr lang="en-US" dirty="0"/>
          </a:p>
        </p:txBody>
      </p:sp>
      <p:graphicFrame>
        <p:nvGraphicFramePr>
          <p:cNvPr id="4" name="Content Placeholder 3">
            <a:extLst>
              <a:ext uri="{FF2B5EF4-FFF2-40B4-BE49-F238E27FC236}">
                <a16:creationId xmlns:a16="http://schemas.microsoft.com/office/drawing/2014/main" id="{D738809E-5777-3445-4348-381A78E35AA4}"/>
              </a:ext>
            </a:extLst>
          </p:cNvPr>
          <p:cNvGraphicFramePr>
            <a:graphicFrameLocks noGrp="1"/>
          </p:cNvGraphicFramePr>
          <p:nvPr>
            <p:ph idx="1"/>
            <p:extLst>
              <p:ext uri="{D42A27DB-BD31-4B8C-83A1-F6EECF244321}">
                <p14:modId xmlns:p14="http://schemas.microsoft.com/office/powerpoint/2010/main" val="3762883412"/>
              </p:ext>
            </p:extLst>
          </p:nvPr>
        </p:nvGraphicFramePr>
        <p:xfrm>
          <a:off x="838200" y="1364481"/>
          <a:ext cx="8429925" cy="4693420"/>
        </p:xfrm>
        <a:graphic>
          <a:graphicData uri="http://schemas.openxmlformats.org/drawingml/2006/table">
            <a:tbl>
              <a:tblPr>
                <a:tableStyleId>{93296810-A885-4BE3-A3E7-6D5BEEA58F35}</a:tableStyleId>
              </a:tblPr>
              <a:tblGrid>
                <a:gridCol w="2809975">
                  <a:extLst>
                    <a:ext uri="{9D8B030D-6E8A-4147-A177-3AD203B41FA5}">
                      <a16:colId xmlns:a16="http://schemas.microsoft.com/office/drawing/2014/main" val="4184932847"/>
                    </a:ext>
                  </a:extLst>
                </a:gridCol>
                <a:gridCol w="2809975">
                  <a:extLst>
                    <a:ext uri="{9D8B030D-6E8A-4147-A177-3AD203B41FA5}">
                      <a16:colId xmlns:a16="http://schemas.microsoft.com/office/drawing/2014/main" val="4046373606"/>
                    </a:ext>
                  </a:extLst>
                </a:gridCol>
                <a:gridCol w="2809975">
                  <a:extLst>
                    <a:ext uri="{9D8B030D-6E8A-4147-A177-3AD203B41FA5}">
                      <a16:colId xmlns:a16="http://schemas.microsoft.com/office/drawing/2014/main" val="2318660763"/>
                    </a:ext>
                  </a:extLst>
                </a:gridCol>
              </a:tblGrid>
              <a:tr h="404846">
                <a:tc>
                  <a:txBody>
                    <a:bodyPr/>
                    <a:lstStyle/>
                    <a:p>
                      <a:pPr algn="ctr" fontAlgn="t"/>
                      <a:r>
                        <a:rPr lang="en-US" sz="2000" u="none" strike="noStrike">
                          <a:effectLst/>
                        </a:rPr>
                        <a:t>Operator</a:t>
                      </a:r>
                      <a:endParaRPr lang="en-US" sz="2000" b="1" i="0" u="none" strike="noStrike">
                        <a:solidFill>
                          <a:srgbClr val="000000"/>
                        </a:solidFill>
                        <a:effectLst/>
                        <a:latin typeface="Verdana" panose="020B0604030504040204" pitchFamily="34" charset="0"/>
                      </a:endParaRPr>
                    </a:p>
                  </a:txBody>
                  <a:tcPr marL="952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dirty="0">
                          <a:effectLst/>
                        </a:rPr>
                        <a:t>Description</a:t>
                      </a:r>
                      <a:endParaRPr lang="en-US" sz="2000" b="1" i="0" u="none" strike="noStrike" dirty="0">
                        <a:solidFill>
                          <a:srgbClr val="000000"/>
                        </a:solidFill>
                        <a:effectLst/>
                        <a:latin typeface="Verdana" panose="020B060403050404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effectLst/>
                        </a:rPr>
                        <a:t>Example</a:t>
                      </a:r>
                      <a:endParaRPr lang="en-US" sz="2000" b="1" i="0" u="none" strike="noStrike">
                        <a:solidFill>
                          <a:srgbClr val="000000"/>
                        </a:solidFill>
                        <a:effectLst/>
                        <a:latin typeface="Verdana" panose="020B060403050404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79081"/>
                  </a:ext>
                </a:extLst>
              </a:tr>
              <a:tr h="1250834">
                <a:tc>
                  <a:txBody>
                    <a:bodyPr/>
                    <a:lstStyle/>
                    <a:p>
                      <a:pPr algn="ctr" fontAlgn="t"/>
                      <a:r>
                        <a:rPr lang="en-US" sz="2000" u="none" strike="noStrike" dirty="0">
                          <a:effectLst/>
                        </a:rPr>
                        <a:t>and </a:t>
                      </a:r>
                      <a:endParaRPr lang="en-US" sz="2000" b="0" i="0" u="none" strike="noStrike" dirty="0">
                        <a:solidFill>
                          <a:srgbClr val="000000"/>
                        </a:solidFill>
                        <a:effectLst/>
                        <a:latin typeface="Verdana" panose="020B0604030504040204" pitchFamily="34" charset="0"/>
                      </a:endParaRPr>
                    </a:p>
                  </a:txBody>
                  <a:tcPr marL="952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effectLst/>
                        </a:rPr>
                        <a:t>Returns True if both statements are true</a:t>
                      </a:r>
                      <a:endParaRPr lang="en-US" sz="2000" b="0" i="0" u="none" strike="noStrike">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dirty="0">
                          <a:effectLst/>
                        </a:rPr>
                        <a:t>x &lt; 5 and  x &lt; 10</a:t>
                      </a:r>
                      <a:endParaRPr lang="en-US" sz="2000" b="0" i="0" u="none" strike="noStrike" dirty="0">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315665"/>
                  </a:ext>
                </a:extLst>
              </a:tr>
              <a:tr h="1384852">
                <a:tc>
                  <a:txBody>
                    <a:bodyPr/>
                    <a:lstStyle/>
                    <a:p>
                      <a:pPr algn="ctr" fontAlgn="t"/>
                      <a:r>
                        <a:rPr lang="en-US" sz="2000" u="none" strike="noStrike" dirty="0">
                          <a:effectLst/>
                        </a:rPr>
                        <a:t>or</a:t>
                      </a:r>
                      <a:endParaRPr lang="en-US" sz="2000" b="0" i="0" u="none" strike="noStrike" dirty="0">
                        <a:solidFill>
                          <a:srgbClr val="000000"/>
                        </a:solidFill>
                        <a:effectLst/>
                        <a:latin typeface="Verdana" panose="020B0604030504040204" pitchFamily="34" charset="0"/>
                      </a:endParaRPr>
                    </a:p>
                  </a:txBody>
                  <a:tcPr marL="952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dirty="0">
                          <a:effectLst/>
                        </a:rPr>
                        <a:t>Returns True if one of the statements is true</a:t>
                      </a:r>
                      <a:endParaRPr lang="en-US" sz="2000" b="0" i="0" u="none" strike="noStrike" dirty="0">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effectLst/>
                        </a:rPr>
                        <a:t>x &lt; 5 or x &lt; 4</a:t>
                      </a:r>
                      <a:endParaRPr lang="en-US" sz="2000" b="0" i="0" u="none" strike="noStrike">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5974516"/>
                  </a:ext>
                </a:extLst>
              </a:tr>
              <a:tr h="1652888">
                <a:tc>
                  <a:txBody>
                    <a:bodyPr/>
                    <a:lstStyle/>
                    <a:p>
                      <a:pPr algn="ctr" fontAlgn="t"/>
                      <a:r>
                        <a:rPr lang="en-US" sz="2000" u="none" strike="noStrike">
                          <a:effectLst/>
                        </a:rPr>
                        <a:t>not</a:t>
                      </a:r>
                      <a:endParaRPr lang="en-US" sz="2000" b="0" i="0" u="none" strike="noStrike">
                        <a:solidFill>
                          <a:srgbClr val="000000"/>
                        </a:solidFill>
                        <a:effectLst/>
                        <a:latin typeface="Verdana" panose="020B0604030504040204" pitchFamily="34" charset="0"/>
                      </a:endParaRPr>
                    </a:p>
                  </a:txBody>
                  <a:tcPr marL="952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effectLst/>
                        </a:rPr>
                        <a:t>Reverse the result, returns False if the result is true</a:t>
                      </a:r>
                      <a:endParaRPr lang="en-US" sz="2000" b="0" i="0" u="none" strike="noStrike">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dirty="0">
                          <a:effectLst/>
                        </a:rPr>
                        <a:t>not(x &lt; 5 and x &lt; 10)</a:t>
                      </a:r>
                      <a:endParaRPr lang="en-US" sz="2000" b="0" i="0" u="none" strike="noStrike" dirty="0">
                        <a:solidFill>
                          <a:srgbClr val="000000"/>
                        </a:solidFill>
                        <a:effectLst/>
                        <a:latin typeface="Verdana" panose="020B0604030504040204" pitchFamily="34" charset="0"/>
                      </a:endParaRPr>
                    </a:p>
                  </a:txBody>
                  <a:tcPr marL="6350" marR="635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9433852"/>
                  </a:ext>
                </a:extLst>
              </a:tr>
            </a:tbl>
          </a:graphicData>
        </a:graphic>
      </p:graphicFrame>
    </p:spTree>
    <p:extLst>
      <p:ext uri="{BB962C8B-B14F-4D97-AF65-F5344CB8AC3E}">
        <p14:creationId xmlns:p14="http://schemas.microsoft.com/office/powerpoint/2010/main" val="3683523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1420</TotalTime>
  <Words>3212</Words>
  <Application>Microsoft Office PowerPoint</Application>
  <PresentationFormat>Widescreen</PresentationFormat>
  <Paragraphs>348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Consolas</vt:lpstr>
      <vt:lpstr>Segoe UI</vt:lpstr>
      <vt:lpstr>Studio-Feixen-Sans</vt:lpstr>
      <vt:lpstr>Tahoma</vt:lpstr>
      <vt:lpstr>Trebuchet MS</vt:lpstr>
      <vt:lpstr>Verdana</vt:lpstr>
      <vt:lpstr>Wingdings 3</vt:lpstr>
      <vt:lpstr>Facet</vt:lpstr>
      <vt:lpstr>Python Installation….</vt:lpstr>
      <vt:lpstr>Python Data Types</vt:lpstr>
      <vt:lpstr>PowerPoint Presentation</vt:lpstr>
      <vt:lpstr>Data types Examples</vt:lpstr>
      <vt:lpstr>Python Operator</vt:lpstr>
      <vt:lpstr>Arithmetic Operators</vt:lpstr>
      <vt:lpstr>Assignment Operators </vt:lpstr>
      <vt:lpstr>Comparison Operators    </vt:lpstr>
      <vt:lpstr>Logical Operators</vt:lpstr>
      <vt:lpstr>Identity Operators </vt:lpstr>
      <vt:lpstr>Membership Operators</vt:lpstr>
      <vt:lpstr>List</vt:lpstr>
      <vt:lpstr>List Values</vt:lpstr>
      <vt:lpstr>Accessing the list and len()</vt:lpstr>
      <vt:lpstr>List Mutable and Aliasing</vt:lpstr>
      <vt:lpstr>append(),insert(),remove()</vt:lpstr>
      <vt:lpstr>Pop(),Sort(),Copy()</vt:lpstr>
      <vt:lpstr>Tuples</vt:lpstr>
      <vt:lpstr>Contd..</vt:lpstr>
      <vt:lpstr>PowerPoint Presentation</vt:lpstr>
      <vt:lpstr>PowerPoint Presentation</vt:lpstr>
      <vt:lpstr>Cont.…</vt:lpstr>
      <vt:lpstr>Tuple Packing and Unpacking</vt:lpstr>
      <vt:lpstr>Set</vt:lpstr>
      <vt:lpstr>Add(),update(),remove()</vt:lpstr>
      <vt:lpstr>Union(),intersection(),difference()</vt:lpstr>
      <vt:lpstr>Other Set Operations in Python and Frozen set:</vt:lpstr>
      <vt:lpstr>Dictionary Items - Data Types </vt:lpstr>
      <vt:lpstr>Accessing the values</vt:lpstr>
      <vt:lpstr>Update(),pop(),del()</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Installation….</dc:title>
  <dc:creator>U Muhammed</dc:creator>
  <cp:lastModifiedBy>U Muhammed</cp:lastModifiedBy>
  <cp:revision>27</cp:revision>
  <dcterms:created xsi:type="dcterms:W3CDTF">2022-09-25T14:58:30Z</dcterms:created>
  <dcterms:modified xsi:type="dcterms:W3CDTF">2022-10-12T05:56:20Z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2022-10-12T05:56:20Z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0078a4e9-a85b-429a-bd48-6a742a2e56f2</vt:lpwstr>
  </property>
  <property fmtid="{D5CDD505-2E9C-101B-9397-08002B2CF9AE}" pid="8" name="MSIP_Label_c5e6e129-f928-4a05-ae32-d838f6b21bdd_ContentBits">
    <vt:lpwstr>3</vt:lpwstr>
  </property>
</Properties>
</file>