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7" r:id="rId3"/>
    <p:sldId id="277" r:id="rId4"/>
    <p:sldId id="278" r:id="rId5"/>
    <p:sldId id="279" r:id="rId6"/>
    <p:sldId id="280" r:id="rId7"/>
    <p:sldId id="281" r:id="rId8"/>
    <p:sldId id="282" r:id="rId9"/>
    <p:sldId id="283" r:id="rId10"/>
    <p:sldId id="284" r:id="rId11"/>
    <p:sldId id="285" r:id="rId12"/>
    <p:sldId id="286" r:id="rId13"/>
    <p:sldId id="261" r:id="rId14"/>
    <p:sldId id="259" r:id="rId15"/>
    <p:sldId id="260" r:id="rId16"/>
    <p:sldId id="262" r:id="rId17"/>
    <p:sldId id="263" r:id="rId18"/>
    <p:sldId id="264" r:id="rId19"/>
    <p:sldId id="265" r:id="rId20"/>
    <p:sldId id="266" r:id="rId21"/>
    <p:sldId id="287" r:id="rId22"/>
    <p:sldId id="288" r:id="rId23"/>
    <p:sldId id="267" r:id="rId24"/>
    <p:sldId id="268" r:id="rId25"/>
    <p:sldId id="269" r:id="rId26"/>
    <p:sldId id="270" r:id="rId27"/>
    <p:sldId id="289" r:id="rId28"/>
    <p:sldId id="272" r:id="rId29"/>
    <p:sldId id="273" r:id="rId30"/>
    <p:sldId id="290" r:id="rId31"/>
    <p:sldId id="291" r:id="rId32"/>
    <p:sldId id="292" r:id="rId33"/>
    <p:sldId id="274" r:id="rId34"/>
    <p:sldId id="275"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202027-D876-4D1E-A76F-250184D961D3}"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35CAFC-8005-49E4-8D9D-BBA96BB5B102}" type="slidenum">
              <a:rPr lang="en-US" smtClean="0"/>
              <a:t>‹#›</a:t>
            </a:fld>
            <a:endParaRPr lang="en-US"/>
          </a:p>
        </p:txBody>
      </p:sp>
    </p:spTree>
    <p:extLst>
      <p:ext uri="{BB962C8B-B14F-4D97-AF65-F5344CB8AC3E}">
        <p14:creationId xmlns:p14="http://schemas.microsoft.com/office/powerpoint/2010/main" val="2037652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202027-D876-4D1E-A76F-250184D961D3}"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35CAFC-8005-49E4-8D9D-BBA96BB5B102}" type="slidenum">
              <a:rPr lang="en-US" smtClean="0"/>
              <a:t>‹#›</a:t>
            </a:fld>
            <a:endParaRPr lang="en-US"/>
          </a:p>
        </p:txBody>
      </p:sp>
    </p:spTree>
    <p:extLst>
      <p:ext uri="{BB962C8B-B14F-4D97-AF65-F5344CB8AC3E}">
        <p14:creationId xmlns:p14="http://schemas.microsoft.com/office/powerpoint/2010/main" val="1523572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202027-D876-4D1E-A76F-250184D961D3}"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35CAFC-8005-49E4-8D9D-BBA96BB5B10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24691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202027-D876-4D1E-A76F-250184D961D3}"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35CAFC-8005-49E4-8D9D-BBA96BB5B102}" type="slidenum">
              <a:rPr lang="en-US" smtClean="0"/>
              <a:t>‹#›</a:t>
            </a:fld>
            <a:endParaRPr lang="en-US"/>
          </a:p>
        </p:txBody>
      </p:sp>
    </p:spTree>
    <p:extLst>
      <p:ext uri="{BB962C8B-B14F-4D97-AF65-F5344CB8AC3E}">
        <p14:creationId xmlns:p14="http://schemas.microsoft.com/office/powerpoint/2010/main" val="182707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202027-D876-4D1E-A76F-250184D961D3}"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35CAFC-8005-49E4-8D9D-BBA96BB5B10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30247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202027-D876-4D1E-A76F-250184D961D3}"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35CAFC-8005-49E4-8D9D-BBA96BB5B102}" type="slidenum">
              <a:rPr lang="en-US" smtClean="0"/>
              <a:t>‹#›</a:t>
            </a:fld>
            <a:endParaRPr lang="en-US"/>
          </a:p>
        </p:txBody>
      </p:sp>
    </p:spTree>
    <p:extLst>
      <p:ext uri="{BB962C8B-B14F-4D97-AF65-F5344CB8AC3E}">
        <p14:creationId xmlns:p14="http://schemas.microsoft.com/office/powerpoint/2010/main" val="3515431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202027-D876-4D1E-A76F-250184D961D3}"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35CAFC-8005-49E4-8D9D-BBA96BB5B102}" type="slidenum">
              <a:rPr lang="en-US" smtClean="0"/>
              <a:t>‹#›</a:t>
            </a:fld>
            <a:endParaRPr lang="en-US"/>
          </a:p>
        </p:txBody>
      </p:sp>
    </p:spTree>
    <p:extLst>
      <p:ext uri="{BB962C8B-B14F-4D97-AF65-F5344CB8AC3E}">
        <p14:creationId xmlns:p14="http://schemas.microsoft.com/office/powerpoint/2010/main" val="18944974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202027-D876-4D1E-A76F-250184D961D3}"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35CAFC-8005-49E4-8D9D-BBA96BB5B102}" type="slidenum">
              <a:rPr lang="en-US" smtClean="0"/>
              <a:t>‹#›</a:t>
            </a:fld>
            <a:endParaRPr lang="en-US"/>
          </a:p>
        </p:txBody>
      </p:sp>
    </p:spTree>
    <p:extLst>
      <p:ext uri="{BB962C8B-B14F-4D97-AF65-F5344CB8AC3E}">
        <p14:creationId xmlns:p14="http://schemas.microsoft.com/office/powerpoint/2010/main" val="2162107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202027-D876-4D1E-A76F-250184D961D3}"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35CAFC-8005-49E4-8D9D-BBA96BB5B102}" type="slidenum">
              <a:rPr lang="en-US" smtClean="0"/>
              <a:t>‹#›</a:t>
            </a:fld>
            <a:endParaRPr lang="en-US"/>
          </a:p>
        </p:txBody>
      </p:sp>
    </p:spTree>
    <p:extLst>
      <p:ext uri="{BB962C8B-B14F-4D97-AF65-F5344CB8AC3E}">
        <p14:creationId xmlns:p14="http://schemas.microsoft.com/office/powerpoint/2010/main" val="4203394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202027-D876-4D1E-A76F-250184D961D3}"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35CAFC-8005-49E4-8D9D-BBA96BB5B102}" type="slidenum">
              <a:rPr lang="en-US" smtClean="0"/>
              <a:t>‹#›</a:t>
            </a:fld>
            <a:endParaRPr lang="en-US"/>
          </a:p>
        </p:txBody>
      </p:sp>
    </p:spTree>
    <p:extLst>
      <p:ext uri="{BB962C8B-B14F-4D97-AF65-F5344CB8AC3E}">
        <p14:creationId xmlns:p14="http://schemas.microsoft.com/office/powerpoint/2010/main" val="1722343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202027-D876-4D1E-A76F-250184D961D3}" type="datetimeFigureOut">
              <a:rPr lang="en-US" smtClean="0"/>
              <a:t>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35CAFC-8005-49E4-8D9D-BBA96BB5B102}" type="slidenum">
              <a:rPr lang="en-US" smtClean="0"/>
              <a:t>‹#›</a:t>
            </a:fld>
            <a:endParaRPr lang="en-US"/>
          </a:p>
        </p:txBody>
      </p:sp>
    </p:spTree>
    <p:extLst>
      <p:ext uri="{BB962C8B-B14F-4D97-AF65-F5344CB8AC3E}">
        <p14:creationId xmlns:p14="http://schemas.microsoft.com/office/powerpoint/2010/main" val="785602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202027-D876-4D1E-A76F-250184D961D3}" type="datetimeFigureOut">
              <a:rPr lang="en-US" smtClean="0"/>
              <a:t>10/7/2022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35CAFC-8005-49E4-8D9D-BBA96BB5B102}" type="slidenum">
              <a:rPr lang="en-US" smtClean="0"/>
              <a:t>‹#›</a:t>
            </a:fld>
            <a:endParaRPr lang="en-US"/>
          </a:p>
        </p:txBody>
      </p:sp>
    </p:spTree>
    <p:extLst>
      <p:ext uri="{BB962C8B-B14F-4D97-AF65-F5344CB8AC3E}">
        <p14:creationId xmlns:p14="http://schemas.microsoft.com/office/powerpoint/2010/main" val="2399376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202027-D876-4D1E-A76F-250184D961D3}" type="datetimeFigureOut">
              <a:rPr lang="en-US" smtClean="0"/>
              <a:t>10/7/2022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35CAFC-8005-49E4-8D9D-BBA96BB5B102}" type="slidenum">
              <a:rPr lang="en-US" smtClean="0"/>
              <a:t>‹#›</a:t>
            </a:fld>
            <a:endParaRPr lang="en-US"/>
          </a:p>
        </p:txBody>
      </p:sp>
    </p:spTree>
    <p:extLst>
      <p:ext uri="{BB962C8B-B14F-4D97-AF65-F5344CB8AC3E}">
        <p14:creationId xmlns:p14="http://schemas.microsoft.com/office/powerpoint/2010/main" val="481945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202027-D876-4D1E-A76F-250184D961D3}" type="datetimeFigureOut">
              <a:rPr lang="en-US" smtClean="0"/>
              <a:t>10/7/2022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35CAFC-8005-49E4-8D9D-BBA96BB5B102}" type="slidenum">
              <a:rPr lang="en-US" smtClean="0"/>
              <a:t>‹#›</a:t>
            </a:fld>
            <a:endParaRPr lang="en-US"/>
          </a:p>
        </p:txBody>
      </p:sp>
    </p:spTree>
    <p:extLst>
      <p:ext uri="{BB962C8B-B14F-4D97-AF65-F5344CB8AC3E}">
        <p14:creationId xmlns:p14="http://schemas.microsoft.com/office/powerpoint/2010/main" val="4162794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202027-D876-4D1E-A76F-250184D961D3}" type="datetimeFigureOut">
              <a:rPr lang="en-US" smtClean="0"/>
              <a:t>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35CAFC-8005-49E4-8D9D-BBA96BB5B102}" type="slidenum">
              <a:rPr lang="en-US" smtClean="0"/>
              <a:t>‹#›</a:t>
            </a:fld>
            <a:endParaRPr lang="en-US"/>
          </a:p>
        </p:txBody>
      </p:sp>
    </p:spTree>
    <p:extLst>
      <p:ext uri="{BB962C8B-B14F-4D97-AF65-F5344CB8AC3E}">
        <p14:creationId xmlns:p14="http://schemas.microsoft.com/office/powerpoint/2010/main" val="2692283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202027-D876-4D1E-A76F-250184D961D3}" type="datetimeFigureOut">
              <a:rPr lang="en-US" smtClean="0"/>
              <a:t>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35CAFC-8005-49E4-8D9D-BBA96BB5B102}" type="slidenum">
              <a:rPr lang="en-US" smtClean="0"/>
              <a:t>‹#›</a:t>
            </a:fld>
            <a:endParaRPr lang="en-US"/>
          </a:p>
        </p:txBody>
      </p:sp>
    </p:spTree>
    <p:extLst>
      <p:ext uri="{BB962C8B-B14F-4D97-AF65-F5344CB8AC3E}">
        <p14:creationId xmlns:p14="http://schemas.microsoft.com/office/powerpoint/2010/main" val="3629926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202027-D876-4D1E-A76F-250184D961D3}" type="datetimeFigureOut">
              <a:rPr lang="en-US" smtClean="0"/>
              <a:t>10/7/2022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235CAFC-8005-49E4-8D9D-BBA96BB5B102}" type="slidenum">
              <a:rPr lang="en-US" smtClean="0"/>
              <a:t>‹#›</a:t>
            </a:fld>
            <a:endParaRPr lang="en-US"/>
          </a:p>
        </p:txBody>
      </p:sp>
      <p:sp>
        <p:nvSpPr>
          <p:cNvPr id="8" name="MSIPCMContentMarking" descr="{&quot;HashCode&quot;:-1507851602,&quot;Placement&quot;:&quot;Footer&quot;,&quot;Top&quot;:520.8117,&quot;Left&quot;:0.0,&quot;SlideWidth&quot;:960,&quot;SlideHeight&quot;:540}">
            <a:extLst>
              <a:ext uri="{FF2B5EF4-FFF2-40B4-BE49-F238E27FC236}">
                <a16:creationId xmlns:a16="http://schemas.microsoft.com/office/drawing/2014/main" id="{657DC195-0017-5BAC-61D3-5A618AD4C4AC}"/>
              </a:ext>
            </a:extLst>
          </p:cNvPr>
          <p:cNvSpPr txBox="1"/>
          <p:nvPr userDrawn="1"/>
        </p:nvSpPr>
        <p:spPr>
          <a:xfrm>
            <a:off x="0" y="6614309"/>
            <a:ext cx="1229008" cy="243691"/>
          </a:xfrm>
          <a:prstGeom prst="rect">
            <a:avLst/>
          </a:prstGeom>
          <a:noFill/>
        </p:spPr>
        <p:txBody>
          <a:bodyPr vert="horz" wrap="square" lIns="0" tIns="0" rIns="0" bIns="0" rtlCol="0" anchor="ctr" anchorCtr="1">
            <a:spAutoFit/>
          </a:bodyPr>
          <a:lstStyle/>
          <a:p>
            <a:pPr algn="l">
              <a:spcBef>
                <a:spcPts val="0"/>
              </a:spcBef>
              <a:spcAft>
                <a:spcPts val="0"/>
              </a:spcAft>
            </a:pPr>
            <a:r>
              <a:rPr lang="en-US" sz="900">
                <a:solidFill>
                  <a:srgbClr val="CF022B"/>
                </a:solidFill>
                <a:latin typeface="Tahoma" panose="020B0604030504040204" pitchFamily="34" charset="0"/>
              </a:rPr>
              <a:t>C2 - Restricted use </a:t>
            </a:r>
          </a:p>
        </p:txBody>
      </p:sp>
    </p:spTree>
    <p:extLst>
      <p:ext uri="{BB962C8B-B14F-4D97-AF65-F5344CB8AC3E}">
        <p14:creationId xmlns:p14="http://schemas.microsoft.com/office/powerpoint/2010/main" val="37020058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A2285-8752-D3A8-7582-0A6AC2573AA3}"/>
              </a:ext>
            </a:extLst>
          </p:cNvPr>
          <p:cNvSpPr>
            <a:spLocks noGrp="1"/>
          </p:cNvSpPr>
          <p:nvPr>
            <p:ph type="title"/>
          </p:nvPr>
        </p:nvSpPr>
        <p:spPr/>
        <p:txBody>
          <a:bodyPr/>
          <a:lstStyle/>
          <a:p>
            <a:r>
              <a:rPr lang="en-US" sz="4000" b="1" dirty="0"/>
              <a:t>Install</a:t>
            </a:r>
            <a:r>
              <a:rPr lang="en-US" b="1" dirty="0"/>
              <a:t> Python</a:t>
            </a:r>
          </a:p>
        </p:txBody>
      </p:sp>
      <p:sp>
        <p:nvSpPr>
          <p:cNvPr id="3" name="Content Placeholder 2">
            <a:extLst>
              <a:ext uri="{FF2B5EF4-FFF2-40B4-BE49-F238E27FC236}">
                <a16:creationId xmlns:a16="http://schemas.microsoft.com/office/drawing/2014/main" id="{CAC21DA1-3138-195A-940A-992788EE20FD}"/>
              </a:ext>
            </a:extLst>
          </p:cNvPr>
          <p:cNvSpPr>
            <a:spLocks noGrp="1"/>
          </p:cNvSpPr>
          <p:nvPr>
            <p:ph idx="1"/>
          </p:nvPr>
        </p:nvSpPr>
        <p:spPr/>
        <p:txBody>
          <a:bodyPr/>
          <a:lstStyle/>
          <a:p>
            <a:r>
              <a:rPr lang="en-US" dirty="0"/>
              <a:t>Step 1: Download the Python 3 Installer Open a web browser and navigate to the following URL: https://www.python.org/downloads/windows/ Click Latest Python 3 Release - Python 3.x.x located beneath the “Python Releases for Windows” heading near the top of the page. As of this writing, the latest version was Python 3.9. Then scroll to the bottom and click Windows x86-64 executable installer to start the download. </a:t>
            </a:r>
          </a:p>
          <a:p>
            <a:r>
              <a:rPr lang="en-US" dirty="0"/>
              <a:t>Step 2: Run the Installer Open your Downloads folder in Windows Explorer and double-click the file to run the installer. A dialog that looks like the following one will appear:</a:t>
            </a:r>
          </a:p>
        </p:txBody>
      </p:sp>
    </p:spTree>
    <p:extLst>
      <p:ext uri="{BB962C8B-B14F-4D97-AF65-F5344CB8AC3E}">
        <p14:creationId xmlns:p14="http://schemas.microsoft.com/office/powerpoint/2010/main" val="1530138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5DB16-DDF8-93D0-E5DC-25B98CD34BD4}"/>
              </a:ext>
            </a:extLst>
          </p:cNvPr>
          <p:cNvSpPr>
            <a:spLocks noGrp="1"/>
          </p:cNvSpPr>
          <p:nvPr>
            <p:ph type="title"/>
          </p:nvPr>
        </p:nvSpPr>
        <p:spPr>
          <a:xfrm>
            <a:off x="762000" y="133350"/>
            <a:ext cx="8512002" cy="1019174"/>
          </a:xfrm>
        </p:spPr>
        <p:txBody>
          <a:bodyPr>
            <a:normAutofit fontScale="90000"/>
          </a:bodyPr>
          <a:lstStyle/>
          <a:p>
            <a:r>
              <a:rPr lang="en-US" sz="4000" b="1" i="0" dirty="0">
                <a:effectLst/>
                <a:latin typeface="+mn-lt"/>
              </a:rPr>
              <a:t>Reserved</a:t>
            </a:r>
            <a:r>
              <a:rPr lang="en-US" b="1" i="0" dirty="0">
                <a:effectLst/>
                <a:latin typeface="source sans pro" panose="020B0503030403020204" pitchFamily="34" charset="0"/>
              </a:rPr>
              <a:t> Words (Keywords)</a:t>
            </a:r>
            <a:br>
              <a:rPr lang="en-US" b="1" i="0" dirty="0">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1C8C0596-7A35-E8B8-1846-F7E0C3EFA0BB}"/>
              </a:ext>
            </a:extLst>
          </p:cNvPr>
          <p:cNvSpPr>
            <a:spLocks noGrp="1"/>
          </p:cNvSpPr>
          <p:nvPr>
            <p:ph idx="1"/>
          </p:nvPr>
        </p:nvSpPr>
        <p:spPr>
          <a:xfrm>
            <a:off x="762000" y="1152524"/>
            <a:ext cx="10591800" cy="6010275"/>
          </a:xfrm>
        </p:spPr>
        <p:txBody>
          <a:bodyPr>
            <a:normAutofit fontScale="92500" lnSpcReduction="20000"/>
          </a:bodyPr>
          <a:lstStyle/>
          <a:p>
            <a:r>
              <a:rPr lang="en-US" dirty="0"/>
              <a:t>FALSE</a:t>
            </a:r>
          </a:p>
          <a:p>
            <a:r>
              <a:rPr lang="en-US" dirty="0"/>
              <a:t>None</a:t>
            </a:r>
          </a:p>
          <a:p>
            <a:r>
              <a:rPr lang="en-US" dirty="0"/>
              <a:t>TRUE</a:t>
            </a:r>
          </a:p>
          <a:p>
            <a:r>
              <a:rPr lang="en-US" dirty="0"/>
              <a:t>and</a:t>
            </a:r>
          </a:p>
          <a:p>
            <a:r>
              <a:rPr lang="en-US" dirty="0"/>
              <a:t>as</a:t>
            </a:r>
          </a:p>
          <a:p>
            <a:r>
              <a:rPr lang="en-US" dirty="0"/>
              <a:t>assert</a:t>
            </a:r>
          </a:p>
          <a:p>
            <a:r>
              <a:rPr lang="en-US" dirty="0"/>
              <a:t>break</a:t>
            </a:r>
          </a:p>
          <a:p>
            <a:r>
              <a:rPr lang="en-US" dirty="0"/>
              <a:t>class</a:t>
            </a:r>
          </a:p>
          <a:p>
            <a:r>
              <a:rPr lang="en-US" dirty="0"/>
              <a:t>continue</a:t>
            </a:r>
          </a:p>
          <a:p>
            <a:r>
              <a:rPr lang="en-US" dirty="0"/>
              <a:t>def</a:t>
            </a:r>
          </a:p>
          <a:p>
            <a:r>
              <a:rPr lang="en-US" dirty="0"/>
              <a:t>del</a:t>
            </a:r>
          </a:p>
          <a:p>
            <a:r>
              <a:rPr lang="en-US" dirty="0" err="1"/>
              <a:t>elif</a:t>
            </a:r>
            <a:endParaRPr lang="en-US" dirty="0"/>
          </a:p>
          <a:p>
            <a:r>
              <a:rPr lang="en-US" dirty="0"/>
              <a:t>else</a:t>
            </a:r>
          </a:p>
          <a:p>
            <a:r>
              <a:rPr lang="en-US" dirty="0"/>
              <a:t>except</a:t>
            </a:r>
          </a:p>
          <a:p>
            <a:r>
              <a:rPr lang="en-US" dirty="0"/>
              <a:t>Finally</a:t>
            </a:r>
          </a:p>
          <a:p>
            <a:r>
              <a:rPr lang="en-US" dirty="0"/>
              <a:t>for</a:t>
            </a:r>
          </a:p>
          <a:p>
            <a:r>
              <a:rPr lang="en-US" dirty="0"/>
              <a:t>from</a:t>
            </a:r>
          </a:p>
          <a:p>
            <a:r>
              <a:rPr lang="en-US" dirty="0"/>
              <a:t>global</a:t>
            </a:r>
          </a:p>
          <a:p>
            <a:endParaRPr lang="en-US" dirty="0"/>
          </a:p>
        </p:txBody>
      </p:sp>
    </p:spTree>
    <p:extLst>
      <p:ext uri="{BB962C8B-B14F-4D97-AF65-F5344CB8AC3E}">
        <p14:creationId xmlns:p14="http://schemas.microsoft.com/office/powerpoint/2010/main" val="4228761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6DE6B-F407-7180-C9A9-611A11556728}"/>
              </a:ext>
            </a:extLst>
          </p:cNvPr>
          <p:cNvSpPr>
            <a:spLocks noGrp="1"/>
          </p:cNvSpPr>
          <p:nvPr>
            <p:ph type="title"/>
          </p:nvPr>
        </p:nvSpPr>
        <p:spPr>
          <a:xfrm>
            <a:off x="838200" y="365125"/>
            <a:ext cx="10515600" cy="758825"/>
          </a:xfrm>
        </p:spPr>
        <p:txBody>
          <a:bodyPr>
            <a:normAutofit fontScale="90000"/>
          </a:bodyPr>
          <a:lstStyle/>
          <a:p>
            <a:r>
              <a:rPr lang="en-US" dirty="0"/>
              <a:t>Contd..</a:t>
            </a:r>
            <a:br>
              <a:rPr lang="en-US" dirty="0"/>
            </a:br>
            <a:endParaRPr lang="en-US" dirty="0"/>
          </a:p>
        </p:txBody>
      </p:sp>
      <p:sp>
        <p:nvSpPr>
          <p:cNvPr id="3" name="Content Placeholder 2">
            <a:extLst>
              <a:ext uri="{FF2B5EF4-FFF2-40B4-BE49-F238E27FC236}">
                <a16:creationId xmlns:a16="http://schemas.microsoft.com/office/drawing/2014/main" id="{E36295DF-4984-6EF8-D82E-3945E6015F62}"/>
              </a:ext>
            </a:extLst>
          </p:cNvPr>
          <p:cNvSpPr>
            <a:spLocks noGrp="1"/>
          </p:cNvSpPr>
          <p:nvPr>
            <p:ph idx="1"/>
          </p:nvPr>
        </p:nvSpPr>
        <p:spPr>
          <a:xfrm>
            <a:off x="838200" y="1019175"/>
            <a:ext cx="10515600" cy="5581650"/>
          </a:xfrm>
        </p:spPr>
        <p:txBody>
          <a:bodyPr>
            <a:normAutofit fontScale="92500" lnSpcReduction="20000"/>
          </a:bodyPr>
          <a:lstStyle/>
          <a:p>
            <a:r>
              <a:rPr lang="en-US" dirty="0"/>
              <a:t>if</a:t>
            </a:r>
          </a:p>
          <a:p>
            <a:r>
              <a:rPr lang="en-US" dirty="0"/>
              <a:t>import</a:t>
            </a:r>
          </a:p>
          <a:p>
            <a:r>
              <a:rPr lang="en-US" dirty="0"/>
              <a:t>in</a:t>
            </a:r>
          </a:p>
          <a:p>
            <a:r>
              <a:rPr lang="en-US" dirty="0"/>
              <a:t>is</a:t>
            </a:r>
          </a:p>
          <a:p>
            <a:r>
              <a:rPr lang="en-US" dirty="0"/>
              <a:t>lambda</a:t>
            </a:r>
          </a:p>
          <a:p>
            <a:r>
              <a:rPr lang="en-US" dirty="0"/>
              <a:t>nonlocal</a:t>
            </a:r>
          </a:p>
          <a:p>
            <a:r>
              <a:rPr lang="en-US" dirty="0"/>
              <a:t>not</a:t>
            </a:r>
          </a:p>
          <a:p>
            <a:r>
              <a:rPr lang="en-US" dirty="0"/>
              <a:t>or</a:t>
            </a:r>
          </a:p>
          <a:p>
            <a:r>
              <a:rPr lang="en-US" dirty="0"/>
              <a:t>pass</a:t>
            </a:r>
          </a:p>
          <a:p>
            <a:r>
              <a:rPr lang="en-US" dirty="0"/>
              <a:t>raise</a:t>
            </a:r>
          </a:p>
          <a:p>
            <a:r>
              <a:rPr lang="en-US" dirty="0"/>
              <a:t>return</a:t>
            </a:r>
          </a:p>
          <a:p>
            <a:r>
              <a:rPr lang="en-US" dirty="0"/>
              <a:t>try</a:t>
            </a:r>
          </a:p>
          <a:p>
            <a:r>
              <a:rPr lang="en-US" dirty="0"/>
              <a:t>while</a:t>
            </a:r>
          </a:p>
          <a:p>
            <a:r>
              <a:rPr lang="en-US" dirty="0"/>
              <a:t>with</a:t>
            </a:r>
          </a:p>
          <a:p>
            <a:r>
              <a:rPr lang="en-US" dirty="0"/>
              <a:t>Yield</a:t>
            </a:r>
          </a:p>
          <a:p>
            <a:r>
              <a:rPr lang="en-US" dirty="0"/>
              <a:t>help("keywords")</a:t>
            </a:r>
          </a:p>
        </p:txBody>
      </p:sp>
    </p:spTree>
    <p:extLst>
      <p:ext uri="{BB962C8B-B14F-4D97-AF65-F5344CB8AC3E}">
        <p14:creationId xmlns:p14="http://schemas.microsoft.com/office/powerpoint/2010/main" val="2631341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C6CAA-5BA0-001E-0275-E8EBF363F6E1}"/>
              </a:ext>
            </a:extLst>
          </p:cNvPr>
          <p:cNvSpPr>
            <a:spLocks noGrp="1"/>
          </p:cNvSpPr>
          <p:nvPr>
            <p:ph type="title"/>
          </p:nvPr>
        </p:nvSpPr>
        <p:spPr>
          <a:xfrm>
            <a:off x="838200" y="346075"/>
            <a:ext cx="10515600" cy="1325563"/>
          </a:xfrm>
        </p:spPr>
        <p:txBody>
          <a:bodyPr>
            <a:normAutofit/>
          </a:bodyPr>
          <a:lstStyle/>
          <a:p>
            <a:r>
              <a:rPr lang="en-US" sz="4000" b="1" dirty="0">
                <a:latin typeface="+mn-lt"/>
              </a:rPr>
              <a:t>Python Document link</a:t>
            </a:r>
          </a:p>
        </p:txBody>
      </p:sp>
      <p:sp>
        <p:nvSpPr>
          <p:cNvPr id="3" name="Content Placeholder 2">
            <a:extLst>
              <a:ext uri="{FF2B5EF4-FFF2-40B4-BE49-F238E27FC236}">
                <a16:creationId xmlns:a16="http://schemas.microsoft.com/office/drawing/2014/main" id="{C31807BE-6A15-AFC8-9B1B-6F049B12F8E0}"/>
              </a:ext>
            </a:extLst>
          </p:cNvPr>
          <p:cNvSpPr>
            <a:spLocks noGrp="1"/>
          </p:cNvSpPr>
          <p:nvPr>
            <p:ph idx="1"/>
          </p:nvPr>
        </p:nvSpPr>
        <p:spPr/>
        <p:txBody>
          <a:bodyPr/>
          <a:lstStyle/>
          <a:p>
            <a:r>
              <a:rPr lang="en-US" dirty="0"/>
              <a:t>https://docs.python.org/2/library/</a:t>
            </a:r>
          </a:p>
        </p:txBody>
      </p:sp>
    </p:spTree>
    <p:extLst>
      <p:ext uri="{BB962C8B-B14F-4D97-AF65-F5344CB8AC3E}">
        <p14:creationId xmlns:p14="http://schemas.microsoft.com/office/powerpoint/2010/main" val="3406001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D34B1-6B00-CE61-BEAA-E1FF4D538BB4}"/>
              </a:ext>
            </a:extLst>
          </p:cNvPr>
          <p:cNvSpPr>
            <a:spLocks noGrp="1"/>
          </p:cNvSpPr>
          <p:nvPr>
            <p:ph type="title"/>
          </p:nvPr>
        </p:nvSpPr>
        <p:spPr/>
        <p:txBody>
          <a:bodyPr>
            <a:normAutofit/>
          </a:bodyPr>
          <a:lstStyle/>
          <a:p>
            <a:r>
              <a:rPr lang="en-US" sz="4000" b="1" dirty="0">
                <a:latin typeface="+mn-lt"/>
              </a:rPr>
              <a:t>Create a Variable</a:t>
            </a:r>
          </a:p>
        </p:txBody>
      </p:sp>
      <p:sp>
        <p:nvSpPr>
          <p:cNvPr id="3" name="Content Placeholder 2">
            <a:extLst>
              <a:ext uri="{FF2B5EF4-FFF2-40B4-BE49-F238E27FC236}">
                <a16:creationId xmlns:a16="http://schemas.microsoft.com/office/drawing/2014/main" id="{313166CF-F98C-34BF-0F58-82045CAEA887}"/>
              </a:ext>
            </a:extLst>
          </p:cNvPr>
          <p:cNvSpPr>
            <a:spLocks noGrp="1"/>
          </p:cNvSpPr>
          <p:nvPr>
            <p:ph idx="1"/>
          </p:nvPr>
        </p:nvSpPr>
        <p:spPr/>
        <p:txBody>
          <a:bodyPr/>
          <a:lstStyle/>
          <a:p>
            <a:r>
              <a:rPr lang="en-US" dirty="0"/>
              <a:t>In Python, variables are names that can be assigned a value and then used to refer to that value throughout your code.</a:t>
            </a:r>
          </a:p>
          <a:p>
            <a:r>
              <a:rPr lang="en-US" dirty="0"/>
              <a:t>greeting = "Hello, World"</a:t>
            </a:r>
          </a:p>
          <a:p>
            <a:endParaRPr lang="en-US" dirty="0"/>
          </a:p>
          <a:p>
            <a:pPr marL="0" indent="0">
              <a:buNone/>
            </a:pPr>
            <a:endParaRPr lang="en-US" dirty="0"/>
          </a:p>
        </p:txBody>
      </p:sp>
    </p:spTree>
    <p:extLst>
      <p:ext uri="{BB962C8B-B14F-4D97-AF65-F5344CB8AC3E}">
        <p14:creationId xmlns:p14="http://schemas.microsoft.com/office/powerpoint/2010/main" val="3908273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E8AE0-7232-A99B-E753-5DFDF5FD2778}"/>
              </a:ext>
            </a:extLst>
          </p:cNvPr>
          <p:cNvSpPr>
            <a:spLocks noGrp="1"/>
          </p:cNvSpPr>
          <p:nvPr>
            <p:ph type="title"/>
          </p:nvPr>
        </p:nvSpPr>
        <p:spPr>
          <a:xfrm>
            <a:off x="838200" y="346075"/>
            <a:ext cx="10515600" cy="1325563"/>
          </a:xfrm>
        </p:spPr>
        <p:txBody>
          <a:bodyPr>
            <a:normAutofit/>
          </a:bodyPr>
          <a:lstStyle/>
          <a:p>
            <a:r>
              <a:rPr lang="en-US" sz="4000" b="1" dirty="0">
                <a:latin typeface="+mn-lt"/>
              </a:rPr>
              <a:t>Your First Python Program</a:t>
            </a:r>
          </a:p>
        </p:txBody>
      </p:sp>
      <p:sp>
        <p:nvSpPr>
          <p:cNvPr id="3" name="Content Placeholder 2">
            <a:extLst>
              <a:ext uri="{FF2B5EF4-FFF2-40B4-BE49-F238E27FC236}">
                <a16:creationId xmlns:a16="http://schemas.microsoft.com/office/drawing/2014/main" id="{71F18249-6BD3-134E-33D7-064D8A264098}"/>
              </a:ext>
            </a:extLst>
          </p:cNvPr>
          <p:cNvSpPr>
            <a:spLocks noGrp="1"/>
          </p:cNvSpPr>
          <p:nvPr>
            <p:ph idx="1"/>
          </p:nvPr>
        </p:nvSpPr>
        <p:spPr/>
        <p:txBody>
          <a:bodyPr/>
          <a:lstStyle/>
          <a:p>
            <a:pPr marL="0" indent="0">
              <a:buNone/>
            </a:pPr>
            <a:r>
              <a:rPr lang="en-US" dirty="0"/>
              <a:t>&gt;&gt;&gt; 1 + 1 </a:t>
            </a:r>
          </a:p>
          <a:p>
            <a:pPr marL="0" indent="0">
              <a:buNone/>
            </a:pPr>
            <a:r>
              <a:rPr lang="en-US" dirty="0"/>
              <a:t>2 </a:t>
            </a:r>
          </a:p>
          <a:p>
            <a:pPr marL="0" indent="0">
              <a:buNone/>
            </a:pPr>
            <a:r>
              <a:rPr lang="en-US" dirty="0"/>
              <a:t>&gt;&gt;&gt;</a:t>
            </a:r>
          </a:p>
          <a:p>
            <a:pPr marL="0" indent="0">
              <a:buNone/>
            </a:pPr>
            <a:r>
              <a:rPr lang="en-US" dirty="0"/>
              <a:t>print("Hello, World")</a:t>
            </a:r>
          </a:p>
        </p:txBody>
      </p:sp>
    </p:spTree>
    <p:extLst>
      <p:ext uri="{BB962C8B-B14F-4D97-AF65-F5344CB8AC3E}">
        <p14:creationId xmlns:p14="http://schemas.microsoft.com/office/powerpoint/2010/main" val="3163195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49080-4994-0992-DBE9-5847328D6DAF}"/>
              </a:ext>
            </a:extLst>
          </p:cNvPr>
          <p:cNvSpPr>
            <a:spLocks noGrp="1"/>
          </p:cNvSpPr>
          <p:nvPr>
            <p:ph type="title"/>
          </p:nvPr>
        </p:nvSpPr>
        <p:spPr/>
        <p:txBody>
          <a:bodyPr/>
          <a:lstStyle/>
          <a:p>
            <a:r>
              <a:rPr lang="en-US" sz="4000" b="1" dirty="0">
                <a:latin typeface="+mn-lt"/>
              </a:rPr>
              <a:t>The</a:t>
            </a:r>
            <a:r>
              <a:rPr lang="en-US" dirty="0"/>
              <a:t> </a:t>
            </a:r>
            <a:r>
              <a:rPr lang="en-US" sz="4000" b="1" dirty="0">
                <a:latin typeface="+mn-lt"/>
              </a:rPr>
              <a:t>Assignment Operator </a:t>
            </a:r>
          </a:p>
        </p:txBody>
      </p:sp>
      <p:sp>
        <p:nvSpPr>
          <p:cNvPr id="3" name="Content Placeholder 2">
            <a:extLst>
              <a:ext uri="{FF2B5EF4-FFF2-40B4-BE49-F238E27FC236}">
                <a16:creationId xmlns:a16="http://schemas.microsoft.com/office/drawing/2014/main" id="{8348C63F-E089-2074-7C5C-255E0D89189C}"/>
              </a:ext>
            </a:extLst>
          </p:cNvPr>
          <p:cNvSpPr>
            <a:spLocks noGrp="1"/>
          </p:cNvSpPr>
          <p:nvPr>
            <p:ph idx="1"/>
          </p:nvPr>
        </p:nvSpPr>
        <p:spPr/>
        <p:txBody>
          <a:bodyPr/>
          <a:lstStyle/>
          <a:p>
            <a:pPr marL="0" indent="0">
              <a:buNone/>
            </a:pPr>
            <a:r>
              <a:rPr lang="en-US" dirty="0"/>
              <a:t>&gt;&gt;&gt; greeting = "Hello, World“</a:t>
            </a:r>
          </a:p>
          <a:p>
            <a:pPr marL="0" indent="0">
              <a:buNone/>
            </a:pPr>
            <a:r>
              <a:rPr lang="en-US" dirty="0"/>
              <a:t> &gt;&gt;&gt; print(greeting) </a:t>
            </a:r>
          </a:p>
          <a:p>
            <a:pPr marL="0" indent="0">
              <a:buNone/>
            </a:pPr>
            <a:r>
              <a:rPr lang="en-US" dirty="0"/>
              <a:t>Hello, world</a:t>
            </a:r>
          </a:p>
        </p:txBody>
      </p:sp>
    </p:spTree>
    <p:extLst>
      <p:ext uri="{BB962C8B-B14F-4D97-AF65-F5344CB8AC3E}">
        <p14:creationId xmlns:p14="http://schemas.microsoft.com/office/powerpoint/2010/main" val="3479977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C9457-6CD7-E3FE-4BFD-539B51F0322B}"/>
              </a:ext>
            </a:extLst>
          </p:cNvPr>
          <p:cNvSpPr>
            <a:spLocks noGrp="1"/>
          </p:cNvSpPr>
          <p:nvPr>
            <p:ph type="title"/>
          </p:nvPr>
        </p:nvSpPr>
        <p:spPr/>
        <p:txBody>
          <a:bodyPr>
            <a:normAutofit/>
          </a:bodyPr>
          <a:lstStyle/>
          <a:p>
            <a:r>
              <a:rPr lang="en-US" sz="4000" b="1" dirty="0">
                <a:latin typeface="+mn-lt"/>
              </a:rPr>
              <a:t>How to Write a Comment</a:t>
            </a:r>
          </a:p>
        </p:txBody>
      </p:sp>
      <p:sp>
        <p:nvSpPr>
          <p:cNvPr id="3" name="Content Placeholder 2">
            <a:extLst>
              <a:ext uri="{FF2B5EF4-FFF2-40B4-BE49-F238E27FC236}">
                <a16:creationId xmlns:a16="http://schemas.microsoft.com/office/drawing/2014/main" id="{ED65CA87-63FA-652D-790A-1DA3F1CBCBC3}"/>
              </a:ext>
            </a:extLst>
          </p:cNvPr>
          <p:cNvSpPr>
            <a:spLocks noGrp="1"/>
          </p:cNvSpPr>
          <p:nvPr>
            <p:ph idx="1"/>
          </p:nvPr>
        </p:nvSpPr>
        <p:spPr/>
        <p:txBody>
          <a:bodyPr/>
          <a:lstStyle/>
          <a:p>
            <a:r>
              <a:rPr lang="en-US" dirty="0"/>
              <a:t>Comments that start on a new line are called </a:t>
            </a:r>
            <a:r>
              <a:rPr lang="en-US" b="1" dirty="0"/>
              <a:t>block comments</a:t>
            </a:r>
            <a:r>
              <a:rPr lang="en-US" dirty="0"/>
              <a:t>. You can also write </a:t>
            </a:r>
            <a:r>
              <a:rPr lang="en-US" b="1" dirty="0"/>
              <a:t>inline comments</a:t>
            </a:r>
            <a:r>
              <a:rPr lang="en-US" dirty="0"/>
              <a:t>, which are comments that appear on the same line as the code they reference. Just put a # at the end of the line of code, followed by the text in your comment.</a:t>
            </a:r>
          </a:p>
          <a:p>
            <a:r>
              <a:rPr lang="en-US" dirty="0"/>
              <a:t># This is a block comment.</a:t>
            </a:r>
          </a:p>
          <a:p>
            <a:r>
              <a:rPr lang="en-US" dirty="0"/>
              <a:t> greeting = "Hello, World" </a:t>
            </a:r>
          </a:p>
          <a:p>
            <a:pPr marL="0" indent="0">
              <a:buNone/>
            </a:pPr>
            <a:r>
              <a:rPr lang="en-US" dirty="0"/>
              <a:t>print(greeting) </a:t>
            </a:r>
          </a:p>
          <a:p>
            <a:pPr marL="0" indent="0">
              <a:buNone/>
            </a:pPr>
            <a:r>
              <a:rPr lang="en-US" dirty="0"/>
              <a:t># This is an inline comment</a:t>
            </a:r>
          </a:p>
          <a:p>
            <a:pPr marL="0" indent="0">
              <a:buNone/>
            </a:pPr>
            <a:endParaRPr lang="en-US" dirty="0"/>
          </a:p>
        </p:txBody>
      </p:sp>
    </p:spTree>
    <p:extLst>
      <p:ext uri="{BB962C8B-B14F-4D97-AF65-F5344CB8AC3E}">
        <p14:creationId xmlns:p14="http://schemas.microsoft.com/office/powerpoint/2010/main" val="42929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37DB7-09E0-F966-9147-7F354C60CC9F}"/>
              </a:ext>
            </a:extLst>
          </p:cNvPr>
          <p:cNvSpPr>
            <a:spLocks noGrp="1"/>
          </p:cNvSpPr>
          <p:nvPr>
            <p:ph type="title"/>
          </p:nvPr>
        </p:nvSpPr>
        <p:spPr/>
        <p:txBody>
          <a:bodyPr>
            <a:normAutofit/>
          </a:bodyPr>
          <a:lstStyle/>
          <a:p>
            <a:r>
              <a:rPr lang="en-US" sz="4000" b="1" dirty="0">
                <a:latin typeface="+mn-lt"/>
              </a:rPr>
              <a:t>Strings and String Methods</a:t>
            </a:r>
          </a:p>
        </p:txBody>
      </p:sp>
      <p:sp>
        <p:nvSpPr>
          <p:cNvPr id="3" name="Content Placeholder 2">
            <a:extLst>
              <a:ext uri="{FF2B5EF4-FFF2-40B4-BE49-F238E27FC236}">
                <a16:creationId xmlns:a16="http://schemas.microsoft.com/office/drawing/2014/main" id="{35AB825A-894C-0C31-E202-92E02787D99E}"/>
              </a:ext>
            </a:extLst>
          </p:cNvPr>
          <p:cNvSpPr>
            <a:spLocks noGrp="1"/>
          </p:cNvSpPr>
          <p:nvPr>
            <p:ph idx="1"/>
          </p:nvPr>
        </p:nvSpPr>
        <p:spPr>
          <a:xfrm>
            <a:off x="838200" y="1825624"/>
            <a:ext cx="10668000" cy="4860925"/>
          </a:xfrm>
        </p:spPr>
        <p:txBody>
          <a:bodyPr>
            <a:normAutofit/>
          </a:bodyPr>
          <a:lstStyle/>
          <a:p>
            <a:r>
              <a:rPr lang="en-US" dirty="0"/>
              <a:t>Manipulate strings with string methods</a:t>
            </a:r>
          </a:p>
          <a:p>
            <a:r>
              <a:rPr lang="en-US" dirty="0"/>
              <a:t>Work with user input </a:t>
            </a:r>
          </a:p>
          <a:p>
            <a:r>
              <a:rPr lang="en-US" dirty="0"/>
              <a:t>Deal with strings of numbers </a:t>
            </a:r>
          </a:p>
          <a:p>
            <a:r>
              <a:rPr lang="en-US" dirty="0"/>
              <a:t>Format strings for printing</a:t>
            </a:r>
          </a:p>
          <a:p>
            <a:r>
              <a:rPr lang="en-US" dirty="0"/>
              <a:t>Strings are one of the fundamental Python data types. The term data type refers to what kind of data a value represents. Strings are used to represent text.</a:t>
            </a:r>
          </a:p>
          <a:p>
            <a:pPr marL="0" indent="0">
              <a:buNone/>
            </a:pPr>
            <a:r>
              <a:rPr lang="en-US" dirty="0"/>
              <a:t>type("Hello, World") </a:t>
            </a:r>
          </a:p>
          <a:p>
            <a:pPr marL="0" indent="0">
              <a:buNone/>
            </a:pPr>
            <a:r>
              <a:rPr lang="en-US" dirty="0"/>
              <a:t>&lt;class ‘str’ &gt;</a:t>
            </a:r>
          </a:p>
          <a:p>
            <a:pPr marL="0" indent="0">
              <a:buNone/>
            </a:pPr>
            <a:r>
              <a:rPr lang="en-US" dirty="0"/>
              <a:t>&gt;&gt;&gt; phrase = "Hello, World" </a:t>
            </a:r>
          </a:p>
          <a:p>
            <a:pPr marL="0" indent="0">
              <a:buNone/>
            </a:pPr>
            <a:r>
              <a:rPr lang="en-US" dirty="0"/>
              <a:t>&gt;&gt;&gt; type(phrase) </a:t>
            </a:r>
          </a:p>
          <a:p>
            <a:pPr marL="0" indent="0">
              <a:buNone/>
            </a:pPr>
            <a:endParaRPr lang="en-US" dirty="0"/>
          </a:p>
        </p:txBody>
      </p:sp>
    </p:spTree>
    <p:extLst>
      <p:ext uri="{BB962C8B-B14F-4D97-AF65-F5344CB8AC3E}">
        <p14:creationId xmlns:p14="http://schemas.microsoft.com/office/powerpoint/2010/main" val="2945477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D3CBC-72B0-9E1D-A3E3-0F1AEF51F4F5}"/>
              </a:ext>
            </a:extLst>
          </p:cNvPr>
          <p:cNvSpPr>
            <a:spLocks noGrp="1"/>
          </p:cNvSpPr>
          <p:nvPr>
            <p:ph type="title"/>
          </p:nvPr>
        </p:nvSpPr>
        <p:spPr/>
        <p:txBody>
          <a:bodyPr/>
          <a:lstStyle/>
          <a:p>
            <a:r>
              <a:rPr lang="en-US" sz="4000" dirty="0"/>
              <a:t>Cont</a:t>
            </a:r>
            <a:r>
              <a:rPr lang="en-US" dirty="0"/>
              <a:t>.…</a:t>
            </a:r>
          </a:p>
        </p:txBody>
      </p:sp>
      <p:sp>
        <p:nvSpPr>
          <p:cNvPr id="3" name="Content Placeholder 2">
            <a:extLst>
              <a:ext uri="{FF2B5EF4-FFF2-40B4-BE49-F238E27FC236}">
                <a16:creationId xmlns:a16="http://schemas.microsoft.com/office/drawing/2014/main" id="{0A9D6389-0B0E-C55C-2042-DD69101DA0FA}"/>
              </a:ext>
            </a:extLst>
          </p:cNvPr>
          <p:cNvSpPr>
            <a:spLocks noGrp="1"/>
          </p:cNvSpPr>
          <p:nvPr>
            <p:ph idx="1"/>
          </p:nvPr>
        </p:nvSpPr>
        <p:spPr/>
        <p:txBody>
          <a:bodyPr/>
          <a:lstStyle/>
          <a:p>
            <a:r>
              <a:rPr lang="en-US" dirty="0"/>
              <a:t>String Literals</a:t>
            </a:r>
          </a:p>
          <a:p>
            <a:r>
              <a:rPr lang="en-US" dirty="0"/>
              <a:t>string1 = 'Hello, World’ </a:t>
            </a:r>
          </a:p>
          <a:p>
            <a:r>
              <a:rPr lang="en-US" dirty="0"/>
              <a:t>string2 = "1234" </a:t>
            </a:r>
          </a:p>
        </p:txBody>
      </p:sp>
    </p:spTree>
    <p:extLst>
      <p:ext uri="{BB962C8B-B14F-4D97-AF65-F5344CB8AC3E}">
        <p14:creationId xmlns:p14="http://schemas.microsoft.com/office/powerpoint/2010/main" val="3306291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89146-0BBE-5C6D-55EB-B64CB4D95AD3}"/>
              </a:ext>
            </a:extLst>
          </p:cNvPr>
          <p:cNvSpPr>
            <a:spLocks noGrp="1"/>
          </p:cNvSpPr>
          <p:nvPr>
            <p:ph type="title"/>
          </p:nvPr>
        </p:nvSpPr>
        <p:spPr/>
        <p:txBody>
          <a:bodyPr>
            <a:normAutofit/>
          </a:bodyPr>
          <a:lstStyle/>
          <a:p>
            <a:r>
              <a:rPr lang="en-US" sz="4000" b="1" dirty="0">
                <a:latin typeface="+mn-lt"/>
              </a:rPr>
              <a:t>Determine the Length of a String</a:t>
            </a:r>
          </a:p>
        </p:txBody>
      </p:sp>
      <p:sp>
        <p:nvSpPr>
          <p:cNvPr id="3" name="Content Placeholder 2">
            <a:extLst>
              <a:ext uri="{FF2B5EF4-FFF2-40B4-BE49-F238E27FC236}">
                <a16:creationId xmlns:a16="http://schemas.microsoft.com/office/drawing/2014/main" id="{B19E9787-CD67-DFB6-B6B2-389933220A82}"/>
              </a:ext>
            </a:extLst>
          </p:cNvPr>
          <p:cNvSpPr>
            <a:spLocks noGrp="1"/>
          </p:cNvSpPr>
          <p:nvPr>
            <p:ph idx="1"/>
          </p:nvPr>
        </p:nvSpPr>
        <p:spPr/>
        <p:txBody>
          <a:bodyPr/>
          <a:lstStyle/>
          <a:p>
            <a:pPr marL="0" indent="0">
              <a:buNone/>
            </a:pPr>
            <a:r>
              <a:rPr lang="en-US" dirty="0" err="1"/>
              <a:t>len</a:t>
            </a:r>
            <a:r>
              <a:rPr lang="en-US" dirty="0"/>
              <a:t>("</a:t>
            </a:r>
            <a:r>
              <a:rPr lang="en-US" dirty="0" err="1"/>
              <a:t>abc</a:t>
            </a:r>
            <a:r>
              <a:rPr lang="en-US" dirty="0"/>
              <a:t>") </a:t>
            </a:r>
          </a:p>
          <a:p>
            <a:pPr marL="0" indent="0">
              <a:buNone/>
            </a:pPr>
            <a:r>
              <a:rPr lang="en-US" dirty="0"/>
              <a:t>&gt;&gt;&gt; letters = "</a:t>
            </a:r>
            <a:r>
              <a:rPr lang="en-US" dirty="0" err="1"/>
              <a:t>abc</a:t>
            </a:r>
            <a:r>
              <a:rPr lang="en-US" dirty="0"/>
              <a:t>" </a:t>
            </a:r>
          </a:p>
          <a:p>
            <a:pPr marL="0" indent="0">
              <a:buNone/>
            </a:pPr>
            <a:r>
              <a:rPr lang="en-US" dirty="0"/>
              <a:t>&gt;&gt;&gt; </a:t>
            </a:r>
            <a:r>
              <a:rPr lang="en-US" dirty="0" err="1"/>
              <a:t>len</a:t>
            </a:r>
            <a:r>
              <a:rPr lang="en-US" dirty="0"/>
              <a:t>(letters) </a:t>
            </a:r>
          </a:p>
          <a:p>
            <a:pPr marL="0" indent="0">
              <a:buNone/>
            </a:pPr>
            <a:r>
              <a:rPr lang="en-US" dirty="0"/>
              <a:t>3</a:t>
            </a:r>
          </a:p>
        </p:txBody>
      </p:sp>
    </p:spTree>
    <p:extLst>
      <p:ext uri="{BB962C8B-B14F-4D97-AF65-F5344CB8AC3E}">
        <p14:creationId xmlns:p14="http://schemas.microsoft.com/office/powerpoint/2010/main" val="404109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2E767-481F-0571-85F0-0AD92BBD3A65}"/>
              </a:ext>
            </a:extLst>
          </p:cNvPr>
          <p:cNvSpPr>
            <a:spLocks noGrp="1"/>
          </p:cNvSpPr>
          <p:nvPr>
            <p:ph type="title"/>
          </p:nvPr>
        </p:nvSpPr>
        <p:spPr>
          <a:xfrm>
            <a:off x="571500" y="250825"/>
            <a:ext cx="10515600" cy="1325563"/>
          </a:xfrm>
        </p:spPr>
        <p:txBody>
          <a:bodyPr>
            <a:normAutofit fontScale="90000"/>
          </a:bodyPr>
          <a:lstStyle/>
          <a:p>
            <a:r>
              <a:rPr lang="en-US" b="1" dirty="0"/>
              <a:t>For instance, here’s some basic code written in C, another commonly used programming language:</a:t>
            </a:r>
          </a:p>
        </p:txBody>
      </p:sp>
      <p:sp>
        <p:nvSpPr>
          <p:cNvPr id="3" name="Content Placeholder 2">
            <a:extLst>
              <a:ext uri="{FF2B5EF4-FFF2-40B4-BE49-F238E27FC236}">
                <a16:creationId xmlns:a16="http://schemas.microsoft.com/office/drawing/2014/main" id="{3B624FC3-BF19-A119-BC9E-4CD07EAA3612}"/>
              </a:ext>
            </a:extLst>
          </p:cNvPr>
          <p:cNvSpPr>
            <a:spLocks noGrp="1"/>
          </p:cNvSpPr>
          <p:nvPr>
            <p:ph idx="1"/>
          </p:nvPr>
        </p:nvSpPr>
        <p:spPr/>
        <p:txBody>
          <a:bodyPr/>
          <a:lstStyle/>
          <a:p>
            <a:pPr marL="0" indent="0">
              <a:buNone/>
            </a:pPr>
            <a:r>
              <a:rPr lang="en-US" dirty="0"/>
              <a:t>#include &lt;</a:t>
            </a:r>
            <a:r>
              <a:rPr lang="en-US" dirty="0" err="1"/>
              <a:t>studio.h</a:t>
            </a:r>
            <a:r>
              <a:rPr lang="en-US" dirty="0"/>
              <a:t>&gt; </a:t>
            </a:r>
          </a:p>
          <a:p>
            <a:pPr marL="0" indent="0">
              <a:buNone/>
            </a:pPr>
            <a:r>
              <a:rPr lang="en-US" dirty="0"/>
              <a:t>int main(void) </a:t>
            </a:r>
          </a:p>
          <a:p>
            <a:pPr marL="0" indent="0">
              <a:buNone/>
            </a:pPr>
            <a:r>
              <a:rPr lang="en-US" dirty="0"/>
              <a:t>{ </a:t>
            </a:r>
          </a:p>
          <a:p>
            <a:pPr marL="0" indent="0">
              <a:buNone/>
            </a:pPr>
            <a:r>
              <a:rPr lang="en-US" dirty="0"/>
              <a:t>	</a:t>
            </a:r>
            <a:r>
              <a:rPr lang="en-US" dirty="0" err="1"/>
              <a:t>printf</a:t>
            </a:r>
            <a:r>
              <a:rPr lang="en-US" dirty="0"/>
              <a:t>("Hello, World\n"); </a:t>
            </a:r>
          </a:p>
          <a:p>
            <a:pPr marL="0" indent="0">
              <a:buNone/>
            </a:pPr>
            <a:r>
              <a:rPr lang="en-US" dirty="0"/>
              <a:t>} </a:t>
            </a:r>
          </a:p>
          <a:p>
            <a:pPr marL="0" indent="0">
              <a:buNone/>
            </a:pPr>
            <a:endParaRPr lang="en-US" dirty="0"/>
          </a:p>
          <a:p>
            <a:pPr marL="0" indent="0">
              <a:buNone/>
            </a:pPr>
            <a:r>
              <a:rPr lang="en-US" dirty="0"/>
              <a:t>print("Hello, World")</a:t>
            </a:r>
          </a:p>
        </p:txBody>
      </p:sp>
    </p:spTree>
    <p:extLst>
      <p:ext uri="{BB962C8B-B14F-4D97-AF65-F5344CB8AC3E}">
        <p14:creationId xmlns:p14="http://schemas.microsoft.com/office/powerpoint/2010/main" val="1493765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E3AF6-CCD0-1EFE-C3DF-90E5800994B5}"/>
              </a:ext>
            </a:extLst>
          </p:cNvPr>
          <p:cNvSpPr>
            <a:spLocks noGrp="1"/>
          </p:cNvSpPr>
          <p:nvPr>
            <p:ph type="title"/>
          </p:nvPr>
        </p:nvSpPr>
        <p:spPr/>
        <p:txBody>
          <a:bodyPr>
            <a:normAutofit/>
          </a:bodyPr>
          <a:lstStyle/>
          <a:p>
            <a:r>
              <a:rPr lang="en-US" sz="4000" b="1" dirty="0">
                <a:latin typeface="+mn-lt"/>
              </a:rPr>
              <a:t>Multiline Strings</a:t>
            </a:r>
          </a:p>
        </p:txBody>
      </p:sp>
      <p:sp>
        <p:nvSpPr>
          <p:cNvPr id="3" name="Content Placeholder 2">
            <a:extLst>
              <a:ext uri="{FF2B5EF4-FFF2-40B4-BE49-F238E27FC236}">
                <a16:creationId xmlns:a16="http://schemas.microsoft.com/office/drawing/2014/main" id="{11672FCA-BE9A-3F14-7FA2-D73E9FF538F5}"/>
              </a:ext>
            </a:extLst>
          </p:cNvPr>
          <p:cNvSpPr>
            <a:spLocks noGrp="1"/>
          </p:cNvSpPr>
          <p:nvPr>
            <p:ph idx="1"/>
          </p:nvPr>
        </p:nvSpPr>
        <p:spPr/>
        <p:txBody>
          <a:bodyPr/>
          <a:lstStyle/>
          <a:p>
            <a:pPr marL="0" indent="0">
              <a:buNone/>
            </a:pPr>
            <a:r>
              <a:rPr lang="en-US" dirty="0"/>
              <a:t>&gt;&gt;&gt; </a:t>
            </a:r>
            <a:r>
              <a:rPr lang="en-US" dirty="0" err="1"/>
              <a:t>long_string</a:t>
            </a:r>
            <a:r>
              <a:rPr lang="en-US" dirty="0"/>
              <a:t> = "This multiline string is \ </a:t>
            </a:r>
          </a:p>
          <a:p>
            <a:pPr marL="0" indent="0">
              <a:buNone/>
            </a:pPr>
            <a:r>
              <a:rPr lang="en-US" dirty="0"/>
              <a:t>displayed on one line" </a:t>
            </a:r>
          </a:p>
          <a:p>
            <a:pPr marL="0" indent="0">
              <a:buNone/>
            </a:pPr>
            <a:r>
              <a:rPr lang="en-US" dirty="0"/>
              <a:t>&gt;&gt;&gt; print(</a:t>
            </a:r>
            <a:r>
              <a:rPr lang="en-US" dirty="0" err="1"/>
              <a:t>long_string</a:t>
            </a:r>
            <a:r>
              <a:rPr lang="en-US" dirty="0"/>
              <a:t>) </a:t>
            </a:r>
          </a:p>
          <a:p>
            <a:pPr marL="0" indent="0">
              <a:buNone/>
            </a:pPr>
            <a:r>
              <a:rPr lang="en-US" dirty="0"/>
              <a:t>This multiline string is displayed on one line</a:t>
            </a:r>
          </a:p>
        </p:txBody>
      </p:sp>
    </p:spTree>
    <p:extLst>
      <p:ext uri="{BB962C8B-B14F-4D97-AF65-F5344CB8AC3E}">
        <p14:creationId xmlns:p14="http://schemas.microsoft.com/office/powerpoint/2010/main" val="1281569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334A9-ED80-0B50-DC67-8628262105E1}"/>
              </a:ext>
            </a:extLst>
          </p:cNvPr>
          <p:cNvSpPr>
            <a:spLocks noGrp="1"/>
          </p:cNvSpPr>
          <p:nvPr>
            <p:ph type="title"/>
          </p:nvPr>
        </p:nvSpPr>
        <p:spPr/>
        <p:txBody>
          <a:bodyPr>
            <a:normAutofit/>
          </a:bodyPr>
          <a:lstStyle/>
          <a:p>
            <a:r>
              <a:rPr lang="en-US" sz="4000" b="1" dirty="0">
                <a:latin typeface="+mn-lt"/>
              </a:rPr>
              <a:t>String Membership</a:t>
            </a:r>
          </a:p>
        </p:txBody>
      </p:sp>
      <p:sp>
        <p:nvSpPr>
          <p:cNvPr id="3" name="Content Placeholder 2">
            <a:extLst>
              <a:ext uri="{FF2B5EF4-FFF2-40B4-BE49-F238E27FC236}">
                <a16:creationId xmlns:a16="http://schemas.microsoft.com/office/drawing/2014/main" id="{8214E104-F645-AF62-9913-27D71D6B0AB7}"/>
              </a:ext>
            </a:extLst>
          </p:cNvPr>
          <p:cNvSpPr>
            <a:spLocks noGrp="1"/>
          </p:cNvSpPr>
          <p:nvPr>
            <p:ph idx="1"/>
          </p:nvPr>
        </p:nvSpPr>
        <p:spPr/>
        <p:txBody>
          <a:bodyPr/>
          <a:lstStyle/>
          <a:p>
            <a:r>
              <a:rPr lang="en-US" dirty="0"/>
              <a:t>&gt;&gt;&gt; 'a' in ‘apple'</a:t>
            </a:r>
          </a:p>
          <a:p>
            <a:r>
              <a:rPr lang="en-US" dirty="0"/>
              <a:t>True</a:t>
            </a:r>
          </a:p>
          <a:p>
            <a:r>
              <a:rPr lang="en-US" dirty="0"/>
              <a:t>&gt;&gt;&gt; 'at' not in ‘apple'</a:t>
            </a:r>
          </a:p>
          <a:p>
            <a:r>
              <a:rPr lang="en-US" dirty="0"/>
              <a:t>False</a:t>
            </a:r>
          </a:p>
        </p:txBody>
      </p:sp>
    </p:spTree>
    <p:extLst>
      <p:ext uri="{BB962C8B-B14F-4D97-AF65-F5344CB8AC3E}">
        <p14:creationId xmlns:p14="http://schemas.microsoft.com/office/powerpoint/2010/main" val="2521546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09ACD-C0D4-7658-68E6-108A46311420}"/>
              </a:ext>
            </a:extLst>
          </p:cNvPr>
          <p:cNvSpPr>
            <a:spLocks noGrp="1"/>
          </p:cNvSpPr>
          <p:nvPr>
            <p:ph type="title"/>
          </p:nvPr>
        </p:nvSpPr>
        <p:spPr/>
        <p:txBody>
          <a:bodyPr>
            <a:normAutofit/>
          </a:bodyPr>
          <a:lstStyle/>
          <a:p>
            <a:r>
              <a:rPr lang="en-US" sz="4000" b="1" dirty="0">
                <a:latin typeface="+mn-lt"/>
              </a:rPr>
              <a:t>Enumerate() and </a:t>
            </a:r>
            <a:r>
              <a:rPr lang="en-US" sz="4000" b="1" dirty="0" err="1">
                <a:latin typeface="+mn-lt"/>
              </a:rPr>
              <a:t>len</a:t>
            </a:r>
            <a:r>
              <a:rPr lang="en-US" sz="4000" b="1" dirty="0">
                <a:latin typeface="+mn-lt"/>
              </a:rPr>
              <a:t>()</a:t>
            </a:r>
          </a:p>
        </p:txBody>
      </p:sp>
      <p:sp>
        <p:nvSpPr>
          <p:cNvPr id="3" name="Content Placeholder 2">
            <a:extLst>
              <a:ext uri="{FF2B5EF4-FFF2-40B4-BE49-F238E27FC236}">
                <a16:creationId xmlns:a16="http://schemas.microsoft.com/office/drawing/2014/main" id="{05C8C7EF-1FC1-6CA6-9651-0EBF1613D0E1}"/>
              </a:ext>
            </a:extLst>
          </p:cNvPr>
          <p:cNvSpPr>
            <a:spLocks noGrp="1"/>
          </p:cNvSpPr>
          <p:nvPr>
            <p:ph idx="1"/>
          </p:nvPr>
        </p:nvSpPr>
        <p:spPr/>
        <p:txBody>
          <a:bodyPr/>
          <a:lstStyle/>
          <a:p>
            <a:r>
              <a:rPr lang="en-US" dirty="0"/>
              <a:t>str = ‘apple'</a:t>
            </a:r>
          </a:p>
          <a:p>
            <a:endParaRPr lang="en-US" dirty="0"/>
          </a:p>
          <a:p>
            <a:r>
              <a:rPr lang="en-US" dirty="0"/>
              <a:t># enumerate()</a:t>
            </a:r>
          </a:p>
          <a:p>
            <a:r>
              <a:rPr lang="en-US" dirty="0" err="1"/>
              <a:t>list_enumerate</a:t>
            </a:r>
            <a:r>
              <a:rPr lang="en-US" dirty="0"/>
              <a:t> = list(enumerate(str))</a:t>
            </a:r>
          </a:p>
          <a:p>
            <a:r>
              <a:rPr lang="en-US" dirty="0"/>
              <a:t>print('list(enumerate(str) = ', </a:t>
            </a:r>
            <a:r>
              <a:rPr lang="en-US" dirty="0" err="1"/>
              <a:t>list_enumerate</a:t>
            </a:r>
            <a:r>
              <a:rPr lang="en-US" dirty="0"/>
              <a:t>)</a:t>
            </a:r>
          </a:p>
          <a:p>
            <a:endParaRPr lang="en-US" dirty="0"/>
          </a:p>
          <a:p>
            <a:r>
              <a:rPr lang="en-US" dirty="0"/>
              <a:t>#character count</a:t>
            </a:r>
          </a:p>
          <a:p>
            <a:r>
              <a:rPr lang="en-US" dirty="0"/>
              <a:t>print('</a:t>
            </a:r>
            <a:r>
              <a:rPr lang="en-US" dirty="0" err="1"/>
              <a:t>len</a:t>
            </a:r>
            <a:r>
              <a:rPr lang="en-US" dirty="0"/>
              <a:t>(str) = ', </a:t>
            </a:r>
            <a:r>
              <a:rPr lang="en-US" dirty="0" err="1"/>
              <a:t>len</a:t>
            </a:r>
            <a:r>
              <a:rPr lang="en-US" dirty="0"/>
              <a:t>(str))</a:t>
            </a:r>
          </a:p>
        </p:txBody>
      </p:sp>
    </p:spTree>
    <p:extLst>
      <p:ext uri="{BB962C8B-B14F-4D97-AF65-F5344CB8AC3E}">
        <p14:creationId xmlns:p14="http://schemas.microsoft.com/office/powerpoint/2010/main" val="2161015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03B6D-6F48-7F4B-FC92-7A25C2C1040C}"/>
              </a:ext>
            </a:extLst>
          </p:cNvPr>
          <p:cNvSpPr>
            <a:spLocks noGrp="1"/>
          </p:cNvSpPr>
          <p:nvPr>
            <p:ph type="title"/>
          </p:nvPr>
        </p:nvSpPr>
        <p:spPr/>
        <p:txBody>
          <a:bodyPr>
            <a:normAutofit/>
          </a:bodyPr>
          <a:lstStyle/>
          <a:p>
            <a:r>
              <a:rPr lang="en-US" sz="4000" b="1" dirty="0">
                <a:latin typeface="+mn-lt"/>
              </a:rPr>
              <a:t>Concatenation, Indexing, and Slicing</a:t>
            </a:r>
          </a:p>
        </p:txBody>
      </p:sp>
      <p:sp>
        <p:nvSpPr>
          <p:cNvPr id="3" name="Content Placeholder 2">
            <a:extLst>
              <a:ext uri="{FF2B5EF4-FFF2-40B4-BE49-F238E27FC236}">
                <a16:creationId xmlns:a16="http://schemas.microsoft.com/office/drawing/2014/main" id="{9FD13D7C-E162-A396-6476-F2B1B5B3F725}"/>
              </a:ext>
            </a:extLst>
          </p:cNvPr>
          <p:cNvSpPr>
            <a:spLocks noGrp="1"/>
          </p:cNvSpPr>
          <p:nvPr>
            <p:ph idx="1"/>
          </p:nvPr>
        </p:nvSpPr>
        <p:spPr/>
        <p:txBody>
          <a:bodyPr/>
          <a:lstStyle/>
          <a:p>
            <a:r>
              <a:rPr lang="en-US" dirty="0"/>
              <a:t>Concatenation, which joins two strings together</a:t>
            </a:r>
          </a:p>
          <a:p>
            <a:r>
              <a:rPr lang="en-US" dirty="0"/>
              <a:t>Indexing, which gets a single character from a string</a:t>
            </a:r>
          </a:p>
          <a:p>
            <a:r>
              <a:rPr lang="en-US" dirty="0"/>
              <a:t>Slicing, which gets several characters from a string at once</a:t>
            </a:r>
          </a:p>
        </p:txBody>
      </p:sp>
    </p:spTree>
    <p:extLst>
      <p:ext uri="{BB962C8B-B14F-4D97-AF65-F5344CB8AC3E}">
        <p14:creationId xmlns:p14="http://schemas.microsoft.com/office/powerpoint/2010/main" val="2996097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0BA1F-A2DC-2BC1-A20B-56D5D667C6E4}"/>
              </a:ext>
            </a:extLst>
          </p:cNvPr>
          <p:cNvSpPr>
            <a:spLocks noGrp="1"/>
          </p:cNvSpPr>
          <p:nvPr>
            <p:ph type="title"/>
          </p:nvPr>
        </p:nvSpPr>
        <p:spPr/>
        <p:txBody>
          <a:bodyPr>
            <a:normAutofit/>
          </a:bodyPr>
          <a:lstStyle/>
          <a:p>
            <a:r>
              <a:rPr lang="en-US" sz="4000" b="1" dirty="0">
                <a:latin typeface="+mn-lt"/>
              </a:rPr>
              <a:t>String Concatenation </a:t>
            </a:r>
          </a:p>
        </p:txBody>
      </p:sp>
      <p:sp>
        <p:nvSpPr>
          <p:cNvPr id="3" name="Content Placeholder 2">
            <a:extLst>
              <a:ext uri="{FF2B5EF4-FFF2-40B4-BE49-F238E27FC236}">
                <a16:creationId xmlns:a16="http://schemas.microsoft.com/office/drawing/2014/main" id="{61A3B44D-EC23-AA29-EE02-3BCD853F72D5}"/>
              </a:ext>
            </a:extLst>
          </p:cNvPr>
          <p:cNvSpPr>
            <a:spLocks noGrp="1"/>
          </p:cNvSpPr>
          <p:nvPr>
            <p:ph idx="1"/>
          </p:nvPr>
        </p:nvSpPr>
        <p:spPr/>
        <p:txBody>
          <a:bodyPr>
            <a:normAutofit lnSpcReduction="10000"/>
          </a:bodyPr>
          <a:lstStyle/>
          <a:p>
            <a:pPr marL="0" indent="0">
              <a:buNone/>
            </a:pPr>
            <a:r>
              <a:rPr lang="en-US" dirty="0"/>
              <a:t>&gt;&gt;&gt; string1 = “my" </a:t>
            </a:r>
          </a:p>
          <a:p>
            <a:pPr marL="0" indent="0">
              <a:buNone/>
            </a:pPr>
            <a:r>
              <a:rPr lang="en-US" dirty="0"/>
              <a:t>&gt;&gt;&gt; string2 = “name" </a:t>
            </a:r>
          </a:p>
          <a:p>
            <a:pPr marL="0" indent="0">
              <a:buNone/>
            </a:pPr>
            <a:r>
              <a:rPr lang="en-US" dirty="0"/>
              <a:t>&gt;&gt;&gt; </a:t>
            </a:r>
            <a:r>
              <a:rPr lang="en-US" dirty="0" err="1"/>
              <a:t>magic_string</a:t>
            </a:r>
            <a:r>
              <a:rPr lang="en-US" dirty="0"/>
              <a:t> = string1 + string2 </a:t>
            </a:r>
          </a:p>
          <a:p>
            <a:pPr marL="0" indent="0">
              <a:buNone/>
            </a:pPr>
            <a:r>
              <a:rPr lang="en-US" dirty="0"/>
              <a:t>&gt;&gt;&gt; </a:t>
            </a:r>
            <a:r>
              <a:rPr lang="en-US" dirty="0" err="1"/>
              <a:t>magic_string</a:t>
            </a:r>
            <a:r>
              <a:rPr lang="en-US" dirty="0"/>
              <a:t> </a:t>
            </a:r>
          </a:p>
          <a:p>
            <a:pPr marL="0" indent="0">
              <a:buNone/>
            </a:pPr>
            <a:r>
              <a:rPr lang="en-US" dirty="0"/>
              <a:t>‘</a:t>
            </a:r>
            <a:r>
              <a:rPr lang="en-US" dirty="0" err="1"/>
              <a:t>myname</a:t>
            </a:r>
            <a:r>
              <a:rPr lang="en-US" dirty="0"/>
              <a:t>’ </a:t>
            </a:r>
          </a:p>
          <a:p>
            <a:pPr marL="0" indent="0">
              <a:buNone/>
            </a:pPr>
            <a:r>
              <a:rPr lang="en-US" dirty="0"/>
              <a:t>&gt;&gt;&gt; </a:t>
            </a:r>
            <a:r>
              <a:rPr lang="en-US" dirty="0" err="1"/>
              <a:t>first_name</a:t>
            </a:r>
            <a:r>
              <a:rPr lang="en-US" dirty="0"/>
              <a:t> = “James" </a:t>
            </a:r>
          </a:p>
          <a:p>
            <a:pPr marL="0" indent="0">
              <a:buNone/>
            </a:pPr>
            <a:r>
              <a:rPr lang="en-US" dirty="0"/>
              <a:t>&gt;&gt;&gt; </a:t>
            </a:r>
            <a:r>
              <a:rPr lang="en-US" dirty="0" err="1"/>
              <a:t>last_name</a:t>
            </a:r>
            <a:r>
              <a:rPr lang="en-US" dirty="0"/>
              <a:t> = “Bond" </a:t>
            </a:r>
          </a:p>
          <a:p>
            <a:pPr marL="0" indent="0">
              <a:buNone/>
            </a:pPr>
            <a:r>
              <a:rPr lang="en-US" dirty="0"/>
              <a:t>&gt;&gt;&gt; </a:t>
            </a:r>
            <a:r>
              <a:rPr lang="en-US" dirty="0" err="1"/>
              <a:t>full_name</a:t>
            </a:r>
            <a:r>
              <a:rPr lang="en-US" dirty="0"/>
              <a:t> = </a:t>
            </a:r>
            <a:r>
              <a:rPr lang="en-US" dirty="0" err="1"/>
              <a:t>first_name</a:t>
            </a:r>
            <a:r>
              <a:rPr lang="en-US" dirty="0"/>
              <a:t> + " " + </a:t>
            </a:r>
            <a:r>
              <a:rPr lang="en-US" dirty="0" err="1"/>
              <a:t>last_name</a:t>
            </a:r>
            <a:r>
              <a:rPr lang="en-US" dirty="0"/>
              <a:t> </a:t>
            </a:r>
          </a:p>
          <a:p>
            <a:pPr marL="0" indent="0">
              <a:buNone/>
            </a:pPr>
            <a:r>
              <a:rPr lang="en-US" dirty="0"/>
              <a:t>&gt;&gt;&gt; </a:t>
            </a:r>
            <a:r>
              <a:rPr lang="en-US" dirty="0" err="1"/>
              <a:t>full_name</a:t>
            </a:r>
            <a:r>
              <a:rPr lang="en-US" dirty="0"/>
              <a:t> </a:t>
            </a:r>
          </a:p>
          <a:p>
            <a:pPr marL="0" indent="0">
              <a:buNone/>
            </a:pPr>
            <a:r>
              <a:rPr lang="en-US" dirty="0"/>
              <a:t>‘James Bond' </a:t>
            </a:r>
          </a:p>
        </p:txBody>
      </p:sp>
    </p:spTree>
    <p:extLst>
      <p:ext uri="{BB962C8B-B14F-4D97-AF65-F5344CB8AC3E}">
        <p14:creationId xmlns:p14="http://schemas.microsoft.com/office/powerpoint/2010/main" val="1660641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38004-3B24-6AA2-CF50-76323E97366C}"/>
              </a:ext>
            </a:extLst>
          </p:cNvPr>
          <p:cNvSpPr>
            <a:spLocks noGrp="1"/>
          </p:cNvSpPr>
          <p:nvPr>
            <p:ph type="title"/>
          </p:nvPr>
        </p:nvSpPr>
        <p:spPr/>
        <p:txBody>
          <a:bodyPr>
            <a:normAutofit/>
          </a:bodyPr>
          <a:lstStyle/>
          <a:p>
            <a:r>
              <a:rPr lang="en-US" sz="4000" b="1" dirty="0">
                <a:latin typeface="+mn-lt"/>
              </a:rPr>
              <a:t>String Indexing</a:t>
            </a:r>
          </a:p>
        </p:txBody>
      </p:sp>
      <p:sp>
        <p:nvSpPr>
          <p:cNvPr id="3" name="Content Placeholder 2">
            <a:extLst>
              <a:ext uri="{FF2B5EF4-FFF2-40B4-BE49-F238E27FC236}">
                <a16:creationId xmlns:a16="http://schemas.microsoft.com/office/drawing/2014/main" id="{07689F1A-6F5B-934E-64C9-211A4A470562}"/>
              </a:ext>
            </a:extLst>
          </p:cNvPr>
          <p:cNvSpPr>
            <a:spLocks noGrp="1"/>
          </p:cNvSpPr>
          <p:nvPr>
            <p:ph idx="1"/>
          </p:nvPr>
        </p:nvSpPr>
        <p:spPr/>
        <p:txBody>
          <a:bodyPr/>
          <a:lstStyle/>
          <a:p>
            <a:pPr marL="0" indent="0">
              <a:buNone/>
            </a:pPr>
            <a:r>
              <a:rPr lang="da-DK" dirty="0"/>
              <a:t>&gt;&gt;&gt; flavor = "fig pie" </a:t>
            </a:r>
          </a:p>
          <a:p>
            <a:pPr marL="0" indent="0">
              <a:buNone/>
            </a:pPr>
            <a:r>
              <a:rPr lang="da-DK" dirty="0"/>
              <a:t>&gt;&gt;&gt; flavor[1] </a:t>
            </a:r>
          </a:p>
          <a:p>
            <a:pPr marL="0" indent="0">
              <a:buNone/>
            </a:pPr>
            <a:r>
              <a:rPr lang="da-DK" dirty="0"/>
              <a:t>'i’</a:t>
            </a:r>
          </a:p>
          <a:p>
            <a:pPr marL="0" indent="0">
              <a:buNone/>
            </a:pPr>
            <a:r>
              <a:rPr lang="en-US" dirty="0"/>
              <a:t>| f | </a:t>
            </a:r>
            <a:r>
              <a:rPr lang="en-US" dirty="0" err="1"/>
              <a:t>i</a:t>
            </a:r>
            <a:r>
              <a:rPr lang="en-US" dirty="0"/>
              <a:t> | g |  | p | </a:t>
            </a:r>
            <a:r>
              <a:rPr lang="en-US" dirty="0" err="1"/>
              <a:t>i</a:t>
            </a:r>
            <a:r>
              <a:rPr lang="en-US" dirty="0"/>
              <a:t> | e |</a:t>
            </a:r>
          </a:p>
          <a:p>
            <a:pPr marL="0" indent="0">
              <a:buNone/>
            </a:pPr>
            <a:r>
              <a:rPr lang="en-US" dirty="0"/>
              <a:t>     0    1   2  3   4    5   6</a:t>
            </a:r>
          </a:p>
          <a:p>
            <a:pPr marL="0" indent="0">
              <a:buNone/>
            </a:pPr>
            <a:r>
              <a:rPr lang="en-US" dirty="0"/>
              <a:t>    -7   -6 -5 -4  -3  -2   -1</a:t>
            </a:r>
          </a:p>
          <a:p>
            <a:pPr marL="0" indent="0">
              <a:buNone/>
            </a:pPr>
            <a:r>
              <a:rPr lang="en-US" dirty="0"/>
              <a:t>&gt;&gt;&gt; flavor[-10] </a:t>
            </a:r>
          </a:p>
        </p:txBody>
      </p:sp>
    </p:spTree>
    <p:extLst>
      <p:ext uri="{BB962C8B-B14F-4D97-AF65-F5344CB8AC3E}">
        <p14:creationId xmlns:p14="http://schemas.microsoft.com/office/powerpoint/2010/main" val="3535450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1584F-0347-BC5D-EE76-3EAC634C84FB}"/>
              </a:ext>
            </a:extLst>
          </p:cNvPr>
          <p:cNvSpPr>
            <a:spLocks noGrp="1"/>
          </p:cNvSpPr>
          <p:nvPr>
            <p:ph type="title"/>
          </p:nvPr>
        </p:nvSpPr>
        <p:spPr>
          <a:xfrm>
            <a:off x="723900" y="142875"/>
            <a:ext cx="10382250" cy="977900"/>
          </a:xfrm>
        </p:spPr>
        <p:txBody>
          <a:bodyPr/>
          <a:lstStyle/>
          <a:p>
            <a:r>
              <a:rPr lang="en-US" b="1" dirty="0"/>
              <a:t>String Slicing </a:t>
            </a:r>
          </a:p>
        </p:txBody>
      </p:sp>
      <p:sp>
        <p:nvSpPr>
          <p:cNvPr id="3" name="Content Placeholder 2">
            <a:extLst>
              <a:ext uri="{FF2B5EF4-FFF2-40B4-BE49-F238E27FC236}">
                <a16:creationId xmlns:a16="http://schemas.microsoft.com/office/drawing/2014/main" id="{0773BB28-F8FD-7A39-B801-6297E0513263}"/>
              </a:ext>
            </a:extLst>
          </p:cNvPr>
          <p:cNvSpPr>
            <a:spLocks noGrp="1"/>
          </p:cNvSpPr>
          <p:nvPr>
            <p:ph idx="1"/>
          </p:nvPr>
        </p:nvSpPr>
        <p:spPr>
          <a:xfrm>
            <a:off x="647700" y="1120775"/>
            <a:ext cx="10706100" cy="5594351"/>
          </a:xfrm>
        </p:spPr>
        <p:txBody>
          <a:bodyPr>
            <a:normAutofit fontScale="92500" lnSpcReduction="20000"/>
          </a:bodyPr>
          <a:lstStyle/>
          <a:p>
            <a:pPr marL="0" indent="0">
              <a:buNone/>
            </a:pPr>
            <a:r>
              <a:rPr lang="en-US" dirty="0"/>
              <a:t>&gt;&gt;&gt; </a:t>
            </a:r>
            <a:r>
              <a:rPr lang="en-US" dirty="0" err="1"/>
              <a:t>first_three_letters</a:t>
            </a:r>
            <a:r>
              <a:rPr lang="en-US" dirty="0"/>
              <a:t> = flavor[0] + flavor[1] + flavor[2] </a:t>
            </a:r>
          </a:p>
          <a:p>
            <a:pPr marL="0" indent="0">
              <a:buNone/>
            </a:pPr>
            <a:r>
              <a:rPr lang="en-US" dirty="0"/>
              <a:t>&gt;&gt;&gt; </a:t>
            </a:r>
            <a:r>
              <a:rPr lang="en-US" dirty="0" err="1"/>
              <a:t>first_three_letters</a:t>
            </a:r>
            <a:r>
              <a:rPr lang="en-US" dirty="0"/>
              <a:t> </a:t>
            </a:r>
          </a:p>
          <a:p>
            <a:pPr marL="0" indent="0">
              <a:buNone/>
            </a:pPr>
            <a:r>
              <a:rPr lang="en-US" dirty="0"/>
              <a:t>'fig’</a:t>
            </a:r>
          </a:p>
          <a:p>
            <a:pPr marL="0" indent="0">
              <a:buNone/>
            </a:pPr>
            <a:r>
              <a:rPr lang="en-US" dirty="0"/>
              <a:t>&gt;&gt;&gt; flavor = "fig pie" </a:t>
            </a:r>
          </a:p>
          <a:p>
            <a:pPr marL="0" indent="0">
              <a:buNone/>
            </a:pPr>
            <a:r>
              <a:rPr lang="en-US" dirty="0"/>
              <a:t>&gt;&gt;&gt; flavor[0:3]</a:t>
            </a:r>
          </a:p>
          <a:p>
            <a:pPr marL="0" indent="0">
              <a:buNone/>
            </a:pPr>
            <a:r>
              <a:rPr lang="en-US" dirty="0"/>
              <a:t> 'fig’ </a:t>
            </a:r>
          </a:p>
          <a:p>
            <a:pPr marL="0" indent="0">
              <a:buNone/>
            </a:pPr>
            <a:r>
              <a:rPr lang="en-US" dirty="0"/>
              <a:t>&gt;&gt;&gt; flavor[3:]</a:t>
            </a:r>
          </a:p>
          <a:p>
            <a:pPr marL="0" indent="0">
              <a:buNone/>
            </a:pPr>
            <a:r>
              <a:rPr lang="en-US" dirty="0"/>
              <a:t> ' pie’ </a:t>
            </a:r>
          </a:p>
          <a:p>
            <a:pPr marL="0" indent="0">
              <a:buNone/>
            </a:pPr>
            <a:r>
              <a:rPr lang="da-DK" dirty="0"/>
              <a:t>&gt;&gt;&gt; flavor[:14]</a:t>
            </a:r>
          </a:p>
          <a:p>
            <a:pPr marL="0" indent="0">
              <a:buNone/>
            </a:pPr>
            <a:r>
              <a:rPr lang="da-DK" dirty="0"/>
              <a:t> 'fig pie’ </a:t>
            </a:r>
          </a:p>
          <a:p>
            <a:pPr marL="0" indent="0">
              <a:buNone/>
            </a:pPr>
            <a:r>
              <a:rPr lang="da-DK" dirty="0"/>
              <a:t>&gt;&gt;&gt; flavor[13:15] </a:t>
            </a:r>
          </a:p>
          <a:p>
            <a:pPr marL="0" indent="0">
              <a:buNone/>
            </a:pPr>
            <a:r>
              <a:rPr lang="en-US" dirty="0"/>
              <a:t>“ ”</a:t>
            </a:r>
          </a:p>
          <a:p>
            <a:pPr marL="0" indent="0">
              <a:buNone/>
            </a:pPr>
            <a:r>
              <a:rPr lang="en-US" dirty="0"/>
              <a:t>&gt;&gt;&gt; flavor[-7:-4] </a:t>
            </a:r>
          </a:p>
          <a:p>
            <a:pPr marL="0" indent="0">
              <a:buNone/>
            </a:pPr>
            <a:r>
              <a:rPr lang="en-US" dirty="0"/>
              <a:t>'fig’</a:t>
            </a:r>
          </a:p>
          <a:p>
            <a:pPr marL="0" indent="0">
              <a:buNone/>
            </a:pPr>
            <a:r>
              <a:rPr lang="en-US" dirty="0"/>
              <a:t>&gt;&gt;&gt; flavor[-7:0]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2322880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596C5-AE8B-1E27-62C8-36ED5B7EF5B8}"/>
              </a:ext>
            </a:extLst>
          </p:cNvPr>
          <p:cNvSpPr>
            <a:spLocks noGrp="1"/>
          </p:cNvSpPr>
          <p:nvPr>
            <p:ph type="title"/>
          </p:nvPr>
        </p:nvSpPr>
        <p:spPr>
          <a:xfrm>
            <a:off x="742950" y="352426"/>
            <a:ext cx="10477500" cy="1162049"/>
          </a:xfrm>
        </p:spPr>
        <p:txBody>
          <a:bodyPr>
            <a:normAutofit/>
          </a:bodyPr>
          <a:lstStyle/>
          <a:p>
            <a:r>
              <a:rPr lang="en-US" sz="3600" b="1" i="0" u="none" strike="noStrike" dirty="0">
                <a:effectLst/>
                <a:latin typeface="+mn-lt"/>
              </a:rPr>
              <a:t>lower(), upper(), join(), split(), find(), replace()</a:t>
            </a:r>
            <a:r>
              <a:rPr lang="en-US" sz="3600" b="1" dirty="0">
                <a:latin typeface="+mn-lt"/>
              </a:rPr>
              <a:t> </a:t>
            </a:r>
          </a:p>
        </p:txBody>
      </p:sp>
      <p:sp>
        <p:nvSpPr>
          <p:cNvPr id="3" name="Content Placeholder 2">
            <a:extLst>
              <a:ext uri="{FF2B5EF4-FFF2-40B4-BE49-F238E27FC236}">
                <a16:creationId xmlns:a16="http://schemas.microsoft.com/office/drawing/2014/main" id="{E320F9E0-BCE0-0BE7-F7D7-3F6CE98D3078}"/>
              </a:ext>
            </a:extLst>
          </p:cNvPr>
          <p:cNvSpPr>
            <a:spLocks noGrp="1"/>
          </p:cNvSpPr>
          <p:nvPr>
            <p:ph idx="1"/>
          </p:nvPr>
        </p:nvSpPr>
        <p:spPr>
          <a:xfrm>
            <a:off x="742950" y="1514475"/>
            <a:ext cx="10610850" cy="4662488"/>
          </a:xfrm>
        </p:spPr>
        <p:txBody>
          <a:bodyPr>
            <a:normAutofit lnSpcReduction="10000"/>
          </a:bodyPr>
          <a:lstStyle/>
          <a:p>
            <a:r>
              <a:rPr lang="en-US" dirty="0"/>
              <a:t>&gt;&gt;&gt; "</a:t>
            </a:r>
            <a:r>
              <a:rPr lang="en-US" dirty="0" err="1"/>
              <a:t>PrOgRaMiZ</a:t>
            </a:r>
            <a:r>
              <a:rPr lang="en-US" dirty="0"/>
              <a:t>".lower()</a:t>
            </a:r>
          </a:p>
          <a:p>
            <a:r>
              <a:rPr lang="en-US" dirty="0"/>
              <a:t>'</a:t>
            </a:r>
            <a:r>
              <a:rPr lang="en-US" dirty="0" err="1"/>
              <a:t>programiz</a:t>
            </a:r>
            <a:r>
              <a:rPr lang="en-US" dirty="0"/>
              <a:t>'</a:t>
            </a:r>
          </a:p>
          <a:p>
            <a:r>
              <a:rPr lang="en-US" dirty="0"/>
              <a:t>&gt;&gt;&gt; "</a:t>
            </a:r>
            <a:r>
              <a:rPr lang="en-US" dirty="0" err="1"/>
              <a:t>PrOgRaMiZ</a:t>
            </a:r>
            <a:r>
              <a:rPr lang="en-US" dirty="0"/>
              <a:t>".upper()</a:t>
            </a:r>
          </a:p>
          <a:p>
            <a:r>
              <a:rPr lang="en-US" dirty="0"/>
              <a:t>'PROGRAMIZ'</a:t>
            </a:r>
          </a:p>
          <a:p>
            <a:r>
              <a:rPr lang="en-US" dirty="0"/>
              <a:t>&gt;&gt;&gt; "This will split all words into a </a:t>
            </a:r>
            <a:r>
              <a:rPr lang="en-US" dirty="0" err="1"/>
              <a:t>list".split</a:t>
            </a:r>
            <a:r>
              <a:rPr lang="en-US" dirty="0"/>
              <a:t>()</a:t>
            </a:r>
          </a:p>
          <a:p>
            <a:r>
              <a:rPr lang="en-US" dirty="0"/>
              <a:t>['This', 'will', 'split', 'all', 'words', 'into', 'a', 'list']</a:t>
            </a:r>
          </a:p>
          <a:p>
            <a:r>
              <a:rPr lang="en-US" dirty="0"/>
              <a:t>&gt;&gt;&gt; ' '.join(['This', 'will', 'join', 'all', 'words', 'into', 'a', 'string'])</a:t>
            </a:r>
          </a:p>
          <a:p>
            <a:r>
              <a:rPr lang="en-US" dirty="0"/>
              <a:t>'This will join all words into a string'</a:t>
            </a:r>
          </a:p>
          <a:p>
            <a:r>
              <a:rPr lang="en-US" dirty="0"/>
              <a:t>&gt;&gt;&gt; 'Happy New </a:t>
            </a:r>
            <a:r>
              <a:rPr lang="en-US" dirty="0" err="1"/>
              <a:t>Year'.find</a:t>
            </a:r>
            <a:r>
              <a:rPr lang="en-US" dirty="0"/>
              <a:t>('</a:t>
            </a:r>
            <a:r>
              <a:rPr lang="en-US" dirty="0" err="1"/>
              <a:t>ew</a:t>
            </a:r>
            <a:r>
              <a:rPr lang="en-US" dirty="0"/>
              <a:t>')</a:t>
            </a:r>
          </a:p>
          <a:p>
            <a:r>
              <a:rPr lang="en-US" dirty="0"/>
              <a:t>7</a:t>
            </a:r>
          </a:p>
          <a:p>
            <a:r>
              <a:rPr lang="en-US" dirty="0"/>
              <a:t>&gt;&gt;&gt; 'Happy New </a:t>
            </a:r>
            <a:r>
              <a:rPr lang="en-US" dirty="0" err="1"/>
              <a:t>Year'.replace</a:t>
            </a:r>
            <a:r>
              <a:rPr lang="en-US" dirty="0"/>
              <a:t>('</a:t>
            </a:r>
            <a:r>
              <a:rPr lang="en-US" dirty="0" err="1"/>
              <a:t>Happy','Brilliant</a:t>
            </a:r>
            <a:r>
              <a:rPr lang="en-US" dirty="0"/>
              <a:t>')</a:t>
            </a:r>
          </a:p>
          <a:p>
            <a:r>
              <a:rPr lang="en-US" dirty="0"/>
              <a:t>'Brilliant New Year'</a:t>
            </a:r>
          </a:p>
        </p:txBody>
      </p:sp>
    </p:spTree>
    <p:extLst>
      <p:ext uri="{BB962C8B-B14F-4D97-AF65-F5344CB8AC3E}">
        <p14:creationId xmlns:p14="http://schemas.microsoft.com/office/powerpoint/2010/main" val="2777576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D0A2C-B345-E131-7811-FE2B0904F417}"/>
              </a:ext>
            </a:extLst>
          </p:cNvPr>
          <p:cNvSpPr>
            <a:spLocks noGrp="1"/>
          </p:cNvSpPr>
          <p:nvPr>
            <p:ph type="title"/>
          </p:nvPr>
        </p:nvSpPr>
        <p:spPr>
          <a:xfrm>
            <a:off x="838200" y="365125"/>
            <a:ext cx="10515600" cy="701675"/>
          </a:xfrm>
        </p:spPr>
        <p:txBody>
          <a:bodyPr/>
          <a:lstStyle/>
          <a:p>
            <a:r>
              <a:rPr lang="en-US" b="1" dirty="0"/>
              <a:t>Removing Whitespace From a String</a:t>
            </a:r>
          </a:p>
        </p:txBody>
      </p:sp>
      <p:sp>
        <p:nvSpPr>
          <p:cNvPr id="3" name="Content Placeholder 2">
            <a:extLst>
              <a:ext uri="{FF2B5EF4-FFF2-40B4-BE49-F238E27FC236}">
                <a16:creationId xmlns:a16="http://schemas.microsoft.com/office/drawing/2014/main" id="{0B858242-A562-7E8D-10A6-091993DD11C0}"/>
              </a:ext>
            </a:extLst>
          </p:cNvPr>
          <p:cNvSpPr>
            <a:spLocks noGrp="1"/>
          </p:cNvSpPr>
          <p:nvPr>
            <p:ph idx="1"/>
          </p:nvPr>
        </p:nvSpPr>
        <p:spPr>
          <a:xfrm>
            <a:off x="838200" y="1371600"/>
            <a:ext cx="10515600" cy="4805363"/>
          </a:xfrm>
        </p:spPr>
        <p:txBody>
          <a:bodyPr>
            <a:normAutofit fontScale="92500" lnSpcReduction="20000"/>
          </a:bodyPr>
          <a:lstStyle/>
          <a:p>
            <a:pPr marL="0" indent="0">
              <a:buNone/>
            </a:pPr>
            <a:r>
              <a:rPr lang="en-US" dirty="0"/>
              <a:t>&gt;&gt;&gt; name = "Jean-Luc Picard " </a:t>
            </a:r>
          </a:p>
          <a:p>
            <a:pPr marL="0" indent="0">
              <a:buNone/>
            </a:pPr>
            <a:r>
              <a:rPr lang="en-US" dirty="0"/>
              <a:t>&gt;&gt;&gt; name 'Jean-Luc Picard ‘ </a:t>
            </a:r>
          </a:p>
          <a:p>
            <a:pPr marL="0" indent="0">
              <a:buNone/>
            </a:pPr>
            <a:r>
              <a:rPr lang="en-US" dirty="0"/>
              <a:t>&gt;&gt;&gt; </a:t>
            </a:r>
            <a:r>
              <a:rPr lang="en-US" dirty="0" err="1"/>
              <a:t>name.rstrip</a:t>
            </a:r>
            <a:r>
              <a:rPr lang="en-US" dirty="0"/>
              <a:t>() </a:t>
            </a:r>
          </a:p>
          <a:p>
            <a:pPr marL="0" indent="0">
              <a:buNone/>
            </a:pPr>
            <a:r>
              <a:rPr lang="en-US" dirty="0"/>
              <a:t>'Jean-Luc Picard’ </a:t>
            </a:r>
          </a:p>
          <a:p>
            <a:pPr marL="0" indent="0">
              <a:buNone/>
            </a:pPr>
            <a:endParaRPr lang="en-US" dirty="0"/>
          </a:p>
          <a:p>
            <a:pPr marL="0" indent="0">
              <a:buNone/>
            </a:pPr>
            <a:r>
              <a:rPr lang="en-US" dirty="0"/>
              <a:t>&gt;&gt;&gt; name = " Jean-Luc Picard" </a:t>
            </a:r>
          </a:p>
          <a:p>
            <a:pPr marL="0" indent="0">
              <a:buNone/>
            </a:pPr>
            <a:r>
              <a:rPr lang="en-US" dirty="0"/>
              <a:t>&gt;&gt;&gt; name ' Jean-Luc Picard’ </a:t>
            </a:r>
          </a:p>
          <a:p>
            <a:pPr marL="0" indent="0">
              <a:buNone/>
            </a:pPr>
            <a:r>
              <a:rPr lang="en-US" dirty="0"/>
              <a:t>&gt;&gt;&gt; </a:t>
            </a:r>
            <a:r>
              <a:rPr lang="en-US" dirty="0" err="1"/>
              <a:t>name.lstrip</a:t>
            </a:r>
            <a:r>
              <a:rPr lang="en-US" dirty="0"/>
              <a:t>()</a:t>
            </a:r>
          </a:p>
          <a:p>
            <a:pPr marL="0" indent="0">
              <a:buNone/>
            </a:pPr>
            <a:r>
              <a:rPr lang="en-US" dirty="0"/>
              <a:t> 'Jean-Luc Picard’ </a:t>
            </a:r>
          </a:p>
          <a:p>
            <a:pPr marL="0" indent="0">
              <a:buNone/>
            </a:pPr>
            <a:endParaRPr lang="en-US" dirty="0"/>
          </a:p>
          <a:p>
            <a:pPr marL="0" indent="0">
              <a:buNone/>
            </a:pPr>
            <a:r>
              <a:rPr lang="en-US" dirty="0"/>
              <a:t>&gt;&gt;&gt; name = " Jean-Luc Picard “</a:t>
            </a:r>
          </a:p>
          <a:p>
            <a:pPr marL="0" indent="0">
              <a:buNone/>
            </a:pPr>
            <a:r>
              <a:rPr lang="en-US" dirty="0"/>
              <a:t> &gt;&gt;&gt; name ' Jean-Luc Picard ‘ </a:t>
            </a:r>
          </a:p>
          <a:p>
            <a:pPr marL="0" indent="0">
              <a:buNone/>
            </a:pPr>
            <a:r>
              <a:rPr lang="en-US" dirty="0"/>
              <a:t>&gt;&gt;&gt; </a:t>
            </a:r>
            <a:r>
              <a:rPr lang="en-US" dirty="0" err="1"/>
              <a:t>name.strip</a:t>
            </a:r>
            <a:r>
              <a:rPr lang="en-US" dirty="0"/>
              <a:t>() </a:t>
            </a:r>
          </a:p>
          <a:p>
            <a:pPr marL="0" indent="0">
              <a:buNone/>
            </a:pPr>
            <a:r>
              <a:rPr lang="en-US" dirty="0"/>
              <a:t>'Jean-Luc Picard'</a:t>
            </a:r>
          </a:p>
        </p:txBody>
      </p:sp>
    </p:spTree>
    <p:extLst>
      <p:ext uri="{BB962C8B-B14F-4D97-AF65-F5344CB8AC3E}">
        <p14:creationId xmlns:p14="http://schemas.microsoft.com/office/powerpoint/2010/main" val="28800647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5A8B3-08F6-FE81-96D5-9CBD4D63F97A}"/>
              </a:ext>
            </a:extLst>
          </p:cNvPr>
          <p:cNvSpPr>
            <a:spLocks noGrp="1"/>
          </p:cNvSpPr>
          <p:nvPr>
            <p:ph type="title"/>
          </p:nvPr>
        </p:nvSpPr>
        <p:spPr>
          <a:xfrm>
            <a:off x="838199" y="365125"/>
            <a:ext cx="10515601" cy="1111250"/>
          </a:xfrm>
        </p:spPr>
        <p:txBody>
          <a:bodyPr>
            <a:normAutofit fontScale="90000"/>
          </a:bodyPr>
          <a:lstStyle/>
          <a:p>
            <a:r>
              <a:rPr lang="en-US" b="1" dirty="0"/>
              <a:t>Determine If a String Starts or Ends With a Particular String</a:t>
            </a:r>
          </a:p>
        </p:txBody>
      </p:sp>
      <p:sp>
        <p:nvSpPr>
          <p:cNvPr id="3" name="Content Placeholder 2">
            <a:extLst>
              <a:ext uri="{FF2B5EF4-FFF2-40B4-BE49-F238E27FC236}">
                <a16:creationId xmlns:a16="http://schemas.microsoft.com/office/drawing/2014/main" id="{44AABF47-BD9A-9573-F1E8-72936AD7806D}"/>
              </a:ext>
            </a:extLst>
          </p:cNvPr>
          <p:cNvSpPr>
            <a:spLocks noGrp="1"/>
          </p:cNvSpPr>
          <p:nvPr>
            <p:ph idx="1"/>
          </p:nvPr>
        </p:nvSpPr>
        <p:spPr>
          <a:xfrm>
            <a:off x="838199" y="1600200"/>
            <a:ext cx="10515601" cy="4576763"/>
          </a:xfrm>
        </p:spPr>
        <p:txBody>
          <a:bodyPr>
            <a:normAutofit fontScale="85000" lnSpcReduction="20000"/>
          </a:bodyPr>
          <a:lstStyle/>
          <a:p>
            <a:pPr marL="0" indent="0">
              <a:buNone/>
            </a:pPr>
            <a:r>
              <a:rPr lang="en-US" dirty="0"/>
              <a:t>&gt;&gt;&gt; starship = "Enterprise" </a:t>
            </a:r>
          </a:p>
          <a:p>
            <a:pPr marL="0" indent="0">
              <a:buNone/>
            </a:pPr>
            <a:r>
              <a:rPr lang="en-US" dirty="0"/>
              <a:t>&gt;&gt;&gt; </a:t>
            </a:r>
            <a:r>
              <a:rPr lang="en-US" dirty="0" err="1"/>
              <a:t>starship.startswith</a:t>
            </a:r>
            <a:r>
              <a:rPr lang="en-US" dirty="0"/>
              <a:t>("</a:t>
            </a:r>
            <a:r>
              <a:rPr lang="en-US" dirty="0" err="1"/>
              <a:t>en</a:t>
            </a:r>
            <a:r>
              <a:rPr lang="en-US" dirty="0"/>
              <a:t>") </a:t>
            </a:r>
          </a:p>
          <a:p>
            <a:pPr marL="0" indent="0">
              <a:buNone/>
            </a:pPr>
            <a:r>
              <a:rPr lang="en-US" dirty="0"/>
              <a:t>False</a:t>
            </a:r>
          </a:p>
          <a:p>
            <a:pPr marL="0" indent="0">
              <a:buNone/>
            </a:pPr>
            <a:r>
              <a:rPr lang="en-US" dirty="0"/>
              <a:t>&gt;&gt;&gt; </a:t>
            </a:r>
            <a:r>
              <a:rPr lang="en-US" dirty="0" err="1"/>
              <a:t>starship.endswith</a:t>
            </a:r>
            <a:r>
              <a:rPr lang="en-US" dirty="0"/>
              <a:t>("rise") </a:t>
            </a:r>
          </a:p>
          <a:p>
            <a:pPr marL="0" indent="0">
              <a:buNone/>
            </a:pPr>
            <a:r>
              <a:rPr lang="en-US" dirty="0"/>
              <a:t>True</a:t>
            </a:r>
          </a:p>
          <a:p>
            <a:pPr marL="0" indent="0">
              <a:buNone/>
            </a:pPr>
            <a:r>
              <a:rPr lang="en-US" dirty="0"/>
              <a:t>&gt;&gt;&gt; </a:t>
            </a:r>
            <a:r>
              <a:rPr lang="en-US" dirty="0" err="1"/>
              <a:t>starship.endswith</a:t>
            </a:r>
            <a:r>
              <a:rPr lang="en-US" dirty="0"/>
              <a:t>("</a:t>
            </a:r>
            <a:r>
              <a:rPr lang="en-US" dirty="0" err="1"/>
              <a:t>risE</a:t>
            </a:r>
            <a:r>
              <a:rPr lang="en-US" dirty="0"/>
              <a:t>") </a:t>
            </a:r>
          </a:p>
          <a:p>
            <a:pPr marL="0" indent="0">
              <a:buNone/>
            </a:pPr>
            <a:r>
              <a:rPr lang="en-US" dirty="0"/>
              <a:t>False </a:t>
            </a:r>
          </a:p>
          <a:p>
            <a:pPr marL="0" indent="0">
              <a:buNone/>
            </a:pPr>
            <a:r>
              <a:rPr lang="pt-BR" dirty="0"/>
              <a:t>&gt;&gt;&gt; num = "2" </a:t>
            </a:r>
          </a:p>
          <a:p>
            <a:pPr marL="0" indent="0">
              <a:buNone/>
            </a:pPr>
            <a:r>
              <a:rPr lang="pt-BR" dirty="0"/>
              <a:t>&gt;&gt;&gt; num + num '22’</a:t>
            </a:r>
          </a:p>
          <a:p>
            <a:pPr marL="0" indent="0">
              <a:buNone/>
            </a:pPr>
            <a:r>
              <a:rPr lang="pt-BR" dirty="0"/>
              <a:t>num = "12" </a:t>
            </a:r>
          </a:p>
          <a:p>
            <a:pPr marL="0" indent="0">
              <a:buNone/>
            </a:pPr>
            <a:r>
              <a:rPr lang="pt-BR" dirty="0"/>
              <a:t>&gt;&gt;&gt; num * 3 </a:t>
            </a:r>
          </a:p>
          <a:p>
            <a:pPr marL="0" indent="0">
              <a:buNone/>
            </a:pPr>
            <a:r>
              <a:rPr lang="pt-BR" dirty="0"/>
              <a:t>'121212’</a:t>
            </a:r>
          </a:p>
          <a:p>
            <a:pPr marL="0" indent="0">
              <a:buNone/>
            </a:pPr>
            <a:r>
              <a:rPr lang="en-US" dirty="0"/>
              <a:t>&gt;&gt;&gt; 3 * num </a:t>
            </a:r>
          </a:p>
          <a:p>
            <a:pPr marL="0" indent="0">
              <a:buNone/>
            </a:pPr>
            <a:r>
              <a:rPr lang="en-US" dirty="0"/>
              <a:t>'121212' </a:t>
            </a:r>
          </a:p>
        </p:txBody>
      </p:sp>
    </p:spTree>
    <p:extLst>
      <p:ext uri="{BB962C8B-B14F-4D97-AF65-F5344CB8AC3E}">
        <p14:creationId xmlns:p14="http://schemas.microsoft.com/office/powerpoint/2010/main" val="1260094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D7A34-7021-4394-C3D2-F8CC8CD8DA0D}"/>
              </a:ext>
            </a:extLst>
          </p:cNvPr>
          <p:cNvSpPr>
            <a:spLocks noGrp="1"/>
          </p:cNvSpPr>
          <p:nvPr>
            <p:ph type="title"/>
          </p:nvPr>
        </p:nvSpPr>
        <p:spPr>
          <a:xfrm>
            <a:off x="723900" y="295275"/>
            <a:ext cx="10629900" cy="1114425"/>
          </a:xfrm>
        </p:spPr>
        <p:txBody>
          <a:bodyPr>
            <a:normAutofit fontScale="90000"/>
          </a:bodyPr>
          <a:lstStyle/>
          <a:p>
            <a:br>
              <a:rPr lang="en-US" dirty="0"/>
            </a:br>
            <a:r>
              <a:rPr lang="en-US" b="1" i="0" dirty="0">
                <a:effectLst/>
                <a:latin typeface="+mn-lt"/>
              </a:rPr>
              <a:t>Variable</a:t>
            </a:r>
            <a:r>
              <a:rPr lang="en-US" b="1" i="0" dirty="0">
                <a:effectLst/>
                <a:latin typeface="source sans pro" panose="020B0503030403020204" pitchFamily="34" charset="0"/>
              </a:rPr>
              <a:t> Assignment</a:t>
            </a:r>
            <a:br>
              <a:rPr lang="en-US" b="1" i="0" dirty="0">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9113BF8D-98AB-ABF4-3278-0BE715DA81D4}"/>
              </a:ext>
            </a:extLst>
          </p:cNvPr>
          <p:cNvSpPr>
            <a:spLocks noGrp="1"/>
          </p:cNvSpPr>
          <p:nvPr>
            <p:ph idx="1"/>
          </p:nvPr>
        </p:nvSpPr>
        <p:spPr>
          <a:xfrm>
            <a:off x="723900" y="1866899"/>
            <a:ext cx="10629900" cy="4310063"/>
          </a:xfrm>
        </p:spPr>
        <p:txBody>
          <a:bodyPr/>
          <a:lstStyle/>
          <a:p>
            <a:r>
              <a:rPr lang="en-US" dirty="0"/>
              <a:t>a = 10</a:t>
            </a:r>
          </a:p>
          <a:p>
            <a:r>
              <a:rPr lang="en-US" dirty="0"/>
              <a:t>print(a)</a:t>
            </a:r>
          </a:p>
          <a:p>
            <a:r>
              <a:rPr lang="en-US" dirty="0"/>
              <a:t>a</a:t>
            </a:r>
          </a:p>
          <a:p>
            <a:r>
              <a:rPr lang="en-US" dirty="0"/>
              <a:t>a = 30</a:t>
            </a:r>
          </a:p>
          <a:p>
            <a:r>
              <a:rPr lang="en-US" dirty="0"/>
              <a:t>print(a)</a:t>
            </a:r>
          </a:p>
          <a:p>
            <a:endParaRPr lang="en-US" dirty="0"/>
          </a:p>
          <a:p>
            <a:endParaRPr lang="en-US" dirty="0"/>
          </a:p>
        </p:txBody>
      </p:sp>
    </p:spTree>
    <p:extLst>
      <p:ext uri="{BB962C8B-B14F-4D97-AF65-F5344CB8AC3E}">
        <p14:creationId xmlns:p14="http://schemas.microsoft.com/office/powerpoint/2010/main" val="13048944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718E5-C7AC-A76E-FF84-4F7E8E6E39F7}"/>
              </a:ext>
            </a:extLst>
          </p:cNvPr>
          <p:cNvSpPr>
            <a:spLocks noGrp="1"/>
          </p:cNvSpPr>
          <p:nvPr>
            <p:ph type="title"/>
          </p:nvPr>
        </p:nvSpPr>
        <p:spPr/>
        <p:txBody>
          <a:bodyPr/>
          <a:lstStyle/>
          <a:p>
            <a:r>
              <a:rPr lang="en-US" b="1" i="0" dirty="0">
                <a:effectLst/>
              </a:rPr>
              <a:t>Escape Sequence</a:t>
            </a:r>
            <a:br>
              <a:rPr lang="en-US" b="1" i="0" dirty="0">
                <a:effectLst/>
              </a:rPr>
            </a:br>
            <a:endParaRPr lang="en-US" b="1" dirty="0"/>
          </a:p>
        </p:txBody>
      </p:sp>
      <p:sp>
        <p:nvSpPr>
          <p:cNvPr id="3" name="Content Placeholder 2">
            <a:extLst>
              <a:ext uri="{FF2B5EF4-FFF2-40B4-BE49-F238E27FC236}">
                <a16:creationId xmlns:a16="http://schemas.microsoft.com/office/drawing/2014/main" id="{D901EA69-AB9F-20A7-718E-BBF32A61B955}"/>
              </a:ext>
            </a:extLst>
          </p:cNvPr>
          <p:cNvSpPr>
            <a:spLocks noGrp="1"/>
          </p:cNvSpPr>
          <p:nvPr>
            <p:ph idx="1"/>
          </p:nvPr>
        </p:nvSpPr>
        <p:spPr/>
        <p:txBody>
          <a:bodyPr/>
          <a:lstStyle/>
          <a:p>
            <a:r>
              <a:rPr lang="en-US" dirty="0"/>
              <a:t>print('Hello what’s up’)</a:t>
            </a:r>
          </a:p>
          <a:p>
            <a:r>
              <a:rPr lang="en-US" dirty="0"/>
              <a:t>print('Hello what's up’)</a:t>
            </a:r>
          </a:p>
          <a:p>
            <a:r>
              <a:rPr lang="en-US" dirty="0"/>
              <a:t>print('Hello what\'s up’)</a:t>
            </a:r>
          </a:p>
        </p:txBody>
      </p:sp>
    </p:spTree>
    <p:extLst>
      <p:ext uri="{BB962C8B-B14F-4D97-AF65-F5344CB8AC3E}">
        <p14:creationId xmlns:p14="http://schemas.microsoft.com/office/powerpoint/2010/main" val="33629336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1EF7B-8F33-163B-78CF-B16F575CF689}"/>
              </a:ext>
            </a:extLst>
          </p:cNvPr>
          <p:cNvSpPr>
            <a:spLocks noGrp="1"/>
          </p:cNvSpPr>
          <p:nvPr>
            <p:ph type="title"/>
          </p:nvPr>
        </p:nvSpPr>
        <p:spPr/>
        <p:txBody>
          <a:bodyPr/>
          <a:lstStyle/>
          <a:p>
            <a:r>
              <a:rPr lang="en-US" b="1" dirty="0"/>
              <a:t>Escape Sequence</a:t>
            </a:r>
          </a:p>
        </p:txBody>
      </p:sp>
      <p:sp>
        <p:nvSpPr>
          <p:cNvPr id="3" name="Content Placeholder 2">
            <a:extLst>
              <a:ext uri="{FF2B5EF4-FFF2-40B4-BE49-F238E27FC236}">
                <a16:creationId xmlns:a16="http://schemas.microsoft.com/office/drawing/2014/main" id="{AEE1721D-F577-7069-51D2-FFAEAF1EEDFB}"/>
              </a:ext>
            </a:extLst>
          </p:cNvPr>
          <p:cNvSpPr>
            <a:spLocks noGrp="1"/>
          </p:cNvSpPr>
          <p:nvPr>
            <p:ph idx="1"/>
          </p:nvPr>
        </p:nvSpPr>
        <p:spPr>
          <a:xfrm>
            <a:off x="752475" y="1419225"/>
            <a:ext cx="10601325" cy="4757738"/>
          </a:xfrm>
        </p:spPr>
        <p:txBody>
          <a:bodyPr>
            <a:normAutofit fontScale="92500" lnSpcReduction="20000"/>
          </a:bodyPr>
          <a:lstStyle/>
          <a:p>
            <a:r>
              <a:rPr lang="en-US" dirty="0"/>
              <a:t>Escape Sequence	Description</a:t>
            </a:r>
          </a:p>
          <a:p>
            <a:r>
              <a:rPr lang="en-US" dirty="0"/>
              <a:t>\newline	Backslash and newline ignored</a:t>
            </a:r>
          </a:p>
          <a:p>
            <a:r>
              <a:rPr lang="en-US" dirty="0"/>
              <a:t>\\	Backslash</a:t>
            </a:r>
          </a:p>
          <a:p>
            <a:r>
              <a:rPr lang="en-US" dirty="0"/>
              <a:t>\'	Single quote</a:t>
            </a:r>
          </a:p>
          <a:p>
            <a:r>
              <a:rPr lang="en-US" dirty="0"/>
              <a:t>\"	Double quote</a:t>
            </a:r>
          </a:p>
          <a:p>
            <a:r>
              <a:rPr lang="en-US" dirty="0"/>
              <a:t>\a	ASCII Bell</a:t>
            </a:r>
          </a:p>
          <a:p>
            <a:r>
              <a:rPr lang="en-US" dirty="0"/>
              <a:t>\b	ASCII Backspace</a:t>
            </a:r>
          </a:p>
          <a:p>
            <a:r>
              <a:rPr lang="en-US" dirty="0"/>
              <a:t>\f	ASCII Form feed</a:t>
            </a:r>
          </a:p>
          <a:p>
            <a:r>
              <a:rPr lang="en-US" dirty="0"/>
              <a:t>\n	ASCII Linefeed</a:t>
            </a:r>
          </a:p>
          <a:p>
            <a:r>
              <a:rPr lang="en-US" dirty="0"/>
              <a:t>\r	ASCII Carriage Return</a:t>
            </a:r>
          </a:p>
          <a:p>
            <a:r>
              <a:rPr lang="en-US" dirty="0"/>
              <a:t>\t	ASCII Horizontal Tab</a:t>
            </a:r>
          </a:p>
          <a:p>
            <a:r>
              <a:rPr lang="en-US" dirty="0"/>
              <a:t>\v	ASCII Vertical Tab</a:t>
            </a:r>
          </a:p>
          <a:p>
            <a:r>
              <a:rPr lang="en-US" dirty="0"/>
              <a:t>\</a:t>
            </a:r>
            <a:r>
              <a:rPr lang="en-US" dirty="0" err="1"/>
              <a:t>ooo</a:t>
            </a:r>
            <a:r>
              <a:rPr lang="en-US" dirty="0"/>
              <a:t>	Character with octal value </a:t>
            </a:r>
            <a:r>
              <a:rPr lang="en-US" dirty="0" err="1"/>
              <a:t>ooo</a:t>
            </a:r>
            <a:endParaRPr lang="en-US" dirty="0"/>
          </a:p>
          <a:p>
            <a:r>
              <a:rPr lang="en-US" dirty="0"/>
              <a:t>\</a:t>
            </a:r>
            <a:r>
              <a:rPr lang="en-US" dirty="0" err="1"/>
              <a:t>xHH</a:t>
            </a:r>
            <a:r>
              <a:rPr lang="en-US" dirty="0"/>
              <a:t>	Character with hexadecimal value HH</a:t>
            </a:r>
          </a:p>
        </p:txBody>
      </p:sp>
    </p:spTree>
    <p:extLst>
      <p:ext uri="{BB962C8B-B14F-4D97-AF65-F5344CB8AC3E}">
        <p14:creationId xmlns:p14="http://schemas.microsoft.com/office/powerpoint/2010/main" val="18516373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18384-FEDB-5A18-C473-17AA6112521E}"/>
              </a:ext>
            </a:extLst>
          </p:cNvPr>
          <p:cNvSpPr>
            <a:spLocks noGrp="1"/>
          </p:cNvSpPr>
          <p:nvPr>
            <p:ph type="title"/>
          </p:nvPr>
        </p:nvSpPr>
        <p:spPr>
          <a:xfrm>
            <a:off x="704850" y="304800"/>
            <a:ext cx="8596668" cy="876300"/>
          </a:xfrm>
        </p:spPr>
        <p:txBody>
          <a:bodyPr>
            <a:normAutofit fontScale="90000"/>
          </a:bodyPr>
          <a:lstStyle/>
          <a:p>
            <a:r>
              <a:rPr lang="en-US" b="1" i="0" dirty="0">
                <a:effectLst/>
              </a:rPr>
              <a:t>The format() Method for Formatting Strings</a:t>
            </a:r>
            <a:br>
              <a:rPr lang="en-US" b="1" i="0" dirty="0">
                <a:effectLst/>
              </a:rPr>
            </a:br>
            <a:endParaRPr lang="en-US" dirty="0"/>
          </a:p>
        </p:txBody>
      </p:sp>
      <p:sp>
        <p:nvSpPr>
          <p:cNvPr id="3" name="Content Placeholder 2">
            <a:extLst>
              <a:ext uri="{FF2B5EF4-FFF2-40B4-BE49-F238E27FC236}">
                <a16:creationId xmlns:a16="http://schemas.microsoft.com/office/drawing/2014/main" id="{AEE69F79-74DC-B8C3-1E39-FDABFB1CAECD}"/>
              </a:ext>
            </a:extLst>
          </p:cNvPr>
          <p:cNvSpPr>
            <a:spLocks noGrp="1"/>
          </p:cNvSpPr>
          <p:nvPr>
            <p:ph idx="1"/>
          </p:nvPr>
        </p:nvSpPr>
        <p:spPr>
          <a:xfrm>
            <a:off x="704850" y="1285875"/>
            <a:ext cx="10648950" cy="4891088"/>
          </a:xfrm>
        </p:spPr>
        <p:txBody>
          <a:bodyPr>
            <a:normAutofit fontScale="92500" lnSpcReduction="10000"/>
          </a:bodyPr>
          <a:lstStyle/>
          <a:p>
            <a:r>
              <a:rPr lang="en-US" dirty="0"/>
              <a:t># Python string format() method</a:t>
            </a:r>
          </a:p>
          <a:p>
            <a:endParaRPr lang="en-US" dirty="0"/>
          </a:p>
          <a:p>
            <a:r>
              <a:rPr lang="en-US" dirty="0"/>
              <a:t># default(implicit) order</a:t>
            </a:r>
          </a:p>
          <a:p>
            <a:r>
              <a:rPr lang="en-US" dirty="0" err="1"/>
              <a:t>default_order</a:t>
            </a:r>
            <a:r>
              <a:rPr lang="en-US" dirty="0"/>
              <a:t> = "{}, {} and {}".format('</a:t>
            </a:r>
            <a:r>
              <a:rPr lang="en-US" dirty="0" err="1"/>
              <a:t>John’,’Max’,’Michael</a:t>
            </a:r>
            <a:r>
              <a:rPr lang="en-US" dirty="0"/>
              <a:t>')</a:t>
            </a:r>
          </a:p>
          <a:p>
            <a:r>
              <a:rPr lang="en-US" dirty="0"/>
              <a:t>print(</a:t>
            </a:r>
            <a:r>
              <a:rPr lang="en-US" dirty="0" err="1"/>
              <a:t>default_order</a:t>
            </a:r>
            <a:r>
              <a:rPr lang="en-US" dirty="0"/>
              <a:t>)</a:t>
            </a:r>
          </a:p>
          <a:p>
            <a:endParaRPr lang="en-US" dirty="0"/>
          </a:p>
          <a:p>
            <a:r>
              <a:rPr lang="en-US" dirty="0"/>
              <a:t># order using positional argument</a:t>
            </a:r>
          </a:p>
          <a:p>
            <a:r>
              <a:rPr lang="en-US" dirty="0" err="1"/>
              <a:t>positional_order</a:t>
            </a:r>
            <a:r>
              <a:rPr lang="en-US" dirty="0"/>
              <a:t> = "{1}, {0} and {2}".format('</a:t>
            </a:r>
            <a:r>
              <a:rPr lang="en-US" dirty="0" err="1"/>
              <a:t>John’,’Max’,’Michael</a:t>
            </a:r>
            <a:r>
              <a:rPr lang="en-US" dirty="0"/>
              <a:t> ')</a:t>
            </a:r>
          </a:p>
          <a:p>
            <a:r>
              <a:rPr lang="en-US" dirty="0"/>
              <a:t>print(</a:t>
            </a:r>
            <a:r>
              <a:rPr lang="en-US" dirty="0" err="1"/>
              <a:t>positional_order</a:t>
            </a:r>
            <a:r>
              <a:rPr lang="en-US" dirty="0"/>
              <a:t>)</a:t>
            </a:r>
          </a:p>
          <a:p>
            <a:endParaRPr lang="en-US" dirty="0"/>
          </a:p>
          <a:p>
            <a:r>
              <a:rPr lang="en-US" dirty="0"/>
              <a:t># order using keyword argument</a:t>
            </a:r>
          </a:p>
          <a:p>
            <a:r>
              <a:rPr lang="en-US" dirty="0" err="1"/>
              <a:t>keyword_order</a:t>
            </a:r>
            <a:r>
              <a:rPr lang="en-US" dirty="0"/>
              <a:t> = "{s}, {b} and {j}".format(j='</a:t>
            </a:r>
            <a:r>
              <a:rPr lang="en-US" dirty="0" err="1"/>
              <a:t>John',b</a:t>
            </a:r>
            <a:r>
              <a:rPr lang="en-US" dirty="0"/>
              <a:t>=‘</a:t>
            </a:r>
            <a:r>
              <a:rPr lang="en-US" dirty="0" err="1"/>
              <a:t>Max,s</a:t>
            </a:r>
            <a:r>
              <a:rPr lang="en-US" dirty="0"/>
              <a:t>=‘Michael')</a:t>
            </a:r>
          </a:p>
          <a:p>
            <a:r>
              <a:rPr lang="en-US" dirty="0"/>
              <a:t>print(</a:t>
            </a:r>
            <a:r>
              <a:rPr lang="en-US" dirty="0" err="1"/>
              <a:t>keyword_order</a:t>
            </a:r>
            <a:r>
              <a:rPr lang="en-US" dirty="0"/>
              <a:t>)</a:t>
            </a:r>
          </a:p>
        </p:txBody>
      </p:sp>
    </p:spTree>
    <p:extLst>
      <p:ext uri="{BB962C8B-B14F-4D97-AF65-F5344CB8AC3E}">
        <p14:creationId xmlns:p14="http://schemas.microsoft.com/office/powerpoint/2010/main" val="2008886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45116-867B-6514-F56A-75BA6B6ADA01}"/>
              </a:ext>
            </a:extLst>
          </p:cNvPr>
          <p:cNvSpPr>
            <a:spLocks noGrp="1"/>
          </p:cNvSpPr>
          <p:nvPr>
            <p:ph type="title"/>
          </p:nvPr>
        </p:nvSpPr>
        <p:spPr/>
        <p:txBody>
          <a:bodyPr/>
          <a:lstStyle/>
          <a:p>
            <a:r>
              <a:rPr lang="en-US" b="1" dirty="0"/>
              <a:t>Converting Strings to Numbers</a:t>
            </a:r>
          </a:p>
        </p:txBody>
      </p:sp>
      <p:sp>
        <p:nvSpPr>
          <p:cNvPr id="3" name="Content Placeholder 2">
            <a:extLst>
              <a:ext uri="{FF2B5EF4-FFF2-40B4-BE49-F238E27FC236}">
                <a16:creationId xmlns:a16="http://schemas.microsoft.com/office/drawing/2014/main" id="{9F709054-3B9E-304F-1D73-03B1DD14B3F4}"/>
              </a:ext>
            </a:extLst>
          </p:cNvPr>
          <p:cNvSpPr>
            <a:spLocks noGrp="1"/>
          </p:cNvSpPr>
          <p:nvPr>
            <p:ph idx="1"/>
          </p:nvPr>
        </p:nvSpPr>
        <p:spPr/>
        <p:txBody>
          <a:bodyPr/>
          <a:lstStyle/>
          <a:p>
            <a:pPr marL="0" indent="0">
              <a:buNone/>
            </a:pPr>
            <a:r>
              <a:rPr lang="en-US" dirty="0"/>
              <a:t>num = input("Enter a number to be doubled: ") </a:t>
            </a:r>
          </a:p>
          <a:p>
            <a:pPr marL="0" indent="0">
              <a:buNone/>
            </a:pPr>
            <a:r>
              <a:rPr lang="en-US" dirty="0" err="1"/>
              <a:t>doubled_num</a:t>
            </a:r>
            <a:r>
              <a:rPr lang="en-US" dirty="0"/>
              <a:t> = float(num) * 2 </a:t>
            </a:r>
          </a:p>
          <a:p>
            <a:pPr marL="0" indent="0">
              <a:buNone/>
            </a:pPr>
            <a:r>
              <a:rPr lang="en-US" dirty="0"/>
              <a:t>print(</a:t>
            </a:r>
            <a:r>
              <a:rPr lang="en-US" dirty="0" err="1"/>
              <a:t>doubled_num</a:t>
            </a:r>
            <a:r>
              <a:rPr lang="en-US" dirty="0"/>
              <a:t>)</a:t>
            </a:r>
          </a:p>
          <a:p>
            <a:pPr marL="0" indent="0">
              <a:buNone/>
            </a:pPr>
            <a:endParaRPr lang="en-US" dirty="0"/>
          </a:p>
          <a:p>
            <a:pPr marL="0" indent="0">
              <a:buNone/>
            </a:pPr>
            <a:r>
              <a:rPr lang="en-US" dirty="0"/>
              <a:t>&gt;&gt;&gt; int("12") </a:t>
            </a:r>
          </a:p>
          <a:p>
            <a:pPr marL="0" indent="0">
              <a:buNone/>
            </a:pPr>
            <a:r>
              <a:rPr lang="en-US" dirty="0"/>
              <a:t>12</a:t>
            </a:r>
          </a:p>
          <a:p>
            <a:pPr marL="0" indent="0">
              <a:buNone/>
            </a:pPr>
            <a:r>
              <a:rPr lang="en-US" dirty="0"/>
              <a:t> &gt;&gt;&gt; float("12") </a:t>
            </a:r>
          </a:p>
          <a:p>
            <a:pPr marL="0" indent="0">
              <a:buNone/>
            </a:pPr>
            <a:r>
              <a:rPr lang="en-US" dirty="0"/>
              <a:t>12.0 </a:t>
            </a:r>
          </a:p>
          <a:p>
            <a:pPr marL="0" indent="0">
              <a:buNone/>
            </a:pPr>
            <a:endParaRPr lang="en-US" dirty="0"/>
          </a:p>
          <a:p>
            <a:endParaRPr lang="en-US" dirty="0"/>
          </a:p>
        </p:txBody>
      </p:sp>
    </p:spTree>
    <p:extLst>
      <p:ext uri="{BB962C8B-B14F-4D97-AF65-F5344CB8AC3E}">
        <p14:creationId xmlns:p14="http://schemas.microsoft.com/office/powerpoint/2010/main" val="18827999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BD8CE-FD6D-CF6F-84AD-F8EFEF5778CD}"/>
              </a:ext>
            </a:extLst>
          </p:cNvPr>
          <p:cNvSpPr>
            <a:spLocks noGrp="1"/>
          </p:cNvSpPr>
          <p:nvPr>
            <p:ph type="title"/>
          </p:nvPr>
        </p:nvSpPr>
        <p:spPr>
          <a:xfrm>
            <a:off x="838200" y="365125"/>
            <a:ext cx="10515600" cy="663575"/>
          </a:xfrm>
        </p:spPr>
        <p:txBody>
          <a:bodyPr>
            <a:normAutofit/>
          </a:bodyPr>
          <a:lstStyle/>
          <a:p>
            <a:r>
              <a:rPr lang="en-US" b="1" dirty="0"/>
              <a:t>EXERCISE</a:t>
            </a:r>
          </a:p>
        </p:txBody>
      </p:sp>
      <p:sp>
        <p:nvSpPr>
          <p:cNvPr id="3" name="Content Placeholder 2">
            <a:extLst>
              <a:ext uri="{FF2B5EF4-FFF2-40B4-BE49-F238E27FC236}">
                <a16:creationId xmlns:a16="http://schemas.microsoft.com/office/drawing/2014/main" id="{FBE46280-E4C5-2E99-B62B-28954D06583E}"/>
              </a:ext>
            </a:extLst>
          </p:cNvPr>
          <p:cNvSpPr>
            <a:spLocks noGrp="1"/>
          </p:cNvSpPr>
          <p:nvPr>
            <p:ph idx="1"/>
          </p:nvPr>
        </p:nvSpPr>
        <p:spPr>
          <a:xfrm>
            <a:off x="838200" y="1095375"/>
            <a:ext cx="10582275" cy="5148263"/>
          </a:xfrm>
        </p:spPr>
        <p:txBody>
          <a:bodyPr>
            <a:normAutofit/>
          </a:bodyPr>
          <a:lstStyle/>
          <a:p>
            <a:pPr marL="514350" indent="-514350">
              <a:buFont typeface="+mj-lt"/>
              <a:buAutoNum type="arabicPeriod"/>
            </a:pPr>
            <a:r>
              <a:rPr lang="en-US" dirty="0"/>
              <a:t>Predict the output. x='12.2' print('x') print(x)</a:t>
            </a:r>
          </a:p>
          <a:p>
            <a:pPr marL="514350" indent="-514350">
              <a:buFont typeface="+mj-lt"/>
              <a:buAutoNum type="arabicPeriod"/>
            </a:pPr>
            <a:r>
              <a:rPr lang="en-US" dirty="0"/>
              <a:t>Predict the output. x=23 y=10 print(x) print(y) print(z).</a:t>
            </a:r>
          </a:p>
          <a:p>
            <a:pPr marL="514350" indent="-514350">
              <a:buFont typeface="+mj-lt"/>
              <a:buAutoNum type="arabicPeriod"/>
            </a:pPr>
            <a:r>
              <a:rPr lang="en-US" dirty="0"/>
              <a:t>How can you assign multiple variables in a single statement? Give an example.</a:t>
            </a:r>
          </a:p>
          <a:p>
            <a:pPr marL="514350" indent="-514350">
              <a:buFont typeface="+mj-lt"/>
              <a:buAutoNum type="arabicPeriod"/>
            </a:pPr>
            <a:r>
              <a:rPr lang="en-US" dirty="0"/>
              <a:t>Write a program to output the following lines where you use a single variable to store the name(s). Welcome our favorite hero: John He is changing his name to: Sam.</a:t>
            </a:r>
          </a:p>
          <a:p>
            <a:pPr marL="514350" indent="-514350">
              <a:buFont typeface="+mj-lt"/>
              <a:buAutoNum type="arabicPeriod"/>
            </a:pPr>
            <a:r>
              <a:rPr lang="en-US" dirty="0"/>
              <a:t>Print HelloWorld! in uppercases and lowercases.</a:t>
            </a:r>
          </a:p>
          <a:p>
            <a:pPr marL="514350" indent="-514350">
              <a:buFont typeface="+mj-lt"/>
              <a:buAutoNum type="arabicPeriod"/>
            </a:pPr>
            <a:r>
              <a:rPr lang="en-US" dirty="0"/>
              <a:t>Concatenate the following multiple strings to a single string.text1 = "Hello, Reader!“, text2 = " How are you?“ ,text3 = " Hope everything is fine”. Also calculate the length of a string.</a:t>
            </a:r>
          </a:p>
          <a:p>
            <a:pPr marL="514350" indent="-514350">
              <a:buFont typeface="+mj-lt"/>
              <a:buAutoNum type="arabicPeriod"/>
            </a:pPr>
            <a:r>
              <a:rPr lang="en-US" dirty="0">
                <a:latin typeface="LiberationSerif"/>
              </a:rPr>
              <a:t>E</a:t>
            </a:r>
            <a:r>
              <a:rPr lang="en-US" dirty="0"/>
              <a:t>xamine all the index positions of the characters inside a string text = ‘Python’. Also get the string ‘</a:t>
            </a:r>
            <a:r>
              <a:rPr lang="en-US" dirty="0" err="1"/>
              <a:t>th</a:t>
            </a:r>
            <a:r>
              <a:rPr lang="en-US" dirty="0"/>
              <a:t>’ from the text = ‘Python’</a:t>
            </a:r>
          </a:p>
          <a:p>
            <a:pPr marL="514350" indent="-514350">
              <a:buFont typeface="+mj-lt"/>
              <a:buAutoNum type="arabicPeriod"/>
            </a:pPr>
            <a:r>
              <a:rPr lang="en-US" dirty="0"/>
              <a:t>text = ‘</a:t>
            </a:r>
            <a:r>
              <a:rPr lang="en-US" dirty="0" err="1"/>
              <a:t>Python_is_a_programming_language</a:t>
            </a:r>
            <a:r>
              <a:rPr lang="en-US" dirty="0"/>
              <a:t>’. Expected output ['Python', 'is', '</a:t>
            </a:r>
            <a:r>
              <a:rPr lang="en-US" dirty="0" err="1"/>
              <a:t>a','programming</a:t>
            </a:r>
            <a:r>
              <a:rPr lang="en-US" dirty="0"/>
              <a:t>', 'language’].</a:t>
            </a:r>
          </a:p>
          <a:p>
            <a:pPr marL="514350" indent="-514350">
              <a:buFont typeface="+mj-lt"/>
              <a:buAutoNum type="arabicPeriod"/>
            </a:pPr>
            <a:r>
              <a:rPr lang="en-US" dirty="0"/>
              <a:t>"Welcome to {name}{course} replace name  = ‘</a:t>
            </a:r>
            <a:r>
              <a:rPr lang="en-US" dirty="0" err="1"/>
              <a:t>Btree</a:t>
            </a:r>
            <a:r>
              <a:rPr lang="en-US" dirty="0"/>
              <a:t>’ and course = ‘Python course’ using format().</a:t>
            </a:r>
          </a:p>
        </p:txBody>
      </p:sp>
    </p:spTree>
    <p:extLst>
      <p:ext uri="{BB962C8B-B14F-4D97-AF65-F5344CB8AC3E}">
        <p14:creationId xmlns:p14="http://schemas.microsoft.com/office/powerpoint/2010/main" val="2044333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11B1C-1F87-A0D0-9D0A-D29EE17BFFB4}"/>
              </a:ext>
            </a:extLst>
          </p:cNvPr>
          <p:cNvSpPr>
            <a:spLocks noGrp="1"/>
          </p:cNvSpPr>
          <p:nvPr>
            <p:ph type="title"/>
          </p:nvPr>
        </p:nvSpPr>
        <p:spPr/>
        <p:txBody>
          <a:bodyPr/>
          <a:lstStyle/>
          <a:p>
            <a:r>
              <a:rPr lang="en-US" sz="4000" b="1" dirty="0">
                <a:latin typeface="+mn-lt"/>
              </a:rPr>
              <a:t>C</a:t>
            </a:r>
            <a:r>
              <a:rPr lang="en-US" sz="4000" b="1" i="0" dirty="0">
                <a:effectLst/>
                <a:latin typeface="+mn-lt"/>
              </a:rPr>
              <a:t>hained</a:t>
            </a:r>
            <a:r>
              <a:rPr lang="en-US" b="1" i="0" dirty="0">
                <a:effectLst/>
                <a:latin typeface="source sans pro" panose="020B0503030403020204" pitchFamily="34" charset="0"/>
              </a:rPr>
              <a:t> assignment</a:t>
            </a:r>
            <a:endParaRPr lang="en-US" b="1" dirty="0"/>
          </a:p>
        </p:txBody>
      </p:sp>
      <p:sp>
        <p:nvSpPr>
          <p:cNvPr id="3" name="Content Placeholder 2">
            <a:extLst>
              <a:ext uri="{FF2B5EF4-FFF2-40B4-BE49-F238E27FC236}">
                <a16:creationId xmlns:a16="http://schemas.microsoft.com/office/drawing/2014/main" id="{54C806E0-6030-E273-5283-DBE3D517CA01}"/>
              </a:ext>
            </a:extLst>
          </p:cNvPr>
          <p:cNvSpPr>
            <a:spLocks noGrp="1"/>
          </p:cNvSpPr>
          <p:nvPr>
            <p:ph idx="1"/>
          </p:nvPr>
        </p:nvSpPr>
        <p:spPr/>
        <p:txBody>
          <a:bodyPr/>
          <a:lstStyle/>
          <a:p>
            <a:r>
              <a:rPr lang="en-US" dirty="0"/>
              <a:t>&gt;&gt;&gt; a = b = c = 10</a:t>
            </a:r>
          </a:p>
          <a:p>
            <a:r>
              <a:rPr lang="en-US" dirty="0"/>
              <a:t>&gt;&gt;&gt; print(a, b, c)</a:t>
            </a:r>
          </a:p>
          <a:p>
            <a:r>
              <a:rPr lang="en-US" dirty="0"/>
              <a:t>10 10 10</a:t>
            </a:r>
          </a:p>
        </p:txBody>
      </p:sp>
    </p:spTree>
    <p:extLst>
      <p:ext uri="{BB962C8B-B14F-4D97-AF65-F5344CB8AC3E}">
        <p14:creationId xmlns:p14="http://schemas.microsoft.com/office/powerpoint/2010/main" val="3184361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EEEF2-B50C-9529-9FA3-1B979CC98B95}"/>
              </a:ext>
            </a:extLst>
          </p:cNvPr>
          <p:cNvSpPr>
            <a:spLocks noGrp="1"/>
          </p:cNvSpPr>
          <p:nvPr>
            <p:ph type="title"/>
          </p:nvPr>
        </p:nvSpPr>
        <p:spPr/>
        <p:txBody>
          <a:bodyPr/>
          <a:lstStyle/>
          <a:p>
            <a:r>
              <a:rPr lang="en-US" sz="4000" b="1" i="0" dirty="0">
                <a:effectLst/>
                <a:latin typeface="+mn-lt"/>
              </a:rPr>
              <a:t>Object</a:t>
            </a:r>
            <a:r>
              <a:rPr lang="en-US" b="1" i="0" dirty="0">
                <a:effectLst/>
                <a:latin typeface="source sans pro" panose="020B0503030403020204" pitchFamily="34" charset="0"/>
              </a:rPr>
              <a:t> References</a:t>
            </a:r>
            <a:br>
              <a:rPr lang="en-US" b="1" i="0" dirty="0">
                <a:solidFill>
                  <a:srgbClr val="222222"/>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D6901FF7-6993-CABB-EAA2-06376B358358}"/>
              </a:ext>
            </a:extLst>
          </p:cNvPr>
          <p:cNvSpPr>
            <a:spLocks noGrp="1"/>
          </p:cNvSpPr>
          <p:nvPr>
            <p:ph idx="1"/>
          </p:nvPr>
        </p:nvSpPr>
        <p:spPr>
          <a:xfrm>
            <a:off x="752475" y="1930399"/>
            <a:ext cx="10601325" cy="4246563"/>
          </a:xfrm>
        </p:spPr>
        <p:txBody>
          <a:bodyPr/>
          <a:lstStyle/>
          <a:p>
            <a:r>
              <a:rPr lang="en-US" b="0" i="0" dirty="0">
                <a:solidFill>
                  <a:srgbClr val="222222"/>
                </a:solidFill>
                <a:effectLst/>
                <a:latin typeface="source sans pro" panose="020B0503030403020204" pitchFamily="34" charset="0"/>
              </a:rPr>
              <a:t>Creates an integer object</a:t>
            </a:r>
          </a:p>
          <a:p>
            <a:r>
              <a:rPr lang="en-US" dirty="0"/>
              <a:t>Gives it the value 10</a:t>
            </a:r>
          </a:p>
          <a:p>
            <a:r>
              <a:rPr lang="en-US" b="0" i="0" dirty="0">
                <a:solidFill>
                  <a:srgbClr val="222222"/>
                </a:solidFill>
                <a:effectLst/>
                <a:latin typeface="source sans pro" panose="020B0503030403020204" pitchFamily="34" charset="0"/>
              </a:rPr>
              <a:t>Displays it to the console</a:t>
            </a:r>
          </a:p>
          <a:p>
            <a:r>
              <a:rPr lang="en-US" dirty="0"/>
              <a:t>&gt;&gt;&gt; type(10)</a:t>
            </a:r>
          </a:p>
          <a:p>
            <a:r>
              <a:rPr lang="en-US" dirty="0"/>
              <a:t>&lt;class 'int’&gt;</a:t>
            </a:r>
          </a:p>
          <a:p>
            <a:r>
              <a:rPr lang="en-US" b="0" i="0" dirty="0">
                <a:solidFill>
                  <a:srgbClr val="222222"/>
                </a:solidFill>
                <a:effectLst/>
                <a:latin typeface="source sans pro" panose="020B0503030403020204" pitchFamily="34" charset="0"/>
              </a:rPr>
              <a:t>A Python variable is a symbolic name that is a reference or </a:t>
            </a:r>
            <a:r>
              <a:rPr lang="en-US" b="1" i="0" dirty="0">
                <a:solidFill>
                  <a:schemeClr val="tx1">
                    <a:lumMod val="75000"/>
                    <a:lumOff val="25000"/>
                  </a:schemeClr>
                </a:solidFill>
                <a:effectLst/>
                <a:latin typeface="source sans pro" panose="020B0503030403020204" pitchFamily="34" charset="0"/>
              </a:rPr>
              <a:t>pointer</a:t>
            </a:r>
            <a:r>
              <a:rPr lang="en-US" b="0" i="0" dirty="0">
                <a:solidFill>
                  <a:srgbClr val="619CCD"/>
                </a:solidFill>
                <a:effectLst/>
                <a:latin typeface="source sans pro" panose="020B0503030403020204" pitchFamily="34" charset="0"/>
              </a:rPr>
              <a:t> </a:t>
            </a:r>
            <a:r>
              <a:rPr lang="en-US" b="0" i="0" dirty="0">
                <a:solidFill>
                  <a:srgbClr val="222222"/>
                </a:solidFill>
                <a:effectLst/>
                <a:latin typeface="source sans pro" panose="020B0503030403020204" pitchFamily="34" charset="0"/>
              </a:rPr>
              <a:t>to an object</a:t>
            </a:r>
            <a:endParaRPr lang="en-US" dirty="0"/>
          </a:p>
          <a:p>
            <a:r>
              <a:rPr lang="en-US" dirty="0"/>
              <a:t>a= 10</a:t>
            </a:r>
          </a:p>
          <a:p>
            <a:r>
              <a:rPr lang="en-US" dirty="0"/>
              <a:t>b = 10</a:t>
            </a:r>
          </a:p>
        </p:txBody>
      </p:sp>
    </p:spTree>
    <p:extLst>
      <p:ext uri="{BB962C8B-B14F-4D97-AF65-F5344CB8AC3E}">
        <p14:creationId xmlns:p14="http://schemas.microsoft.com/office/powerpoint/2010/main" val="2743448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2E74E-0869-E182-099B-84A695949FB5}"/>
              </a:ext>
            </a:extLst>
          </p:cNvPr>
          <p:cNvSpPr>
            <a:spLocks noGrp="1"/>
          </p:cNvSpPr>
          <p:nvPr>
            <p:ph type="title"/>
          </p:nvPr>
        </p:nvSpPr>
        <p:spPr/>
        <p:txBody>
          <a:bodyPr/>
          <a:lstStyle/>
          <a:p>
            <a:r>
              <a:rPr lang="en-US" b="1" i="0" dirty="0">
                <a:effectLst/>
                <a:latin typeface="source sans pro" panose="020B0503030403020204" pitchFamily="34" charset="0"/>
              </a:rPr>
              <a:t>Object Identity</a:t>
            </a:r>
            <a:br>
              <a:rPr lang="en-US" b="1" i="0" dirty="0">
                <a:solidFill>
                  <a:srgbClr val="222222"/>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078AF212-8110-A301-5B5B-5F6184680BF2}"/>
              </a:ext>
            </a:extLst>
          </p:cNvPr>
          <p:cNvSpPr>
            <a:spLocks noGrp="1"/>
          </p:cNvSpPr>
          <p:nvPr>
            <p:ph idx="1"/>
          </p:nvPr>
        </p:nvSpPr>
        <p:spPr>
          <a:xfrm>
            <a:off x="677334" y="1647825"/>
            <a:ext cx="8596668" cy="4393537"/>
          </a:xfrm>
        </p:spPr>
        <p:txBody>
          <a:bodyPr>
            <a:normAutofit/>
          </a:bodyPr>
          <a:lstStyle/>
          <a:p>
            <a:r>
              <a:rPr lang="pt-BR" dirty="0"/>
              <a:t>&gt;&gt;&gt; a = 10</a:t>
            </a:r>
          </a:p>
          <a:p>
            <a:r>
              <a:rPr lang="pt-BR" dirty="0"/>
              <a:t>&gt;&gt;&gt; a = b</a:t>
            </a:r>
          </a:p>
          <a:p>
            <a:r>
              <a:rPr lang="pt-BR" dirty="0"/>
              <a:t>&gt;&gt;&gt; id(a)</a:t>
            </a:r>
          </a:p>
          <a:p>
            <a:r>
              <a:rPr lang="pt-BR" dirty="0"/>
              <a:t>60127840</a:t>
            </a:r>
          </a:p>
          <a:p>
            <a:r>
              <a:rPr lang="pt-BR" dirty="0"/>
              <a:t>&gt;&gt;&gt; id(b)</a:t>
            </a:r>
          </a:p>
          <a:p>
            <a:r>
              <a:rPr lang="pt-BR" dirty="0"/>
              <a:t>60127840</a:t>
            </a:r>
          </a:p>
          <a:p>
            <a:endParaRPr lang="pt-BR" dirty="0"/>
          </a:p>
          <a:p>
            <a:r>
              <a:rPr lang="pt-BR" dirty="0"/>
              <a:t>&gt;&gt;&gt; b = 400</a:t>
            </a:r>
          </a:p>
          <a:p>
            <a:r>
              <a:rPr lang="pt-BR" dirty="0"/>
              <a:t>&gt;&gt;&gt; id(b)</a:t>
            </a:r>
          </a:p>
          <a:p>
            <a:r>
              <a:rPr lang="pt-BR" dirty="0"/>
              <a:t>60127872</a:t>
            </a:r>
            <a:endParaRPr lang="en-US" dirty="0"/>
          </a:p>
        </p:txBody>
      </p:sp>
    </p:spTree>
    <p:extLst>
      <p:ext uri="{BB962C8B-B14F-4D97-AF65-F5344CB8AC3E}">
        <p14:creationId xmlns:p14="http://schemas.microsoft.com/office/powerpoint/2010/main" val="2072915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54EDD-F0C5-5126-E24F-91769AE471C1}"/>
              </a:ext>
            </a:extLst>
          </p:cNvPr>
          <p:cNvSpPr>
            <a:spLocks noGrp="1"/>
          </p:cNvSpPr>
          <p:nvPr>
            <p:ph type="title"/>
          </p:nvPr>
        </p:nvSpPr>
        <p:spPr/>
        <p:txBody>
          <a:bodyPr/>
          <a:lstStyle/>
          <a:p>
            <a:r>
              <a:rPr lang="en-US" sz="4000" b="1" i="0" dirty="0">
                <a:effectLst/>
                <a:latin typeface="+mn-lt"/>
              </a:rPr>
              <a:t>Variable</a:t>
            </a:r>
            <a:r>
              <a:rPr lang="en-US" b="1" i="0" dirty="0">
                <a:effectLst/>
                <a:latin typeface="source sans pro" panose="020B0503030403020204" pitchFamily="34" charset="0"/>
              </a:rPr>
              <a:t> Names</a:t>
            </a:r>
            <a:br>
              <a:rPr lang="en-US" b="1" i="0" dirty="0">
                <a:solidFill>
                  <a:srgbClr val="222222"/>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7D00E6CB-3A54-D67A-9514-9E2A0777C328}"/>
              </a:ext>
            </a:extLst>
          </p:cNvPr>
          <p:cNvSpPr>
            <a:spLocks noGrp="1"/>
          </p:cNvSpPr>
          <p:nvPr>
            <p:ph idx="1"/>
          </p:nvPr>
        </p:nvSpPr>
        <p:spPr>
          <a:xfrm>
            <a:off x="838200" y="1825625"/>
            <a:ext cx="10515600" cy="3432175"/>
          </a:xfrm>
        </p:spPr>
        <p:txBody>
          <a:bodyPr/>
          <a:lstStyle/>
          <a:p>
            <a:r>
              <a:rPr lang="en-US" dirty="0"/>
              <a:t>Variable names in Python can be any length and can consist of uppercase and lowercase letters (A-Z, a-z).</a:t>
            </a:r>
          </a:p>
          <a:p>
            <a:r>
              <a:rPr lang="en-US" dirty="0"/>
              <a:t>Digits (0-9), and the underscore character (_). </a:t>
            </a:r>
          </a:p>
          <a:p>
            <a:r>
              <a:rPr lang="en-US" dirty="0"/>
              <a:t>An additional restriction is that, although a variable name can contain digits, the first character of a variable name cannot be a digit.</a:t>
            </a:r>
          </a:p>
        </p:txBody>
      </p:sp>
    </p:spTree>
    <p:extLst>
      <p:ext uri="{BB962C8B-B14F-4D97-AF65-F5344CB8AC3E}">
        <p14:creationId xmlns:p14="http://schemas.microsoft.com/office/powerpoint/2010/main" val="418018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C6068-EA44-F4F1-7EB4-025D19EE9920}"/>
              </a:ext>
            </a:extLst>
          </p:cNvPr>
          <p:cNvSpPr>
            <a:spLocks noGrp="1"/>
          </p:cNvSpPr>
          <p:nvPr>
            <p:ph type="title"/>
          </p:nvPr>
        </p:nvSpPr>
        <p:spPr>
          <a:xfrm>
            <a:off x="666750" y="1"/>
            <a:ext cx="10687050" cy="1190624"/>
          </a:xfrm>
        </p:spPr>
        <p:txBody>
          <a:bodyPr/>
          <a:lstStyle/>
          <a:p>
            <a:r>
              <a:rPr lang="en-US" sz="4000" b="1" dirty="0">
                <a:latin typeface="+mn-lt"/>
              </a:rPr>
              <a:t>Examples</a:t>
            </a:r>
            <a:r>
              <a:rPr lang="en-US" b="1" dirty="0"/>
              <a:t> for Variable name</a:t>
            </a:r>
          </a:p>
        </p:txBody>
      </p:sp>
      <p:sp>
        <p:nvSpPr>
          <p:cNvPr id="3" name="Content Placeholder 2">
            <a:extLst>
              <a:ext uri="{FF2B5EF4-FFF2-40B4-BE49-F238E27FC236}">
                <a16:creationId xmlns:a16="http://schemas.microsoft.com/office/drawing/2014/main" id="{C297DE26-C20A-4FE2-8C87-9DF09476BFE9}"/>
              </a:ext>
            </a:extLst>
          </p:cNvPr>
          <p:cNvSpPr>
            <a:spLocks noGrp="1"/>
          </p:cNvSpPr>
          <p:nvPr>
            <p:ph idx="1"/>
          </p:nvPr>
        </p:nvSpPr>
        <p:spPr>
          <a:xfrm>
            <a:off x="666750" y="1457325"/>
            <a:ext cx="10687050" cy="4719638"/>
          </a:xfrm>
        </p:spPr>
        <p:txBody>
          <a:bodyPr>
            <a:normAutofit fontScale="92500" lnSpcReduction="10000"/>
          </a:bodyPr>
          <a:lstStyle/>
          <a:p>
            <a:r>
              <a:rPr lang="en-US" dirty="0"/>
              <a:t>&gt;&gt;&gt; name = “John"</a:t>
            </a:r>
          </a:p>
          <a:p>
            <a:r>
              <a:rPr lang="en-US" dirty="0"/>
              <a:t>&gt;&gt;&gt; Age = 24</a:t>
            </a:r>
          </a:p>
          <a:p>
            <a:r>
              <a:rPr lang="en-US" dirty="0"/>
              <a:t>&gt;&gt;&gt; </a:t>
            </a:r>
            <a:r>
              <a:rPr lang="en-US" dirty="0" err="1"/>
              <a:t>is_married</a:t>
            </a:r>
            <a:r>
              <a:rPr lang="en-US" dirty="0"/>
              <a:t> = True</a:t>
            </a:r>
          </a:p>
          <a:p>
            <a:r>
              <a:rPr lang="en-US" dirty="0"/>
              <a:t>&gt;&gt;&gt; print(name, Age, </a:t>
            </a:r>
            <a:r>
              <a:rPr lang="en-US" dirty="0" err="1"/>
              <a:t>is_married</a:t>
            </a:r>
            <a:r>
              <a:rPr lang="en-US" dirty="0"/>
              <a:t> )</a:t>
            </a:r>
          </a:p>
          <a:p>
            <a:r>
              <a:rPr lang="en-US" dirty="0"/>
              <a:t>&gt;&gt;&gt; age = 1</a:t>
            </a:r>
          </a:p>
          <a:p>
            <a:r>
              <a:rPr lang="en-US" dirty="0"/>
              <a:t>&gt;&gt;&gt; Age = 2</a:t>
            </a:r>
          </a:p>
          <a:p>
            <a:r>
              <a:rPr lang="en-US" dirty="0"/>
              <a:t>&gt;&gt;&gt; </a:t>
            </a:r>
            <a:r>
              <a:rPr lang="en-US" dirty="0" err="1"/>
              <a:t>aGe</a:t>
            </a:r>
            <a:r>
              <a:rPr lang="en-US" dirty="0"/>
              <a:t> = 3</a:t>
            </a:r>
          </a:p>
          <a:p>
            <a:r>
              <a:rPr lang="en-US" dirty="0"/>
              <a:t>&gt;&gt;&gt; AGE = 4</a:t>
            </a:r>
          </a:p>
          <a:p>
            <a:r>
              <a:rPr lang="en-US" dirty="0"/>
              <a:t>&gt;&gt;&gt; </a:t>
            </a:r>
            <a:r>
              <a:rPr lang="en-US" dirty="0" err="1"/>
              <a:t>a_g_e</a:t>
            </a:r>
            <a:r>
              <a:rPr lang="en-US" dirty="0"/>
              <a:t> = 5</a:t>
            </a:r>
          </a:p>
          <a:p>
            <a:r>
              <a:rPr lang="en-US" dirty="0"/>
              <a:t>&gt;&gt;&gt; _age = 6</a:t>
            </a:r>
          </a:p>
          <a:p>
            <a:r>
              <a:rPr lang="en-US" dirty="0"/>
              <a:t>&gt;&gt;&gt; age_ = 7</a:t>
            </a:r>
          </a:p>
          <a:p>
            <a:r>
              <a:rPr lang="en-US" dirty="0"/>
              <a:t>&gt;&gt;&gt; _AGE_ = 8</a:t>
            </a:r>
          </a:p>
          <a:p>
            <a:r>
              <a:rPr lang="en-US" dirty="0"/>
              <a:t>10_a = 10</a:t>
            </a:r>
          </a:p>
        </p:txBody>
      </p:sp>
    </p:spTree>
    <p:extLst>
      <p:ext uri="{BB962C8B-B14F-4D97-AF65-F5344CB8AC3E}">
        <p14:creationId xmlns:p14="http://schemas.microsoft.com/office/powerpoint/2010/main" val="1319355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054C-597A-6092-6991-BCC68675C7A1}"/>
              </a:ext>
            </a:extLst>
          </p:cNvPr>
          <p:cNvSpPr>
            <a:spLocks noGrp="1"/>
          </p:cNvSpPr>
          <p:nvPr>
            <p:ph type="title"/>
          </p:nvPr>
        </p:nvSpPr>
        <p:spPr>
          <a:xfrm>
            <a:off x="742950" y="276226"/>
            <a:ext cx="10610850" cy="1114424"/>
          </a:xfrm>
        </p:spPr>
        <p:txBody>
          <a:bodyPr/>
          <a:lstStyle/>
          <a:p>
            <a:r>
              <a:rPr lang="en-US" sz="4000" b="1" i="0" dirty="0">
                <a:effectLst/>
                <a:latin typeface="+mn-lt"/>
              </a:rPr>
              <a:t>Constructing</a:t>
            </a:r>
            <a:r>
              <a:rPr lang="en-US" b="1" i="0" dirty="0">
                <a:effectLst/>
                <a:latin typeface="source sans pro" panose="020B0503030403020204" pitchFamily="34" charset="0"/>
              </a:rPr>
              <a:t> a multi-word variable name</a:t>
            </a:r>
            <a:endParaRPr lang="en-US" b="1" dirty="0"/>
          </a:p>
        </p:txBody>
      </p:sp>
      <p:sp>
        <p:nvSpPr>
          <p:cNvPr id="3" name="Content Placeholder 2">
            <a:extLst>
              <a:ext uri="{FF2B5EF4-FFF2-40B4-BE49-F238E27FC236}">
                <a16:creationId xmlns:a16="http://schemas.microsoft.com/office/drawing/2014/main" id="{6CE4C250-A280-38B3-466A-F9E96FABD6A8}"/>
              </a:ext>
            </a:extLst>
          </p:cNvPr>
          <p:cNvSpPr>
            <a:spLocks noGrp="1"/>
          </p:cNvSpPr>
          <p:nvPr>
            <p:ph idx="1"/>
          </p:nvPr>
        </p:nvSpPr>
        <p:spPr>
          <a:xfrm>
            <a:off x="742950" y="2019300"/>
            <a:ext cx="10610850" cy="4986338"/>
          </a:xfrm>
        </p:spPr>
        <p:txBody>
          <a:bodyPr>
            <a:normAutofit/>
          </a:bodyPr>
          <a:lstStyle/>
          <a:p>
            <a:r>
              <a:rPr lang="en-US" dirty="0"/>
              <a:t>Camel Case: Second and subsequent words are capitalized, to make word boundaries easier to see. (Presumably, it struck someone at some point that the capital letters strewn throughout the variable name vaguely resemble camel humps.)</a:t>
            </a:r>
          </a:p>
          <a:p>
            <a:r>
              <a:rPr lang="en-US" dirty="0"/>
              <a:t>Example: </a:t>
            </a:r>
            <a:r>
              <a:rPr lang="en-US" dirty="0" err="1"/>
              <a:t>myFirstVariable</a:t>
            </a:r>
            <a:endParaRPr lang="en-US" dirty="0"/>
          </a:p>
          <a:p>
            <a:r>
              <a:rPr lang="en-US" dirty="0"/>
              <a:t>Pascal Case: Identical to Camel Case, except the first word is also capitalized.</a:t>
            </a:r>
          </a:p>
          <a:p>
            <a:r>
              <a:rPr lang="en-US" dirty="0"/>
              <a:t>Example: </a:t>
            </a:r>
            <a:r>
              <a:rPr lang="en-US" dirty="0" err="1"/>
              <a:t>MyFirstVariable</a:t>
            </a:r>
            <a:endParaRPr lang="en-US" dirty="0"/>
          </a:p>
          <a:p>
            <a:r>
              <a:rPr lang="en-US" dirty="0"/>
              <a:t>Snake Case: Words are separated by underscores.</a:t>
            </a:r>
          </a:p>
          <a:p>
            <a:r>
              <a:rPr lang="en-US" dirty="0"/>
              <a:t>Example: </a:t>
            </a:r>
            <a:r>
              <a:rPr lang="en-US" dirty="0" err="1"/>
              <a:t>my_first_variable</a:t>
            </a:r>
            <a:endParaRPr lang="en-US" dirty="0"/>
          </a:p>
        </p:txBody>
      </p:sp>
    </p:spTree>
    <p:extLst>
      <p:ext uri="{BB962C8B-B14F-4D97-AF65-F5344CB8AC3E}">
        <p14:creationId xmlns:p14="http://schemas.microsoft.com/office/powerpoint/2010/main" val="149199223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1912</TotalTime>
  <Words>1924</Words>
  <Application>Microsoft Office PowerPoint</Application>
  <PresentationFormat>Widescreen</PresentationFormat>
  <Paragraphs>295</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LiberationSerif</vt:lpstr>
      <vt:lpstr>Source Sans Pro</vt:lpstr>
      <vt:lpstr>Tahoma</vt:lpstr>
      <vt:lpstr>Trebuchet MS</vt:lpstr>
      <vt:lpstr>Wingdings 3</vt:lpstr>
      <vt:lpstr>Facet</vt:lpstr>
      <vt:lpstr>Install Python</vt:lpstr>
      <vt:lpstr>For instance, here’s some basic code written in C, another commonly used programming language:</vt:lpstr>
      <vt:lpstr> Variable Assignment </vt:lpstr>
      <vt:lpstr>Chained assignment</vt:lpstr>
      <vt:lpstr>Object References </vt:lpstr>
      <vt:lpstr>Object Identity </vt:lpstr>
      <vt:lpstr>Variable Names </vt:lpstr>
      <vt:lpstr>Examples for Variable name</vt:lpstr>
      <vt:lpstr>Constructing a multi-word variable name</vt:lpstr>
      <vt:lpstr>Reserved Words (Keywords) </vt:lpstr>
      <vt:lpstr>Contd.. </vt:lpstr>
      <vt:lpstr>Python Document link</vt:lpstr>
      <vt:lpstr>Create a Variable</vt:lpstr>
      <vt:lpstr>Your First Python Program</vt:lpstr>
      <vt:lpstr>The Assignment Operator </vt:lpstr>
      <vt:lpstr>How to Write a Comment</vt:lpstr>
      <vt:lpstr>Strings and String Methods</vt:lpstr>
      <vt:lpstr>Cont.…</vt:lpstr>
      <vt:lpstr>Determine the Length of a String</vt:lpstr>
      <vt:lpstr>Multiline Strings</vt:lpstr>
      <vt:lpstr>String Membership</vt:lpstr>
      <vt:lpstr>Enumerate() and len()</vt:lpstr>
      <vt:lpstr>Concatenation, Indexing, and Slicing</vt:lpstr>
      <vt:lpstr>String Concatenation </vt:lpstr>
      <vt:lpstr>String Indexing</vt:lpstr>
      <vt:lpstr>String Slicing </vt:lpstr>
      <vt:lpstr>lower(), upper(), join(), split(), find(), replace() </vt:lpstr>
      <vt:lpstr>Removing Whitespace From a String</vt:lpstr>
      <vt:lpstr>Determine If a String Starts or Ends With a Particular String</vt:lpstr>
      <vt:lpstr>Escape Sequence </vt:lpstr>
      <vt:lpstr>Escape Sequence</vt:lpstr>
      <vt:lpstr>The format() Method for Formatting Strings </vt:lpstr>
      <vt:lpstr>Converting Strings to Numbers</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instance, here’s some basic code written in C, another commonly used programming language:</dc:title>
  <dc:creator>U Muhammed</dc:creator>
  <cp:lastModifiedBy>U Muhammed</cp:lastModifiedBy>
  <cp:revision>8</cp:revision>
  <dcterms:created xsi:type="dcterms:W3CDTF">2022-10-02T12:41:06Z</dcterms:created>
  <dcterms:modified xsi:type="dcterms:W3CDTF">2022-10-08T05:29:17Z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5e6e129-f928-4a05-ae32-d838f6b21bdd_Enabled">
    <vt:lpwstr>true</vt:lpwstr>
  </property>
  <property fmtid="{D5CDD505-2E9C-101B-9397-08002B2CF9AE}" pid="3" name="MSIP_Label_c5e6e129-f928-4a05-ae32-d838f6b21bdd_SetDate">
    <vt:lpwstr>2022-10-08T05:29:17Z</vt:lpwstr>
  </property>
  <property fmtid="{D5CDD505-2E9C-101B-9397-08002B2CF9AE}" pid="4" name="MSIP_Label_c5e6e129-f928-4a05-ae32-d838f6b21bdd_Method">
    <vt:lpwstr>Standard</vt:lpwstr>
  </property>
  <property fmtid="{D5CDD505-2E9C-101B-9397-08002B2CF9AE}" pid="5" name="MSIP_Label_c5e6e129-f928-4a05-ae32-d838f6b21bdd_Name">
    <vt:lpwstr>EN Restricted use</vt:lpwstr>
  </property>
  <property fmtid="{D5CDD505-2E9C-101B-9397-08002B2CF9AE}" pid="6" name="MSIP_Label_c5e6e129-f928-4a05-ae32-d838f6b21bdd_SiteId">
    <vt:lpwstr>8b87af7d-8647-4dc7-8df4-5f69a2011bb5</vt:lpwstr>
  </property>
  <property fmtid="{D5CDD505-2E9C-101B-9397-08002B2CF9AE}" pid="7" name="MSIP_Label_c5e6e129-f928-4a05-ae32-d838f6b21bdd_ActionId">
    <vt:lpwstr>0e5dba6d-cda4-459f-aa72-8619a8058799</vt:lpwstr>
  </property>
  <property fmtid="{D5CDD505-2E9C-101B-9397-08002B2CF9AE}" pid="8" name="MSIP_Label_c5e6e129-f928-4a05-ae32-d838f6b21bdd_ContentBits">
    <vt:lpwstr>3</vt:lpwstr>
  </property>
</Properties>
</file>