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98" d="100"/>
          <a:sy n="98" d="100"/>
        </p:scale>
        <p:origin x="9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7CE0-8310-4340-9A66-1AAEEF6CC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B390EA-CFEF-4455-94FE-1580C35FD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AE85F9-6A4A-4C5A-A2E3-6212ECCF43CC}"/>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5" name="Footer Placeholder 4">
            <a:extLst>
              <a:ext uri="{FF2B5EF4-FFF2-40B4-BE49-F238E27FC236}">
                <a16:creationId xmlns:a16="http://schemas.microsoft.com/office/drawing/2014/main" id="{A8DB9A5E-9EB6-45F0-90BA-64408D431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10332-9553-4CD9-9D57-A517DF517A9E}"/>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321864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54E4-394B-47BD-9F1A-374754A80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9EE26-80F2-4DBA-9B73-2102E7664C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D72B3-E953-4C9F-8126-37919F07610B}"/>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5" name="Footer Placeholder 4">
            <a:extLst>
              <a:ext uri="{FF2B5EF4-FFF2-40B4-BE49-F238E27FC236}">
                <a16:creationId xmlns:a16="http://schemas.microsoft.com/office/drawing/2014/main" id="{13A09A73-3D59-432A-98F9-E3A703610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A082B-A8A9-4C20-B3D2-16156B14A47D}"/>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425652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F4B50A-18AA-4481-B918-3A3318548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789745-44A2-4AE1-A788-BCE5460378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9DA2C-7192-4DA3-9D14-CC5F63D2828F}"/>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5" name="Footer Placeholder 4">
            <a:extLst>
              <a:ext uri="{FF2B5EF4-FFF2-40B4-BE49-F238E27FC236}">
                <a16:creationId xmlns:a16="http://schemas.microsoft.com/office/drawing/2014/main" id="{8039D207-AA9E-4AA1-B26C-ACCCEC7CA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4A043-0208-40D7-BFD3-7B626D08D9EF}"/>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259019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87F-0692-4B96-ABB6-655702B87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DD712-3D6B-4151-85DD-7D7622B158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BD7E-8722-4CDA-8ED9-E542F91BD9BE}"/>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5" name="Footer Placeholder 4">
            <a:extLst>
              <a:ext uri="{FF2B5EF4-FFF2-40B4-BE49-F238E27FC236}">
                <a16:creationId xmlns:a16="http://schemas.microsoft.com/office/drawing/2014/main" id="{9782E43C-7C9D-4FFE-9D5B-157DCAC15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06EC1-D54A-4A5E-B098-B981B3CC64D5}"/>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146842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F234-E022-4F24-A36D-B59CB3C37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4F48D6-A1BE-4E9C-B763-AD88B8F2F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955D88-8138-4640-974D-622CAF54F1B9}"/>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5" name="Footer Placeholder 4">
            <a:extLst>
              <a:ext uri="{FF2B5EF4-FFF2-40B4-BE49-F238E27FC236}">
                <a16:creationId xmlns:a16="http://schemas.microsoft.com/office/drawing/2014/main" id="{B4D18740-DAC6-482D-A5E1-1358AA14E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36AA-84CB-4C60-8038-35D6B3A82BDF}"/>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58719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6167-5A57-45D6-82A4-0E235FACD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3ED7B-5042-470A-9D8E-3572418FA1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BCC7EC-D3E5-48F6-B90D-160548CC4E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27E10-F434-4F5A-970B-876E628869C7}"/>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6" name="Footer Placeholder 5">
            <a:extLst>
              <a:ext uri="{FF2B5EF4-FFF2-40B4-BE49-F238E27FC236}">
                <a16:creationId xmlns:a16="http://schemas.microsoft.com/office/drawing/2014/main" id="{FC25DC6F-BABE-454A-8E97-508DB1615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7C050-2EAA-458A-A9DD-0F85A5A9AA50}"/>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139437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D272-4E74-493F-B610-8C5BA5C1F6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097A53-D246-4F5E-A2B4-426403210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BAA09C-6183-4F5E-9ED0-26AF143B92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A6B3A4-C3F1-4CE8-BB95-772A45F6A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B40B91-DB55-48B0-B1F3-A0094B4F99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9CD59F-414C-4367-BFC2-82DD4E2A5A9A}"/>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8" name="Footer Placeholder 7">
            <a:extLst>
              <a:ext uri="{FF2B5EF4-FFF2-40B4-BE49-F238E27FC236}">
                <a16:creationId xmlns:a16="http://schemas.microsoft.com/office/drawing/2014/main" id="{5AA2DB51-BBA3-4AD6-9E8E-894B934F12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D225AC-85FC-46C5-87FC-3F84D7303CE1}"/>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31362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5A29-662C-452D-B16F-024CD541D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AF6F1-B8FA-4D17-87F4-B75E21006E14}"/>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4" name="Footer Placeholder 3">
            <a:extLst>
              <a:ext uri="{FF2B5EF4-FFF2-40B4-BE49-F238E27FC236}">
                <a16:creationId xmlns:a16="http://schemas.microsoft.com/office/drawing/2014/main" id="{7CC00140-7F02-4071-9303-AFB069E9E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95F8F7-58C3-414D-9A26-D47D2ECDBFAE}"/>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75519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E248F-DC20-4E62-B415-B130B03FC7B5}"/>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3" name="Footer Placeholder 2">
            <a:extLst>
              <a:ext uri="{FF2B5EF4-FFF2-40B4-BE49-F238E27FC236}">
                <a16:creationId xmlns:a16="http://schemas.microsoft.com/office/drawing/2014/main" id="{C7C64833-8AF8-430F-82DC-E95B10D49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AA9C4B-E6D8-4839-B654-0F08572EDA75}"/>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233053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0541-8D27-4717-B2ED-FB0FDD797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218B0-8B92-4495-B71A-90119F03A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6D09A-5541-4573-B25C-E6EF04933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CDCC11-E434-41D7-BAF4-4A0EA58F4D7B}"/>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6" name="Footer Placeholder 5">
            <a:extLst>
              <a:ext uri="{FF2B5EF4-FFF2-40B4-BE49-F238E27FC236}">
                <a16:creationId xmlns:a16="http://schemas.microsoft.com/office/drawing/2014/main" id="{986E201B-2FA9-4EB2-844E-C92A8BA5E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D665E-CC72-419A-820D-3D414D67FF5C}"/>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351451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EF5-7915-487B-A60F-A79DE77A3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EA269B-81DF-482B-83E1-00725771E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E4DD0D-E77B-48C1-B24F-D0DA10E7B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6A48AD-513A-4B62-8070-876595E26C65}"/>
              </a:ext>
            </a:extLst>
          </p:cNvPr>
          <p:cNvSpPr>
            <a:spLocks noGrp="1"/>
          </p:cNvSpPr>
          <p:nvPr>
            <p:ph type="dt" sz="half" idx="10"/>
          </p:nvPr>
        </p:nvSpPr>
        <p:spPr/>
        <p:txBody>
          <a:bodyPr/>
          <a:lstStyle/>
          <a:p>
            <a:fld id="{BC15D6F3-B789-4F3C-826A-3DD985D64133}" type="datetimeFigureOut">
              <a:rPr lang="en-US" smtClean="0"/>
              <a:t>10/7/2018</a:t>
            </a:fld>
            <a:endParaRPr lang="en-US"/>
          </a:p>
        </p:txBody>
      </p:sp>
      <p:sp>
        <p:nvSpPr>
          <p:cNvPr id="6" name="Footer Placeholder 5">
            <a:extLst>
              <a:ext uri="{FF2B5EF4-FFF2-40B4-BE49-F238E27FC236}">
                <a16:creationId xmlns:a16="http://schemas.microsoft.com/office/drawing/2014/main" id="{CC3CBA7C-FDDD-4629-95B0-C6FF126DC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60D3B-8E84-4842-B743-32ED97D3BCE4}"/>
              </a:ext>
            </a:extLst>
          </p:cNvPr>
          <p:cNvSpPr>
            <a:spLocks noGrp="1"/>
          </p:cNvSpPr>
          <p:nvPr>
            <p:ph type="sldNum" sz="quarter" idx="12"/>
          </p:nvPr>
        </p:nvSpPr>
        <p:spPr/>
        <p:txBody>
          <a:bodyPr/>
          <a:lstStyle/>
          <a:p>
            <a:fld id="{B1B2858D-82A5-4263-ABF0-1E5B69E24330}" type="slidenum">
              <a:rPr lang="en-US" smtClean="0"/>
              <a:t>‹#›</a:t>
            </a:fld>
            <a:endParaRPr lang="en-US"/>
          </a:p>
        </p:txBody>
      </p:sp>
    </p:spTree>
    <p:extLst>
      <p:ext uri="{BB962C8B-B14F-4D97-AF65-F5344CB8AC3E}">
        <p14:creationId xmlns:p14="http://schemas.microsoft.com/office/powerpoint/2010/main" val="4056012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6909B-10F4-41F8-AF0B-D448A02C6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817CC-8BD6-4684-9247-1031F5EE6C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E7036-612F-4A76-9340-253FEA9F6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5D6F3-B789-4F3C-826A-3DD985D64133}" type="datetimeFigureOut">
              <a:rPr lang="en-US" smtClean="0"/>
              <a:t>10/7/2018</a:t>
            </a:fld>
            <a:endParaRPr lang="en-US"/>
          </a:p>
        </p:txBody>
      </p:sp>
      <p:sp>
        <p:nvSpPr>
          <p:cNvPr id="5" name="Footer Placeholder 4">
            <a:extLst>
              <a:ext uri="{FF2B5EF4-FFF2-40B4-BE49-F238E27FC236}">
                <a16:creationId xmlns:a16="http://schemas.microsoft.com/office/drawing/2014/main" id="{CF4B95DC-C14F-4EF3-862E-039A9A670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DAB94-9A3C-400C-A3E0-9CC9FF08F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2858D-82A5-4263-ABF0-1E5B69E24330}" type="slidenum">
              <a:rPr lang="en-US" smtClean="0"/>
              <a:t>‹#›</a:t>
            </a:fld>
            <a:endParaRPr lang="en-US"/>
          </a:p>
        </p:txBody>
      </p:sp>
    </p:spTree>
    <p:extLst>
      <p:ext uri="{BB962C8B-B14F-4D97-AF65-F5344CB8AC3E}">
        <p14:creationId xmlns:p14="http://schemas.microsoft.com/office/powerpoint/2010/main" val="828779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6528-1D62-4C0F-A523-0ED6EECAB550}"/>
              </a:ext>
            </a:extLst>
          </p:cNvPr>
          <p:cNvSpPr>
            <a:spLocks noGrp="1"/>
          </p:cNvSpPr>
          <p:nvPr>
            <p:ph type="ctrTitle"/>
          </p:nvPr>
        </p:nvSpPr>
        <p:spPr/>
        <p:txBody>
          <a:bodyPr>
            <a:normAutofit/>
          </a:bodyPr>
          <a:lstStyle/>
          <a:p>
            <a:r>
              <a:rPr lang="en-US" sz="4800" dirty="0"/>
              <a:t>Phased Local Search for </a:t>
            </a:r>
            <a:r>
              <a:rPr lang="en-US" sz="4800" dirty="0" err="1"/>
              <a:t>Optimising</a:t>
            </a:r>
            <a:r>
              <a:rPr lang="en-US" sz="4800" dirty="0"/>
              <a:t> Minimum Vertex Covers in Dense Unweighted Graphs</a:t>
            </a:r>
          </a:p>
        </p:txBody>
      </p:sp>
      <p:sp>
        <p:nvSpPr>
          <p:cNvPr id="3" name="Subtitle 2">
            <a:extLst>
              <a:ext uri="{FF2B5EF4-FFF2-40B4-BE49-F238E27FC236}">
                <a16:creationId xmlns:a16="http://schemas.microsoft.com/office/drawing/2014/main" id="{4378CFAF-A65A-4AE8-9F62-25F3804D2FC7}"/>
              </a:ext>
            </a:extLst>
          </p:cNvPr>
          <p:cNvSpPr>
            <a:spLocks noGrp="1"/>
          </p:cNvSpPr>
          <p:nvPr>
            <p:ph type="subTitle" idx="1"/>
          </p:nvPr>
        </p:nvSpPr>
        <p:spPr/>
        <p:txBody>
          <a:bodyPr>
            <a:normAutofit lnSpcReduction="10000"/>
          </a:bodyPr>
          <a:lstStyle/>
          <a:p>
            <a:r>
              <a:rPr lang="en-US" dirty="0"/>
              <a:t>Zaymon </a:t>
            </a:r>
            <a:r>
              <a:rPr lang="en-US" dirty="0" err="1"/>
              <a:t>Foulds</a:t>
            </a:r>
            <a:r>
              <a:rPr lang="en-US" dirty="0"/>
              <a:t>-Cook s5017391</a:t>
            </a:r>
          </a:p>
          <a:p>
            <a:r>
              <a:rPr lang="en-US" dirty="0"/>
              <a:t>School of Information Communication Technology</a:t>
            </a:r>
          </a:p>
          <a:p>
            <a:r>
              <a:rPr lang="en-US" dirty="0"/>
              <a:t>Griffith University, Gold Coast Campus</a:t>
            </a:r>
          </a:p>
          <a:p>
            <a:r>
              <a:rPr lang="en-US" dirty="0"/>
              <a:t>Gold Coast, QLD, Australia</a:t>
            </a:r>
          </a:p>
          <a:p>
            <a:endParaRPr lang="en-US" dirty="0"/>
          </a:p>
        </p:txBody>
      </p:sp>
    </p:spTree>
    <p:extLst>
      <p:ext uri="{BB962C8B-B14F-4D97-AF65-F5344CB8AC3E}">
        <p14:creationId xmlns:p14="http://schemas.microsoft.com/office/powerpoint/2010/main" val="27695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6E73-414F-46D3-8A08-80BEB0A9703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3138760-2D04-4542-837C-6153350951B4}"/>
              </a:ext>
            </a:extLst>
          </p:cNvPr>
          <p:cNvSpPr>
            <a:spLocks noGrp="1"/>
          </p:cNvSpPr>
          <p:nvPr>
            <p:ph idx="1"/>
          </p:nvPr>
        </p:nvSpPr>
        <p:spPr/>
        <p:txBody>
          <a:bodyPr/>
          <a:lstStyle/>
          <a:p>
            <a:pPr marL="0" indent="0">
              <a:buNone/>
            </a:pPr>
            <a:r>
              <a:rPr lang="en-US" dirty="0"/>
              <a:t>—This paper defines a real coded approach to searching for minimal vertex covers in dense graphs. The proposed search approach failed to perform to expectations, however, still yielded results within close margins of the minima.</a:t>
            </a:r>
          </a:p>
          <a:p>
            <a:endParaRPr lang="en-US" dirty="0"/>
          </a:p>
        </p:txBody>
      </p:sp>
    </p:spTree>
    <p:extLst>
      <p:ext uri="{BB962C8B-B14F-4D97-AF65-F5344CB8AC3E}">
        <p14:creationId xmlns:p14="http://schemas.microsoft.com/office/powerpoint/2010/main" val="9427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598A-B3E4-4E01-9060-1137206D8CC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28927C1-B154-40F9-BA1B-A02120112667}"/>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A minimal vertex cover is the smallest possible vertex cover for a graph G.</a:t>
            </a:r>
          </a:p>
          <a:p>
            <a:r>
              <a:rPr lang="en-US" sz="2400" dirty="0">
                <a:latin typeface="Cambria" panose="02040503050406030204" pitchFamily="18" charset="0"/>
                <a:ea typeface="Cambria" panose="02040503050406030204" pitchFamily="18" charset="0"/>
              </a:rPr>
              <a:t>That is to say the minimal set of vertices where every edge in graph G(V,E) has at least one endpoint to a vertex in the vertex cover.</a:t>
            </a:r>
          </a:p>
          <a:p>
            <a:endParaRPr lang="en-US" dirty="0"/>
          </a:p>
        </p:txBody>
      </p:sp>
      <p:pic>
        <p:nvPicPr>
          <p:cNvPr id="4" name="Picture 3">
            <a:extLst>
              <a:ext uri="{FF2B5EF4-FFF2-40B4-BE49-F238E27FC236}">
                <a16:creationId xmlns:a16="http://schemas.microsoft.com/office/drawing/2014/main" id="{101E2743-9539-4C55-A404-E55C6DF0D7DF}"/>
              </a:ext>
            </a:extLst>
          </p:cNvPr>
          <p:cNvPicPr>
            <a:picLocks noChangeAspect="1"/>
          </p:cNvPicPr>
          <p:nvPr/>
        </p:nvPicPr>
        <p:blipFill>
          <a:blip r:embed="rId2"/>
          <a:stretch>
            <a:fillRect/>
          </a:stretch>
        </p:blipFill>
        <p:spPr>
          <a:xfrm>
            <a:off x="939916" y="3429000"/>
            <a:ext cx="5715000" cy="1533525"/>
          </a:xfrm>
          <a:prstGeom prst="rect">
            <a:avLst/>
          </a:prstGeom>
        </p:spPr>
      </p:pic>
    </p:spTree>
    <p:extLst>
      <p:ext uri="{BB962C8B-B14F-4D97-AF65-F5344CB8AC3E}">
        <p14:creationId xmlns:p14="http://schemas.microsoft.com/office/powerpoint/2010/main" val="28942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769D-C45F-4389-8CCD-C9DDBD3AF9F3}"/>
              </a:ext>
            </a:extLst>
          </p:cNvPr>
          <p:cNvSpPr>
            <a:spLocks noGrp="1"/>
          </p:cNvSpPr>
          <p:nvPr>
            <p:ph type="title"/>
          </p:nvPr>
        </p:nvSpPr>
        <p:spPr/>
        <p:txBody>
          <a:bodyPr/>
          <a:lstStyle/>
          <a:p>
            <a:r>
              <a:rPr lang="en-US" dirty="0"/>
              <a:t>Applications	</a:t>
            </a:r>
          </a:p>
        </p:txBody>
      </p:sp>
      <p:sp>
        <p:nvSpPr>
          <p:cNvPr id="3" name="Content Placeholder 2">
            <a:extLst>
              <a:ext uri="{FF2B5EF4-FFF2-40B4-BE49-F238E27FC236}">
                <a16:creationId xmlns:a16="http://schemas.microsoft.com/office/drawing/2014/main" id="{101B0C4B-0FF2-4D97-A95C-3FEB8ADE625C}"/>
              </a:ext>
            </a:extLst>
          </p:cNvPr>
          <p:cNvSpPr>
            <a:spLocks noGrp="1"/>
          </p:cNvSpPr>
          <p:nvPr>
            <p:ph idx="1"/>
          </p:nvPr>
        </p:nvSpPr>
        <p:spPr/>
        <p:txBody>
          <a:bodyPr>
            <a:normAutofit fontScale="92500"/>
          </a:bodyPr>
          <a:lstStyle/>
          <a:p>
            <a:pPr marL="0" indent="0">
              <a:buNone/>
            </a:pPr>
            <a:r>
              <a:rPr lang="en-US" dirty="0"/>
              <a:t>Developing efficient algorithms for the </a:t>
            </a:r>
            <a:r>
              <a:rPr lang="en-US" dirty="0" err="1"/>
              <a:t>mvc</a:t>
            </a:r>
            <a:r>
              <a:rPr lang="en-US" dirty="0"/>
              <a:t> problem has applications in various fields: </a:t>
            </a:r>
          </a:p>
          <a:p>
            <a:r>
              <a:rPr lang="en-US" dirty="0"/>
              <a:t>The SNP assembly problem in computation biochemistry can be resolved by finding the minimum vertex cover in order to resolve conflicts between sequences in a sample (</a:t>
            </a:r>
            <a:r>
              <a:rPr lang="en-US" dirty="0" err="1"/>
              <a:t>Pirzada</a:t>
            </a:r>
            <a:r>
              <a:rPr lang="en-US" dirty="0"/>
              <a:t>, 2007). </a:t>
            </a:r>
          </a:p>
          <a:p>
            <a:r>
              <a:rPr lang="en-US" dirty="0"/>
              <a:t>Another use for finding the </a:t>
            </a:r>
            <a:r>
              <a:rPr lang="en-US" dirty="0" err="1"/>
              <a:t>mvc</a:t>
            </a:r>
            <a:r>
              <a:rPr lang="en-US" dirty="0"/>
              <a:t> is in computer net-working security as a team of computer scientists affiliated with the ‘Virology and Cryptology Lab’ and the French Navy, ‘ESCANSIC’ “... have recently used the vertex cover algorithm [6] to simulate the propagation of stealth worms on large computer networks and design optimal strategies for protecting the network against such virus attacks in real-time." (</a:t>
            </a:r>
            <a:r>
              <a:rPr lang="en-US" dirty="0" err="1"/>
              <a:t>Pirzada</a:t>
            </a:r>
            <a:r>
              <a:rPr lang="en-US" dirty="0"/>
              <a:t>, 2007)</a:t>
            </a:r>
          </a:p>
          <a:p>
            <a:endParaRPr lang="en-US" dirty="0"/>
          </a:p>
        </p:txBody>
      </p:sp>
    </p:spTree>
    <p:extLst>
      <p:ext uri="{BB962C8B-B14F-4D97-AF65-F5344CB8AC3E}">
        <p14:creationId xmlns:p14="http://schemas.microsoft.com/office/powerpoint/2010/main" val="73260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5352-01CA-4665-B4AD-E1684016ED84}"/>
              </a:ext>
            </a:extLst>
          </p:cNvPr>
          <p:cNvSpPr>
            <a:spLocks noGrp="1"/>
          </p:cNvSpPr>
          <p:nvPr>
            <p:ph type="title"/>
          </p:nvPr>
        </p:nvSpPr>
        <p:spPr/>
        <p:txBody>
          <a:bodyPr/>
          <a:lstStyle/>
          <a:p>
            <a:r>
              <a:rPr lang="en-US" dirty="0"/>
              <a:t>Algorithm Description</a:t>
            </a:r>
          </a:p>
        </p:txBody>
      </p:sp>
      <p:sp>
        <p:nvSpPr>
          <p:cNvPr id="3" name="Content Placeholder 2">
            <a:extLst>
              <a:ext uri="{FF2B5EF4-FFF2-40B4-BE49-F238E27FC236}">
                <a16:creationId xmlns:a16="http://schemas.microsoft.com/office/drawing/2014/main" id="{0FB88B24-F067-47F5-A9F3-9652306A9B5C}"/>
              </a:ext>
            </a:extLst>
          </p:cNvPr>
          <p:cNvSpPr>
            <a:spLocks noGrp="1"/>
          </p:cNvSpPr>
          <p:nvPr>
            <p:ph idx="1"/>
          </p:nvPr>
        </p:nvSpPr>
        <p:spPr/>
        <p:txBody>
          <a:bodyPr/>
          <a:lstStyle/>
          <a:p>
            <a:r>
              <a:rPr lang="en-US" dirty="0"/>
              <a:t>The algorithm used in this experiment attempts to use phased local search.</a:t>
            </a:r>
          </a:p>
          <a:p>
            <a:r>
              <a:rPr lang="en-US" dirty="0"/>
              <a:t>The search algorithm uses iterative phases of set building, plateau search and set reduction in an attempt to improve a solution. </a:t>
            </a:r>
          </a:p>
          <a:p>
            <a:r>
              <a:rPr lang="en-US" dirty="0"/>
              <a:t>The algorithm initially utilizes a greedy search to build the initial set where the heuristic is the number of nodes adjacent to a prospective node subtracted by the number of adjacent nodes which are already contained within the cover set.</a:t>
            </a:r>
          </a:p>
          <a:p>
            <a:endParaRPr lang="en-US" dirty="0"/>
          </a:p>
        </p:txBody>
      </p:sp>
    </p:spTree>
    <p:extLst>
      <p:ext uri="{BB962C8B-B14F-4D97-AF65-F5344CB8AC3E}">
        <p14:creationId xmlns:p14="http://schemas.microsoft.com/office/powerpoint/2010/main" val="335354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5E36-0461-45BF-972F-DD26F2012C4C}"/>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29FF20CA-3320-41F8-AB13-4E1B4BFD3D1A}"/>
              </a:ext>
            </a:extLst>
          </p:cNvPr>
          <p:cNvPicPr>
            <a:picLocks noChangeAspect="1"/>
          </p:cNvPicPr>
          <p:nvPr/>
        </p:nvPicPr>
        <p:blipFill>
          <a:blip r:embed="rId2"/>
          <a:stretch>
            <a:fillRect/>
          </a:stretch>
        </p:blipFill>
        <p:spPr>
          <a:xfrm>
            <a:off x="838200" y="1904988"/>
            <a:ext cx="9001429" cy="3048023"/>
          </a:xfrm>
          <a:prstGeom prst="rect">
            <a:avLst/>
          </a:prstGeom>
        </p:spPr>
      </p:pic>
    </p:spTree>
    <p:extLst>
      <p:ext uri="{BB962C8B-B14F-4D97-AF65-F5344CB8AC3E}">
        <p14:creationId xmlns:p14="http://schemas.microsoft.com/office/powerpoint/2010/main" val="165253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9F32-042E-4E73-9950-53EBE3E61AB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788ECD-C230-4219-B7AB-AC302468B85C}"/>
              </a:ext>
            </a:extLst>
          </p:cNvPr>
          <p:cNvSpPr>
            <a:spLocks noGrp="1"/>
          </p:cNvSpPr>
          <p:nvPr>
            <p:ph idx="1"/>
          </p:nvPr>
        </p:nvSpPr>
        <p:spPr/>
        <p:txBody>
          <a:bodyPr/>
          <a:lstStyle/>
          <a:p>
            <a:r>
              <a:rPr lang="en-US" dirty="0"/>
              <a:t>This study has shown that by applying elements of phased local search to the minimal vertex cover problem, solutions can be found within a small margin of the minima in most cases. To improve the efficiency and effectiveness of the algorithm further research and experimentation is needed.</a:t>
            </a:r>
          </a:p>
          <a:p>
            <a:r>
              <a:rPr lang="en-US" dirty="0"/>
              <a:t>By experimenting with node selection approaches and developing different methods for plateau search future studies are likely to produce results which will rival or surpass the approach taken.</a:t>
            </a:r>
          </a:p>
          <a:p>
            <a:endParaRPr lang="en-US" dirty="0"/>
          </a:p>
        </p:txBody>
      </p:sp>
    </p:spTree>
    <p:extLst>
      <p:ext uri="{BB962C8B-B14F-4D97-AF65-F5344CB8AC3E}">
        <p14:creationId xmlns:p14="http://schemas.microsoft.com/office/powerpoint/2010/main" val="417238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404</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vt:lpstr>
      <vt:lpstr>Office Theme</vt:lpstr>
      <vt:lpstr>Phased Local Search for Optimising Minimum Vertex Covers in Dense Unweighted Graphs</vt:lpstr>
      <vt:lpstr>Abstract</vt:lpstr>
      <vt:lpstr>Problem Statement</vt:lpstr>
      <vt:lpstr>Applications </vt:lpstr>
      <vt:lpstr>Algorithm Description</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Phased Local Search for Optimising Minimum Vertex Covers in Dense Unweighted Graphs</dc:title>
  <dc:creator>Zaymon</dc:creator>
  <cp:lastModifiedBy>Zaymon</cp:lastModifiedBy>
  <cp:revision>2</cp:revision>
  <dcterms:created xsi:type="dcterms:W3CDTF">2018-10-07T09:08:29Z</dcterms:created>
  <dcterms:modified xsi:type="dcterms:W3CDTF">2018-10-07T09:24:23Z</dcterms:modified>
</cp:coreProperties>
</file>