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8/31/2018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8/31/2018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8/31/2018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8E2D-0302-40A0-9364-F566A1B73884}"/>
              </a:ext>
            </a:extLst>
          </p:cNvPr>
          <p:cNvSpPr>
            <a:spLocks noGrp="1"/>
          </p:cNvSpPr>
          <p:nvPr>
            <p:ph type="ctrTitle"/>
          </p:nvPr>
        </p:nvSpPr>
        <p:spPr/>
        <p:txBody>
          <a:bodyPr>
            <a:normAutofit/>
          </a:bodyPr>
          <a:lstStyle/>
          <a:p>
            <a:r>
              <a:rPr lang="en-US" sz="5400" dirty="0"/>
              <a:t>Cross Entropy Method and BFGS for Optimization of 2-Dimensional Bonded-Molecule Clusters</a:t>
            </a:r>
          </a:p>
        </p:txBody>
      </p:sp>
      <p:sp>
        <p:nvSpPr>
          <p:cNvPr id="3" name="Subtitle 2">
            <a:extLst>
              <a:ext uri="{FF2B5EF4-FFF2-40B4-BE49-F238E27FC236}">
                <a16:creationId xmlns:a16="http://schemas.microsoft.com/office/drawing/2014/main" id="{45FE1541-9075-43C1-B983-D24D90B23168}"/>
              </a:ext>
            </a:extLst>
          </p:cNvPr>
          <p:cNvSpPr>
            <a:spLocks noGrp="1"/>
          </p:cNvSpPr>
          <p:nvPr>
            <p:ph type="subTitle" idx="1"/>
          </p:nvPr>
        </p:nvSpPr>
        <p:spPr/>
        <p:txBody>
          <a:bodyPr/>
          <a:lstStyle/>
          <a:p>
            <a:r>
              <a:rPr lang="en-US" dirty="0"/>
              <a:t>Zaymon </a:t>
            </a:r>
            <a:r>
              <a:rPr lang="en-US" dirty="0" err="1"/>
              <a:t>foulds</a:t>
            </a:r>
            <a:r>
              <a:rPr lang="en-US" dirty="0"/>
              <a:t>-cook</a:t>
            </a:r>
          </a:p>
        </p:txBody>
      </p:sp>
    </p:spTree>
    <p:extLst>
      <p:ext uri="{BB962C8B-B14F-4D97-AF65-F5344CB8AC3E}">
        <p14:creationId xmlns:p14="http://schemas.microsoft.com/office/powerpoint/2010/main" val="268689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7EA8-C845-4A0E-8372-6DEABD471A2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0431BE2-A6EB-41F7-97A8-0D60C327F81F}"/>
              </a:ext>
            </a:extLst>
          </p:cNvPr>
          <p:cNvSpPr>
            <a:spLocks noGrp="1"/>
          </p:cNvSpPr>
          <p:nvPr>
            <p:ph idx="1"/>
          </p:nvPr>
        </p:nvSpPr>
        <p:spPr/>
        <p:txBody>
          <a:bodyPr/>
          <a:lstStyle/>
          <a:p>
            <a:r>
              <a:rPr lang="en-US" dirty="0"/>
              <a:t>This paper defines a real coded implementation of the Cross Entropy Optimization Method as both a local and global optimizer in order to find optimal low energy configurations of bonded 2-dimensional molecules. The algorithm was able to find optimum and near optimum values for molecules of up to length 20 and found configurations within 5-15% of the optimum for larger molecules up to a length of 55.</a:t>
            </a:r>
          </a:p>
        </p:txBody>
      </p:sp>
    </p:spTree>
    <p:extLst>
      <p:ext uri="{BB962C8B-B14F-4D97-AF65-F5344CB8AC3E}">
        <p14:creationId xmlns:p14="http://schemas.microsoft.com/office/powerpoint/2010/main" val="80447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7796-2C73-4EDA-B0E9-E3C3D75868B2}"/>
              </a:ext>
            </a:extLst>
          </p:cNvPr>
          <p:cNvSpPr>
            <a:spLocks noGrp="1"/>
          </p:cNvSpPr>
          <p:nvPr>
            <p:ph type="title"/>
          </p:nvPr>
        </p:nvSpPr>
        <p:spPr/>
        <p:txBody>
          <a:bodyPr/>
          <a:lstStyle/>
          <a:p>
            <a:r>
              <a:rPr lang="en-US" dirty="0"/>
              <a:t>High Level Overview (CE)</a:t>
            </a:r>
          </a:p>
        </p:txBody>
      </p:sp>
      <p:sp>
        <p:nvSpPr>
          <p:cNvPr id="3" name="Content Placeholder 2">
            <a:extLst>
              <a:ext uri="{FF2B5EF4-FFF2-40B4-BE49-F238E27FC236}">
                <a16:creationId xmlns:a16="http://schemas.microsoft.com/office/drawing/2014/main" id="{A2C8E486-90D8-4CA1-9D6C-F0D44CACC0ED}"/>
              </a:ext>
            </a:extLst>
          </p:cNvPr>
          <p:cNvSpPr>
            <a:spLocks noGrp="1"/>
          </p:cNvSpPr>
          <p:nvPr>
            <p:ph idx="1"/>
          </p:nvPr>
        </p:nvSpPr>
        <p:spPr/>
        <p:txBody>
          <a:bodyPr/>
          <a:lstStyle/>
          <a:p>
            <a:pPr marL="457200" indent="-457200">
              <a:buFont typeface="+mj-lt"/>
              <a:buAutoNum type="arabicPeriod"/>
            </a:pPr>
            <a:r>
              <a:rPr lang="en-US" dirty="0"/>
              <a:t> Generate a sample of random data according to some mechanism.</a:t>
            </a:r>
          </a:p>
          <a:p>
            <a:pPr marL="457200" indent="-457200">
              <a:buFont typeface="+mj-lt"/>
              <a:buAutoNum type="arabicPeriod"/>
            </a:pPr>
            <a:r>
              <a:rPr lang="en-US" dirty="0"/>
              <a:t> Score the sample and take an elite sub-sample of the resulting population.</a:t>
            </a:r>
          </a:p>
          <a:p>
            <a:pPr marL="457200" indent="-457200">
              <a:buFont typeface="+mj-lt"/>
              <a:buAutoNum type="arabicPeriod"/>
            </a:pPr>
            <a:r>
              <a:rPr lang="en-US" dirty="0"/>
              <a:t> Use the values of the elite sub sample to update the parameters of the random mechanism  to produce a "better" sample on the next iteration.</a:t>
            </a:r>
          </a:p>
          <a:p>
            <a:r>
              <a:rPr lang="en-US" dirty="0"/>
              <a:t>The random mechanism can be as simple as specifying a parametric family of random distributions of the same length as the vector to be optimized (in this case the vector of angles) where the mean and standard deviation of each element in the parametric family are changed to reflect the elite sample after each generation. </a:t>
            </a:r>
          </a:p>
          <a:p>
            <a:endParaRPr lang="en-US" dirty="0"/>
          </a:p>
        </p:txBody>
      </p:sp>
    </p:spTree>
    <p:extLst>
      <p:ext uri="{BB962C8B-B14F-4D97-AF65-F5344CB8AC3E}">
        <p14:creationId xmlns:p14="http://schemas.microsoft.com/office/powerpoint/2010/main" val="156214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984C-3F24-41E6-AC80-B1F13FAC5B9D}"/>
              </a:ext>
            </a:extLst>
          </p:cNvPr>
          <p:cNvSpPr>
            <a:spLocks noGrp="1"/>
          </p:cNvSpPr>
          <p:nvPr>
            <p:ph type="title"/>
          </p:nvPr>
        </p:nvSpPr>
        <p:spPr/>
        <p:txBody>
          <a:bodyPr/>
          <a:lstStyle/>
          <a:p>
            <a:r>
              <a:rPr lang="en-US" dirty="0"/>
              <a:t>High Level Overview (CE + BFGS)</a:t>
            </a:r>
          </a:p>
        </p:txBody>
      </p:sp>
      <p:sp>
        <p:nvSpPr>
          <p:cNvPr id="3" name="Content Placeholder 2">
            <a:extLst>
              <a:ext uri="{FF2B5EF4-FFF2-40B4-BE49-F238E27FC236}">
                <a16:creationId xmlns:a16="http://schemas.microsoft.com/office/drawing/2014/main" id="{7EA7FB9D-C1B7-476D-B1C9-32FDD0A25D74}"/>
              </a:ext>
            </a:extLst>
          </p:cNvPr>
          <p:cNvSpPr>
            <a:spLocks noGrp="1"/>
          </p:cNvSpPr>
          <p:nvPr>
            <p:ph idx="1"/>
          </p:nvPr>
        </p:nvSpPr>
        <p:spPr/>
        <p:txBody>
          <a:bodyPr>
            <a:normAutofit/>
          </a:bodyPr>
          <a:lstStyle/>
          <a:p>
            <a:r>
              <a:rPr lang="en-US" dirty="0"/>
              <a:t>An experiment to use the Cross Entropy Method as the global optimizer in order to generate optimization candidates for BFGS. Conceptually this method will allow the Cross Entropy Method to optimize the distribution vector to generate good candidates for BFGS optimization.</a:t>
            </a:r>
          </a:p>
          <a:p>
            <a:pPr marL="457200" indent="-457200">
              <a:buFont typeface="+mj-lt"/>
              <a:buAutoNum type="arabicPeriod"/>
            </a:pPr>
            <a:r>
              <a:rPr lang="en-US" dirty="0"/>
              <a:t>Generate Population using distribution vector.</a:t>
            </a:r>
          </a:p>
          <a:p>
            <a:pPr marL="457200" indent="-457200">
              <a:buFont typeface="+mj-lt"/>
              <a:buAutoNum type="arabicPeriod"/>
            </a:pPr>
            <a:r>
              <a:rPr lang="en-US" dirty="0"/>
              <a:t>Run BFGS on population members, generating an additional optimized population.</a:t>
            </a:r>
          </a:p>
          <a:p>
            <a:pPr marL="457200" indent="-457200">
              <a:buFont typeface="+mj-lt"/>
              <a:buAutoNum type="arabicPeriod"/>
            </a:pPr>
            <a:r>
              <a:rPr lang="en-US" dirty="0"/>
              <a:t>Calculate the scores of the optimized population and sort.</a:t>
            </a:r>
          </a:p>
          <a:p>
            <a:pPr marL="457200" indent="-457200">
              <a:buFont typeface="+mj-lt"/>
              <a:buAutoNum type="arabicPeriod"/>
            </a:pPr>
            <a:r>
              <a:rPr lang="en-US" dirty="0"/>
              <a:t>Update the distribution vector based on the pre-optimized sequences which correspond to the sequences in the elite sample of the optimized population.</a:t>
            </a:r>
          </a:p>
          <a:p>
            <a:pPr marL="457200" indent="-457200">
              <a:buFont typeface="+mj-lt"/>
              <a:buAutoNum type="arabicPeriod"/>
            </a:pPr>
            <a:r>
              <a:rPr lang="en-US" dirty="0"/>
              <a:t>Go to step 1.</a:t>
            </a:r>
          </a:p>
        </p:txBody>
      </p:sp>
    </p:spTree>
    <p:extLst>
      <p:ext uri="{BB962C8B-B14F-4D97-AF65-F5344CB8AC3E}">
        <p14:creationId xmlns:p14="http://schemas.microsoft.com/office/powerpoint/2010/main" val="24856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C868-A87B-4360-BBC5-5D9D46A31437}"/>
              </a:ext>
            </a:extLst>
          </p:cNvPr>
          <p:cNvSpPr>
            <a:spLocks noGrp="1"/>
          </p:cNvSpPr>
          <p:nvPr>
            <p:ph type="title"/>
          </p:nvPr>
        </p:nvSpPr>
        <p:spPr>
          <a:xfrm>
            <a:off x="1097280" y="286603"/>
            <a:ext cx="10058400" cy="842401"/>
          </a:xfrm>
        </p:spPr>
        <p:txBody>
          <a:bodyPr/>
          <a:lstStyle/>
          <a:p>
            <a:r>
              <a:rPr lang="en-US" dirty="0"/>
              <a:t>Results</a:t>
            </a:r>
          </a:p>
        </p:txBody>
      </p:sp>
      <p:pic>
        <p:nvPicPr>
          <p:cNvPr id="4" name="Content Placeholder 3">
            <a:extLst>
              <a:ext uri="{FF2B5EF4-FFF2-40B4-BE49-F238E27FC236}">
                <a16:creationId xmlns:a16="http://schemas.microsoft.com/office/drawing/2014/main" id="{7F768B76-270C-437C-B0B4-60337939AD55}"/>
              </a:ext>
            </a:extLst>
          </p:cNvPr>
          <p:cNvPicPr>
            <a:picLocks noGrp="1" noChangeAspect="1"/>
          </p:cNvPicPr>
          <p:nvPr>
            <p:ph idx="1"/>
          </p:nvPr>
        </p:nvPicPr>
        <p:blipFill>
          <a:blip r:embed="rId2"/>
          <a:stretch>
            <a:fillRect/>
          </a:stretch>
        </p:blipFill>
        <p:spPr>
          <a:xfrm>
            <a:off x="1097280" y="1066253"/>
            <a:ext cx="4949580" cy="5186188"/>
          </a:xfrm>
          <a:prstGeom prst="rect">
            <a:avLst/>
          </a:prstGeom>
        </p:spPr>
      </p:pic>
      <p:pic>
        <p:nvPicPr>
          <p:cNvPr id="5" name="Picture 4">
            <a:extLst>
              <a:ext uri="{FF2B5EF4-FFF2-40B4-BE49-F238E27FC236}">
                <a16:creationId xmlns:a16="http://schemas.microsoft.com/office/drawing/2014/main" id="{998976FE-DB89-43F0-B899-B67B737E0EE9}"/>
              </a:ext>
            </a:extLst>
          </p:cNvPr>
          <p:cNvPicPr>
            <a:picLocks noChangeAspect="1"/>
          </p:cNvPicPr>
          <p:nvPr/>
        </p:nvPicPr>
        <p:blipFill>
          <a:blip r:embed="rId3"/>
          <a:stretch>
            <a:fillRect/>
          </a:stretch>
        </p:blipFill>
        <p:spPr>
          <a:xfrm>
            <a:off x="6062654" y="1066253"/>
            <a:ext cx="4764621" cy="5186156"/>
          </a:xfrm>
          <a:prstGeom prst="rect">
            <a:avLst/>
          </a:prstGeom>
        </p:spPr>
      </p:pic>
    </p:spTree>
    <p:extLst>
      <p:ext uri="{BB962C8B-B14F-4D97-AF65-F5344CB8AC3E}">
        <p14:creationId xmlns:p14="http://schemas.microsoft.com/office/powerpoint/2010/main" val="101005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11ED-17A7-4BAB-84AF-A75ED7047A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71137F-402A-4EE5-BDC3-6E3FB0107BAA}"/>
              </a:ext>
            </a:extLst>
          </p:cNvPr>
          <p:cNvSpPr>
            <a:spLocks noGrp="1"/>
          </p:cNvSpPr>
          <p:nvPr>
            <p:ph idx="1"/>
          </p:nvPr>
        </p:nvSpPr>
        <p:spPr/>
        <p:txBody>
          <a:bodyPr/>
          <a:lstStyle/>
          <a:p>
            <a:r>
              <a:rPr lang="en-US" dirty="0"/>
              <a:t>Although the Cross Entropy Method (both as a local and global optimizer) was an ideal candidate to apply to the Bonded-Molecule problem the lack of ability to perform minima hopping in this implementation resulted in the algorithm not finding global minima for many lengths of molecules.</a:t>
            </a:r>
          </a:p>
        </p:txBody>
      </p:sp>
    </p:spTree>
    <p:extLst>
      <p:ext uri="{BB962C8B-B14F-4D97-AF65-F5344CB8AC3E}">
        <p14:creationId xmlns:p14="http://schemas.microsoft.com/office/powerpoint/2010/main" val="2338600147"/>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6</TotalTime>
  <Words>361</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Cross Entropy Method and BFGS for Optimization of 2-Dimensional Bonded-Molecule Clusters</vt:lpstr>
      <vt:lpstr>Abstract</vt:lpstr>
      <vt:lpstr>High Level Overview (CE)</vt:lpstr>
      <vt:lpstr>High Level Overview (CE + BFGS)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Entropy Method and BFGS for Optimization of 2-Dimensional Bonded-Molecule Clusters</dc:title>
  <dc:creator>Zaymon</dc:creator>
  <cp:lastModifiedBy>Zaymon</cp:lastModifiedBy>
  <cp:revision>2</cp:revision>
  <dcterms:created xsi:type="dcterms:W3CDTF">2018-08-31T13:18:05Z</dcterms:created>
  <dcterms:modified xsi:type="dcterms:W3CDTF">2018-08-31T13:24:32Z</dcterms:modified>
</cp:coreProperties>
</file>