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57"/>
  </p:notesMasterIdLst>
  <p:handoutMasterIdLst>
    <p:handoutMasterId r:id="rId58"/>
  </p:handoutMasterIdLst>
  <p:sldIdLst>
    <p:sldId id="256" r:id="rId2"/>
    <p:sldId id="396" r:id="rId3"/>
    <p:sldId id="397" r:id="rId4"/>
    <p:sldId id="383" r:id="rId5"/>
    <p:sldId id="442" r:id="rId6"/>
    <p:sldId id="398" r:id="rId7"/>
    <p:sldId id="399" r:id="rId8"/>
    <p:sldId id="401" r:id="rId9"/>
    <p:sldId id="403" r:id="rId10"/>
    <p:sldId id="436" r:id="rId11"/>
    <p:sldId id="391" r:id="rId12"/>
    <p:sldId id="326" r:id="rId13"/>
    <p:sldId id="328" r:id="rId14"/>
    <p:sldId id="384" r:id="rId15"/>
    <p:sldId id="385" r:id="rId16"/>
    <p:sldId id="437" r:id="rId17"/>
    <p:sldId id="369" r:id="rId18"/>
    <p:sldId id="381" r:id="rId19"/>
    <p:sldId id="407" r:id="rId20"/>
    <p:sldId id="408" r:id="rId21"/>
    <p:sldId id="409" r:id="rId22"/>
    <p:sldId id="411" r:id="rId23"/>
    <p:sldId id="412" r:id="rId24"/>
    <p:sldId id="413" r:id="rId25"/>
    <p:sldId id="414" r:id="rId26"/>
    <p:sldId id="416" r:id="rId27"/>
    <p:sldId id="438" r:id="rId28"/>
    <p:sldId id="375" r:id="rId29"/>
    <p:sldId id="417" r:id="rId30"/>
    <p:sldId id="418" r:id="rId31"/>
    <p:sldId id="419" r:id="rId32"/>
    <p:sldId id="420" r:id="rId33"/>
    <p:sldId id="431" r:id="rId34"/>
    <p:sldId id="435" r:id="rId35"/>
    <p:sldId id="421" r:id="rId36"/>
    <p:sldId id="422" r:id="rId37"/>
    <p:sldId id="423" r:id="rId38"/>
    <p:sldId id="424" r:id="rId39"/>
    <p:sldId id="425" r:id="rId40"/>
    <p:sldId id="426" r:id="rId41"/>
    <p:sldId id="433" r:id="rId42"/>
    <p:sldId id="434" r:id="rId43"/>
    <p:sldId id="427" r:id="rId44"/>
    <p:sldId id="428" r:id="rId45"/>
    <p:sldId id="429" r:id="rId46"/>
    <p:sldId id="376" r:id="rId47"/>
    <p:sldId id="377" r:id="rId48"/>
    <p:sldId id="386" r:id="rId49"/>
    <p:sldId id="380" r:id="rId50"/>
    <p:sldId id="443" r:id="rId51"/>
    <p:sldId id="444" r:id="rId52"/>
    <p:sldId id="379" r:id="rId53"/>
    <p:sldId id="395" r:id="rId54"/>
    <p:sldId id="440" r:id="rId55"/>
    <p:sldId id="441" r:id="rId56"/>
  </p:sldIdLst>
  <p:sldSz cx="9144000" cy="6858000" type="screen4x3"/>
  <p:notesSz cx="6797675" cy="9926638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5" autoAdjust="0"/>
    <p:restoredTop sz="63953" autoAdjust="0"/>
  </p:normalViewPr>
  <p:slideViewPr>
    <p:cSldViewPr>
      <p:cViewPr>
        <p:scale>
          <a:sx n="57" d="100"/>
          <a:sy n="57" d="100"/>
        </p:scale>
        <p:origin x="-184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4008" y="120"/>
      </p:cViewPr>
      <p:guideLst>
        <p:guide orient="horz" pos="3127"/>
        <p:guide pos="214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38" tIns="47768" rIns="95538" bIns="47768" numCol="1" anchor="t" anchorCtr="0" compatLnSpc="1">
            <a:prstTxWarp prst="textNoShape">
              <a:avLst/>
            </a:prstTxWarp>
          </a:bodyPr>
          <a:lstStyle>
            <a:lvl1pPr defTabSz="956125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294" y="1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38" tIns="47768" rIns="95538" bIns="47768" numCol="1" anchor="t" anchorCtr="0" compatLnSpc="1">
            <a:prstTxWarp prst="textNoShape">
              <a:avLst/>
            </a:prstTxWarp>
          </a:bodyPr>
          <a:lstStyle>
            <a:lvl1pPr algn="r" defTabSz="956125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306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38" tIns="47768" rIns="95538" bIns="47768" numCol="1" anchor="b" anchorCtr="0" compatLnSpc="1">
            <a:prstTxWarp prst="textNoShape">
              <a:avLst/>
            </a:prstTxWarp>
          </a:bodyPr>
          <a:lstStyle>
            <a:lvl1pPr defTabSz="956125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294" y="9429306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38" tIns="47768" rIns="95538" bIns="47768" numCol="1" anchor="b" anchorCtr="0" compatLnSpc="1">
            <a:prstTxWarp prst="textNoShape">
              <a:avLst/>
            </a:prstTxWarp>
          </a:bodyPr>
          <a:lstStyle>
            <a:lvl1pPr algn="r" defTabSz="956125">
              <a:defRPr sz="1300"/>
            </a:lvl1pPr>
          </a:lstStyle>
          <a:p>
            <a:pPr>
              <a:defRPr/>
            </a:pPr>
            <a:fld id="{9494437E-F71F-4F7F-852F-A0BD9B9024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07823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38" tIns="47768" rIns="95538" bIns="47768" numCol="1" anchor="t" anchorCtr="0" compatLnSpc="1">
            <a:prstTxWarp prst="textNoShape">
              <a:avLst/>
            </a:prstTxWarp>
          </a:bodyPr>
          <a:lstStyle>
            <a:lvl1pPr defTabSz="956125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4" y="1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38" tIns="47768" rIns="95538" bIns="47768" numCol="1" anchor="t" anchorCtr="0" compatLnSpc="1">
            <a:prstTxWarp prst="textNoShape">
              <a:avLst/>
            </a:prstTxWarp>
          </a:bodyPr>
          <a:lstStyle>
            <a:lvl1pPr algn="r" defTabSz="956125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5" y="4714653"/>
            <a:ext cx="5438748" cy="4466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38" tIns="47768" rIns="95538" bIns="477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306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38" tIns="47768" rIns="95538" bIns="47768" numCol="1" anchor="b" anchorCtr="0" compatLnSpc="1">
            <a:prstTxWarp prst="textNoShape">
              <a:avLst/>
            </a:prstTxWarp>
          </a:bodyPr>
          <a:lstStyle>
            <a:lvl1pPr defTabSz="956125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4" y="9429306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38" tIns="47768" rIns="95538" bIns="47768" numCol="1" anchor="b" anchorCtr="0" compatLnSpc="1">
            <a:prstTxWarp prst="textNoShape">
              <a:avLst/>
            </a:prstTxWarp>
          </a:bodyPr>
          <a:lstStyle>
            <a:lvl1pPr algn="r" defTabSz="956125">
              <a:defRPr sz="1300"/>
            </a:lvl1pPr>
          </a:lstStyle>
          <a:p>
            <a:pPr>
              <a:defRPr/>
            </a:pPr>
            <a:fld id="{7CBF7CB2-4718-4E99-91FC-3F7E8936383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618686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5649"/>
            <a:fld id="{5756FB28-15AB-4DE1-B6BE-C0B4863B60B5}" type="slidenum">
              <a:rPr lang="en-GB" smtClean="0"/>
              <a:pPr defTabSz="955649"/>
              <a:t>1</a:t>
            </a:fld>
            <a:endParaRPr lang="en-GB" dirty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5649"/>
            <a:fld id="{5756FB28-15AB-4DE1-B6BE-C0B4863B60B5}" type="slidenum">
              <a:rPr lang="en-GB" smtClean="0"/>
              <a:pPr defTabSz="955649"/>
              <a:t>15</a:t>
            </a:fld>
            <a:endParaRPr lang="en-GB" dirty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03147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5649"/>
            <a:fld id="{5756FB28-15AB-4DE1-B6BE-C0B4863B60B5}" type="slidenum">
              <a:rPr lang="en-GB" smtClean="0"/>
              <a:pPr defTabSz="955649"/>
              <a:t>17</a:t>
            </a:fld>
            <a:endParaRPr lang="en-GB" dirty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62850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5649"/>
            <a:fld id="{5756FB28-15AB-4DE1-B6BE-C0B4863B60B5}" type="slidenum">
              <a:rPr lang="en-GB" smtClean="0"/>
              <a:pPr defTabSz="955649"/>
              <a:t>18</a:t>
            </a:fld>
            <a:endParaRPr lang="en-GB" dirty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2353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5649"/>
            <a:fld id="{5756FB28-15AB-4DE1-B6BE-C0B4863B60B5}" type="slidenum">
              <a:rPr lang="en-GB" smtClean="0"/>
              <a:pPr defTabSz="955649"/>
              <a:t>28</a:t>
            </a:fld>
            <a:endParaRPr lang="en-GB" dirty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90362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5649"/>
            <a:fld id="{5756FB28-15AB-4DE1-B6BE-C0B4863B60B5}" type="slidenum">
              <a:rPr lang="en-GB" smtClean="0"/>
              <a:pPr defTabSz="955649"/>
              <a:t>33</a:t>
            </a:fld>
            <a:endParaRPr lang="en-GB" dirty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00337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BF7CB2-4718-4E99-91FC-3F7E89363839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BF7CB2-4718-4E99-91FC-3F7E89363839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BF7CB2-4718-4E99-91FC-3F7E89363839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5649"/>
            <a:fld id="{5756FB28-15AB-4DE1-B6BE-C0B4863B60B5}" type="slidenum">
              <a:rPr lang="en-GB" smtClean="0"/>
              <a:pPr defTabSz="955649"/>
              <a:t>42</a:t>
            </a:fld>
            <a:endParaRPr lang="en-GB" dirty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247346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5649"/>
            <a:fld id="{5756FB28-15AB-4DE1-B6BE-C0B4863B60B5}" type="slidenum">
              <a:rPr lang="en-GB" smtClean="0"/>
              <a:pPr defTabSz="955649"/>
              <a:t>46</a:t>
            </a:fld>
            <a:endParaRPr lang="en-GB" dirty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32228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5649"/>
            <a:fld id="{5756FB28-15AB-4DE1-B6BE-C0B4863B60B5}" type="slidenum">
              <a:rPr lang="en-GB" smtClean="0"/>
              <a:pPr defTabSz="955649"/>
              <a:t>4</a:t>
            </a:fld>
            <a:endParaRPr lang="en-GB" dirty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394955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5649"/>
            <a:fld id="{5756FB28-15AB-4DE1-B6BE-C0B4863B60B5}" type="slidenum">
              <a:rPr lang="en-GB" smtClean="0"/>
              <a:pPr defTabSz="955649"/>
              <a:t>47</a:t>
            </a:fld>
            <a:endParaRPr lang="en-GB" dirty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702109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5649"/>
            <a:fld id="{5756FB28-15AB-4DE1-B6BE-C0B4863B60B5}" type="slidenum">
              <a:rPr lang="en-GB" smtClean="0"/>
              <a:pPr defTabSz="955649"/>
              <a:t>48</a:t>
            </a:fld>
            <a:endParaRPr lang="en-GB" dirty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905308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5649"/>
            <a:fld id="{5756FB28-15AB-4DE1-B6BE-C0B4863B60B5}" type="slidenum">
              <a:rPr lang="en-GB" smtClean="0"/>
              <a:pPr defTabSz="955649"/>
              <a:t>49</a:t>
            </a:fld>
            <a:endParaRPr lang="en-GB" dirty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457154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 line number </a:t>
            </a:r>
            <a:r>
              <a:rPr lang="en-US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9 </a:t>
            </a:r>
            <a:r>
              <a:rPr lang="en-US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function ‘S’ and the number 4 are passed as arguments to the function </a:t>
            </a:r>
            <a:r>
              <a:rPr lang="en-US" sz="1200" b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myFun</a:t>
            </a:r>
            <a:endParaRPr lang="en-US" sz="1200" b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sz="1200" b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How it works: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MyFun</a:t>
            </a:r>
            <a:r>
              <a:rPr lang="en-US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calls the function S with the value 4 as its argument and the function S returns the value 8 to </a:t>
            </a:r>
            <a:r>
              <a:rPr lang="en-US" sz="1200" b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myFun</a:t>
            </a:r>
            <a:r>
              <a:rPr lang="en-US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</a:p>
          <a:p>
            <a:endParaRPr lang="en-US" sz="1200" b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myFun</a:t>
            </a:r>
            <a:r>
              <a:rPr lang="en-US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add 5 to the value returned by S, giving 13, which is returned by </a:t>
            </a:r>
            <a:r>
              <a:rPr lang="en-US" sz="1200" b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myFun</a:t>
            </a:r>
            <a:r>
              <a:rPr lang="en-US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</a:p>
          <a:p>
            <a:endParaRPr lang="en-US" sz="1200" b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value 13 is passed to </a:t>
            </a:r>
            <a:r>
              <a:rPr lang="en-US" sz="1200" b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println</a:t>
            </a:r>
            <a:r>
              <a:rPr lang="en-US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which output 13 to the screen.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BF7CB2-4718-4E99-91FC-3F7E89363839}" type="slidenum">
              <a:rPr lang="en-GB" smtClean="0"/>
              <a:pPr>
                <a:defRPr/>
              </a:pPr>
              <a:t>50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 line number 5 the function ‘S’ and the number 4 are passed as arguments to the function </a:t>
            </a:r>
            <a:r>
              <a:rPr lang="en-US" sz="1200" b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myFun</a:t>
            </a:r>
            <a:r>
              <a:rPr lang="en-US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</a:p>
          <a:p>
            <a:endParaRPr lang="en-US" sz="1200" b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How it works:</a:t>
            </a:r>
          </a:p>
          <a:p>
            <a:endParaRPr lang="en-US" sz="1200" b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MyFun</a:t>
            </a:r>
            <a:r>
              <a:rPr lang="en-US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calls the function S with the value 4 as its argument and the function S returns the value 8 to </a:t>
            </a:r>
            <a:r>
              <a:rPr lang="en-US" sz="1200" b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myFun</a:t>
            </a:r>
            <a:r>
              <a:rPr lang="en-US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</a:p>
          <a:p>
            <a:endParaRPr lang="en-US" sz="1200" b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myFun</a:t>
            </a:r>
            <a:r>
              <a:rPr lang="en-US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add 2 to the value returned by S, giving 10, which is returned by </a:t>
            </a:r>
            <a:r>
              <a:rPr lang="en-US" sz="1200" b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myFun</a:t>
            </a:r>
            <a:r>
              <a:rPr lang="en-US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</a:p>
          <a:p>
            <a:endParaRPr lang="en-US" sz="1200" b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value 10 is passed to </a:t>
            </a:r>
            <a:r>
              <a:rPr lang="en-US" sz="1200" b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println</a:t>
            </a:r>
            <a:r>
              <a:rPr lang="en-US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which output 10 to the screen.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BF7CB2-4718-4E99-91FC-3F7E89363839}" type="slidenum">
              <a:rPr lang="en-GB" smtClean="0"/>
              <a:pPr>
                <a:defRPr/>
              </a:pPr>
              <a:t>51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5649"/>
            <a:fld id="{5756FB28-15AB-4DE1-B6BE-C0B4863B60B5}" type="slidenum">
              <a:rPr lang="en-GB" smtClean="0"/>
              <a:pPr defTabSz="955649"/>
              <a:t>52</a:t>
            </a:fld>
            <a:endParaRPr lang="en-GB" dirty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451164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5649"/>
            <a:fld id="{5756FB28-15AB-4DE1-B6BE-C0B4863B60B5}" type="slidenum">
              <a:rPr lang="en-GB" smtClean="0"/>
              <a:pPr defTabSz="955649"/>
              <a:t>53</a:t>
            </a:fld>
            <a:endParaRPr lang="en-GB" dirty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926877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BF7CB2-4718-4E99-91FC-3F7E89363839}" type="slidenum">
              <a:rPr lang="en-GB" smtClean="0"/>
              <a:pPr>
                <a:defRPr/>
              </a:pPr>
              <a:t>55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5649"/>
            <a:fld id="{5756FB28-15AB-4DE1-B6BE-C0B4863B60B5}" type="slidenum">
              <a:rPr lang="en-GB" smtClean="0"/>
              <a:pPr defTabSz="955649"/>
              <a:t>8</a:t>
            </a:fld>
            <a:endParaRPr lang="en-GB" dirty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19756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5649"/>
            <a:fld id="{5756FB28-15AB-4DE1-B6BE-C0B4863B60B5}" type="slidenum">
              <a:rPr lang="en-GB" smtClean="0"/>
              <a:pPr defTabSz="955649"/>
              <a:t>9</a:t>
            </a:fld>
            <a:endParaRPr lang="en-GB" dirty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30841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5649"/>
            <a:fld id="{5756FB28-15AB-4DE1-B6BE-C0B4863B60B5}" type="slidenum">
              <a:rPr lang="en-GB" smtClean="0"/>
              <a:pPr defTabSz="955649"/>
              <a:t>10</a:t>
            </a:fld>
            <a:endParaRPr lang="en-GB" dirty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57769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5649"/>
            <a:fld id="{5756FB28-15AB-4DE1-B6BE-C0B4863B60B5}" type="slidenum">
              <a:rPr lang="en-GB" smtClean="0"/>
              <a:pPr defTabSz="955649"/>
              <a:t>11</a:t>
            </a:fld>
            <a:endParaRPr lang="en-GB" dirty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74741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5649"/>
            <a:fld id="{5756FB28-15AB-4DE1-B6BE-C0B4863B60B5}" type="slidenum">
              <a:rPr lang="en-GB" smtClean="0"/>
              <a:pPr defTabSz="955649"/>
              <a:t>12</a:t>
            </a:fld>
            <a:endParaRPr lang="en-GB" dirty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22100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5649"/>
            <a:fld id="{5756FB28-15AB-4DE1-B6BE-C0B4863B60B5}" type="slidenum">
              <a:rPr lang="en-GB" smtClean="0"/>
              <a:pPr defTabSz="955649"/>
              <a:t>13</a:t>
            </a:fld>
            <a:endParaRPr lang="en-GB" dirty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34185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5649"/>
            <a:fld id="{5756FB28-15AB-4DE1-B6BE-C0B4863B60B5}" type="slidenum">
              <a:rPr lang="en-GB" smtClean="0"/>
              <a:pPr defTabSz="955649"/>
              <a:t>14</a:t>
            </a:fld>
            <a:endParaRPr lang="en-GB" dirty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93814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31FB5-9D8C-422B-A2DB-0994C75CDD99}" type="datetime4">
              <a:rPr lang="en-GB"/>
              <a:pPr>
                <a:defRPr/>
              </a:pPr>
              <a:t>11 June 2020</a:t>
            </a:fld>
            <a:endParaRPr lang="en-GB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MMSE Measuring complexity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BEFD1-3306-4B96-8B16-7D2F376CAC5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cover/>
    <p:sndAc>
      <p:stSnd>
        <p:snd r:embed="rId1" name="click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129B34-2DC7-47F0-AC51-A0BC51FBD334}" type="datetime4">
              <a:rPr lang="en-GB"/>
              <a:pPr>
                <a:defRPr/>
              </a:pPr>
              <a:t>11 June 2020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MMSE Measuring complexity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C29FA-CC26-41F1-8359-642A2229130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cover/>
    <p:sndAc>
      <p:stSnd>
        <p:snd r:embed="rId1" name="click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EB31B-F7D6-417A-BE55-5E34F42316FF}" type="datetime4">
              <a:rPr lang="en-GB"/>
              <a:pPr>
                <a:defRPr/>
              </a:pPr>
              <a:t>11 June 2020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MMSE Measuring complexity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56653C-5300-4C4C-A340-D7C8CBBF75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cover/>
    <p:sndAc>
      <p:stSnd>
        <p:snd r:embed="rId1" name="click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F785A-2EAF-45C9-B5F8-6D2CCBC96B84}" type="datetime4">
              <a:rPr lang="en-GB"/>
              <a:pPr>
                <a:defRPr/>
              </a:pPr>
              <a:t>11 June 2020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MMSE Measuring complexity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6280D-586D-4610-AF8D-0482D844EB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cover/>
    <p:sndAc>
      <p:stSnd>
        <p:snd r:embed="rId1" name="click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7FD02-88C1-497E-8188-1DFD767AA87B}" type="datetime4">
              <a:rPr lang="en-GB"/>
              <a:pPr>
                <a:defRPr/>
              </a:pPr>
              <a:t>11 June 2020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MMSE Measuring complexity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587C5-57E1-4651-B85B-8D7CD4A81B7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cover/>
    <p:sndAc>
      <p:stSnd>
        <p:snd r:embed="rId1" name="click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13923-DE82-413F-A18D-3387E14A785C}" type="datetime4">
              <a:rPr lang="en-GB"/>
              <a:pPr>
                <a:defRPr/>
              </a:pPr>
              <a:t>11 June 2020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MMSE Measuring complexity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288F4-B677-48F0-9A72-32620079ED6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cover/>
    <p:sndAc>
      <p:stSnd>
        <p:snd r:embed="rId1" name="click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9CD59-018D-4CA2-8A63-F1A5AE64FABF}" type="datetime4">
              <a:rPr lang="en-GB"/>
              <a:pPr>
                <a:defRPr/>
              </a:pPr>
              <a:t>11 June 2020</a:t>
            </a:fld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MMSE Measuring complexity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D6D41-1620-47B7-B47F-8C4F6E89A83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cover/>
    <p:sndAc>
      <p:stSnd>
        <p:snd r:embed="rId1" name="click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F1B81-C96B-4F2E-ACBE-CB3056A480A8}" type="datetime4">
              <a:rPr lang="en-GB"/>
              <a:pPr>
                <a:defRPr/>
              </a:pPr>
              <a:t>11 June 2020</a:t>
            </a:fld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MMSE Measuring complexity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2E36C-5D45-41F3-B01A-84C10C520B7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cover/>
    <p:sndAc>
      <p:stSnd>
        <p:snd r:embed="rId1" name="click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3E3FA5-A610-428E-9668-0ABD7401AFC4}" type="datetime4">
              <a:rPr lang="en-GB"/>
              <a:pPr>
                <a:defRPr/>
              </a:pPr>
              <a:t>11 June 2020</a:t>
            </a:fld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MMSE Measuring complexity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28DA9-9164-4E43-AD1A-DB80B05C456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cover/>
    <p:sndAc>
      <p:stSnd>
        <p:snd r:embed="rId1" name="click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C7CF3-07D2-4883-9CBE-009C013508DF}" type="datetime4">
              <a:rPr lang="en-GB"/>
              <a:pPr>
                <a:defRPr/>
              </a:pPr>
              <a:t>11 June 2020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MMSE Measuring complexity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046B62-9733-4087-8623-3FEC53AB91B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cover/>
    <p:sndAc>
      <p:stSnd>
        <p:snd r:embed="rId1" name="click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71F5B-4923-422F-932F-C7CF21BD9E6C}" type="datetime4">
              <a:rPr lang="en-GB"/>
              <a:pPr>
                <a:defRPr/>
              </a:pPr>
              <a:t>11 June 2020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MMSE Measuring complexity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DABA9E-D5AE-4674-8367-53FD6C58058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cover/>
    <p:sndAc>
      <p:stSnd>
        <p:snd r:embed="rId1" name="click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8C7B3917-F0AB-4594-85A0-F01CF625BC84}" type="datetime4">
              <a:rPr lang="en-GB"/>
              <a:pPr>
                <a:defRPr/>
              </a:pPr>
              <a:t>11 June 2020</a:t>
            </a:fld>
            <a:endParaRPr lang="en-GB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r>
              <a:rPr lang="en-GB"/>
              <a:t>MMSE Measuring complexity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D41A3926-5EB1-4BDC-B3B4-3FEFDC5B974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11623" name="Line 7"/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1624" name="Oval 8"/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11625" name="Oval 9"/>
          <p:cNvSpPr>
            <a:spLocks noChangeArrowheads="1"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11626" name="Oval 10"/>
          <p:cNvSpPr>
            <a:spLocks noChangeArrowheads="1"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ransition spd="med">
    <p:cover/>
    <p:sndAc>
      <p:stSnd>
        <p:snd r:embed="rId13" name="click.wav"/>
      </p:stSnd>
    </p:sndAc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457200"/>
            <a:ext cx="6477000" cy="914400"/>
          </a:xfrm>
        </p:spPr>
        <p:txBody>
          <a:bodyPr/>
          <a:lstStyle/>
          <a:p>
            <a:pPr eaLnBrk="1" hangingPunct="1"/>
            <a:r>
              <a:rPr lang="en-GB" sz="4000" dirty="0"/>
              <a:t>Chapter 3: </a:t>
            </a:r>
            <a:r>
              <a:rPr lang="en-GB" sz="2400" dirty="0"/>
              <a:t>Functional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457200"/>
          </a:xfrm>
        </p:spPr>
        <p:txBody>
          <a:bodyPr/>
          <a:lstStyle/>
          <a:p>
            <a:pPr algn="r" eaLnBrk="1" hangingPunct="1"/>
            <a:r>
              <a:rPr lang="en-GB" b="1" dirty="0" err="1" smtClean="0"/>
              <a:t>Hari</a:t>
            </a:r>
            <a:r>
              <a:rPr lang="en-GB" b="1" dirty="0" err="1"/>
              <a:t>k</a:t>
            </a:r>
            <a:r>
              <a:rPr lang="en-GB" b="1" dirty="0" err="1" smtClean="0"/>
              <a:t>ala</a:t>
            </a:r>
            <a:r>
              <a:rPr lang="en-GB" b="1" dirty="0" smtClean="0"/>
              <a:t> </a:t>
            </a:r>
            <a:r>
              <a:rPr lang="en-GB" b="1" dirty="0"/>
              <a:t>Kandel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BA4F8A41-1FA3-4EB0-9F96-31FE3FCF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48400"/>
            <a:ext cx="2895600" cy="457200"/>
          </a:xfrm>
          <a:noFill/>
        </p:spPr>
        <p:txBody>
          <a:bodyPr/>
          <a:lstStyle/>
          <a:p>
            <a:r>
              <a:rPr lang="en-GB" dirty="0"/>
              <a:t>Programming paradigm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54D334F4-DA14-410B-8C7B-74C66A3B8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198165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None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/>
            <a:r>
              <a:rPr lang="en-GB" kern="0" dirty="0" smtClean="0"/>
              <a:t>CSP101 </a:t>
            </a:r>
            <a:r>
              <a:rPr lang="en-GB" kern="0" dirty="0"/>
              <a:t>– Programming Paradigm</a:t>
            </a:r>
          </a:p>
        </p:txBody>
      </p:sp>
    </p:spTree>
  </p:cSld>
  <p:clrMapOvr>
    <a:masterClrMapping/>
  </p:clrMapOvr>
  <p:transition spd="med">
    <p:cover/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381000"/>
            <a:ext cx="6477000" cy="914400"/>
          </a:xfrm>
        </p:spPr>
        <p:txBody>
          <a:bodyPr/>
          <a:lstStyle/>
          <a:p>
            <a:pPr eaLnBrk="1" hangingPunct="1"/>
            <a:r>
              <a:rPr lang="en-GB" sz="4000" dirty="0" smtClean="0"/>
              <a:t>Other </a:t>
            </a:r>
            <a:r>
              <a:rPr lang="en-GB" sz="4000" dirty="0"/>
              <a:t>examples:</a:t>
            </a:r>
            <a:endParaRPr lang="en-GB" sz="2000" dirty="0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BA4F8A41-1FA3-4EB0-9F96-31FE3FCF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48400"/>
            <a:ext cx="2895600" cy="457200"/>
          </a:xfrm>
          <a:noFill/>
        </p:spPr>
        <p:txBody>
          <a:bodyPr/>
          <a:lstStyle/>
          <a:p>
            <a:r>
              <a:rPr lang="en-GB" dirty="0"/>
              <a:t>Programming paradigm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46C8A448-2F97-47BC-A996-0EB2834B3FB4}"/>
              </a:ext>
            </a:extLst>
          </p:cNvPr>
          <p:cNvCxnSpPr/>
          <p:nvPr/>
        </p:nvCxnSpPr>
        <p:spPr>
          <a:xfrm>
            <a:off x="2133600" y="1219200"/>
            <a:ext cx="67056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75463C6E-AF92-4AED-A2CE-3C6301229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600" y="1523999"/>
            <a:ext cx="6477000" cy="50292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XSLT: 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sz="2200" dirty="0"/>
              <a:t>style sheet transformations are functional in form,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sz="2200" dirty="0"/>
              <a:t> having no state, 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sz="2200" dirty="0"/>
              <a:t>no variables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sz="2200" dirty="0"/>
              <a:t>each transform is defined purely by its input.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SQL: 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sz="2000" dirty="0"/>
              <a:t>Database queries do not provide mutable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F#: 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sz="2000" dirty="0"/>
              <a:t>Functional Programming on </a:t>
            </a:r>
            <a:r>
              <a:rPr lang="en-GB" sz="2000" dirty="0" err="1"/>
              <a:t>.net</a:t>
            </a:r>
            <a:r>
              <a:rPr lang="en-GB" sz="2000" dirty="0"/>
              <a:t> framework.</a:t>
            </a:r>
          </a:p>
          <a:p>
            <a:pPr lvl="1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="" xmlns:p14="http://schemas.microsoft.com/office/powerpoint/2010/main" val="1591649393"/>
      </p:ext>
    </p:extLst>
  </p:cSld>
  <p:clrMapOvr>
    <a:masterClrMapping/>
  </p:clrMapOvr>
  <p:transition spd="med">
    <p:cover/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457200"/>
            <a:ext cx="6477000" cy="914400"/>
          </a:xfrm>
        </p:spPr>
        <p:txBody>
          <a:bodyPr/>
          <a:lstStyle/>
          <a:p>
            <a:pPr eaLnBrk="1" hangingPunct="1"/>
            <a:r>
              <a:rPr lang="en-GB" sz="3200" dirty="0"/>
              <a:t>Functional Programming Paradigm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BA4F8A41-1FA3-4EB0-9F96-31FE3FCF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48400"/>
            <a:ext cx="2895600" cy="457200"/>
          </a:xfrm>
          <a:noFill/>
        </p:spPr>
        <p:txBody>
          <a:bodyPr/>
          <a:lstStyle/>
          <a:p>
            <a:r>
              <a:rPr lang="en-GB" dirty="0"/>
              <a:t>Programming paradigm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46C8A448-2F97-47BC-A996-0EB2834B3FB4}"/>
              </a:ext>
            </a:extLst>
          </p:cNvPr>
          <p:cNvCxnSpPr/>
          <p:nvPr/>
        </p:nvCxnSpPr>
        <p:spPr>
          <a:xfrm>
            <a:off x="2133600" y="1219200"/>
            <a:ext cx="67056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75463C6E-AF92-4AED-A2CE-3C6301229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600" y="1371600"/>
            <a:ext cx="6477000" cy="449579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Functional Programming become popular because-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sz="2200" dirty="0"/>
              <a:t> it removes the complexity of one dimension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sz="2200" dirty="0"/>
              <a:t>Function just take parameter and give you a result without any side effect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sz="2200" dirty="0"/>
              <a:t>Function don’t depend the history what happen before and 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sz="2200" dirty="0"/>
              <a:t>they don’t influence the history what happens after </a:t>
            </a:r>
          </a:p>
          <a:p>
            <a:endParaRPr lang="en-GB" sz="2400" dirty="0"/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="" xmlns:p14="http://schemas.microsoft.com/office/powerpoint/2010/main" val="1267482024"/>
      </p:ext>
    </p:extLst>
  </p:cSld>
  <p:clrMapOvr>
    <a:masterClrMapping/>
  </p:clrMapOvr>
  <p:transition spd="med">
    <p:cover/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457200"/>
            <a:ext cx="6477000" cy="914400"/>
          </a:xfrm>
        </p:spPr>
        <p:txBody>
          <a:bodyPr/>
          <a:lstStyle/>
          <a:p>
            <a:pPr eaLnBrk="1" hangingPunct="1"/>
            <a:r>
              <a:rPr lang="en-GB" sz="3200" dirty="0"/>
              <a:t>Functional Programming Paradigm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BA4F8A41-1FA3-4EB0-9F96-31FE3FCF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48400"/>
            <a:ext cx="2895600" cy="457200"/>
          </a:xfrm>
          <a:noFill/>
        </p:spPr>
        <p:txBody>
          <a:bodyPr/>
          <a:lstStyle/>
          <a:p>
            <a:r>
              <a:rPr lang="en-GB" dirty="0"/>
              <a:t>Programming paradigm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46C8A448-2F97-47BC-A996-0EB2834B3FB4}"/>
              </a:ext>
            </a:extLst>
          </p:cNvPr>
          <p:cNvCxnSpPr/>
          <p:nvPr/>
        </p:nvCxnSpPr>
        <p:spPr>
          <a:xfrm>
            <a:off x="2133600" y="1219200"/>
            <a:ext cx="67056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75463C6E-AF92-4AED-A2CE-3C6301229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600" y="1371600"/>
            <a:ext cx="6477000" cy="449579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We now study a programming paradigm which gives full respect to these two concepts:</a:t>
            </a:r>
          </a:p>
          <a:p>
            <a:endParaRPr lang="en-GB" sz="2400" dirty="0"/>
          </a:p>
          <a:p>
            <a:pPr marL="914400" lvl="1" indent="-457200">
              <a:buFont typeface="+mj-lt"/>
              <a:buAutoNum type="alphaLcPeriod"/>
            </a:pPr>
            <a:r>
              <a:rPr lang="en-GB" sz="2200" dirty="0"/>
              <a:t>computation is about value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GB" sz="2200" dirty="0"/>
              <a:t>functions can be defined and used as values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="" xmlns:p14="http://schemas.microsoft.com/office/powerpoint/2010/main" val="3149949228"/>
      </p:ext>
    </p:extLst>
  </p:cSld>
  <p:clrMapOvr>
    <a:masterClrMapping/>
  </p:clrMapOvr>
  <p:transition spd="med">
    <p:cover/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381000"/>
            <a:ext cx="6477000" cy="914400"/>
          </a:xfrm>
        </p:spPr>
        <p:txBody>
          <a:bodyPr/>
          <a:lstStyle/>
          <a:p>
            <a:pPr eaLnBrk="1" hangingPunct="1"/>
            <a:r>
              <a:rPr lang="en-GB" sz="4000" dirty="0"/>
              <a:t>Functional Programming:</a:t>
            </a:r>
            <a:endParaRPr lang="en-GB" sz="2000" dirty="0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BA4F8A41-1FA3-4EB0-9F96-31FE3FCF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48400"/>
            <a:ext cx="2895600" cy="457200"/>
          </a:xfrm>
          <a:noFill/>
        </p:spPr>
        <p:txBody>
          <a:bodyPr/>
          <a:lstStyle/>
          <a:p>
            <a:r>
              <a:rPr lang="en-GB" dirty="0"/>
              <a:t>Programming paradigm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46C8A448-2F97-47BC-A996-0EB2834B3FB4}"/>
              </a:ext>
            </a:extLst>
          </p:cNvPr>
          <p:cNvCxnSpPr/>
          <p:nvPr/>
        </p:nvCxnSpPr>
        <p:spPr>
          <a:xfrm>
            <a:off x="2133600" y="1219200"/>
            <a:ext cx="67056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75463C6E-AF92-4AED-A2CE-3C6301229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600" y="1523999"/>
            <a:ext cx="6477000" cy="41148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Aim: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sz="2200" dirty="0"/>
              <a:t>The aim of functional language is to avoid the von Neumann bottleneck.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Facilitates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sz="2200" dirty="0"/>
              <a:t>An imperative way of thinking: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GB" sz="1800" dirty="0"/>
              <a:t>How things are stored in memory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GB" sz="1800" dirty="0"/>
              <a:t>Which operation can affect that memory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Treat values and process as their own, not their representation by a computer.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en-GB" sz="2200" dirty="0"/>
          </a:p>
          <a:p>
            <a:pPr lvl="1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="" xmlns:p14="http://schemas.microsoft.com/office/powerpoint/2010/main" val="2438060536"/>
      </p:ext>
    </p:extLst>
  </p:cSld>
  <p:clrMapOvr>
    <a:masterClrMapping/>
  </p:clrMapOvr>
  <p:transition spd="med">
    <p:cover/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457200"/>
            <a:ext cx="6477000" cy="914400"/>
          </a:xfrm>
        </p:spPr>
        <p:txBody>
          <a:bodyPr/>
          <a:lstStyle/>
          <a:p>
            <a:pPr eaLnBrk="1" hangingPunct="1"/>
            <a:r>
              <a:rPr lang="en-GB" sz="4000" dirty="0"/>
              <a:t>Features of FP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BA4F8A41-1FA3-4EB0-9F96-31FE3FCF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48400"/>
            <a:ext cx="2895600" cy="457200"/>
          </a:xfrm>
          <a:noFill/>
        </p:spPr>
        <p:txBody>
          <a:bodyPr/>
          <a:lstStyle/>
          <a:p>
            <a:r>
              <a:rPr lang="en-GB" dirty="0"/>
              <a:t>Programming paradigm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46C8A448-2F97-47BC-A996-0EB2834B3FB4}"/>
              </a:ext>
            </a:extLst>
          </p:cNvPr>
          <p:cNvCxnSpPr/>
          <p:nvPr/>
        </p:nvCxnSpPr>
        <p:spPr>
          <a:xfrm>
            <a:off x="2133600" y="1219200"/>
            <a:ext cx="67056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75463C6E-AF92-4AED-A2CE-3C6301229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600" y="1371600"/>
            <a:ext cx="6705600" cy="411479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Immutability</a:t>
            </a:r>
          </a:p>
          <a:p>
            <a:pPr lvl="1" indent="0">
              <a:buNone/>
            </a:pPr>
            <a:r>
              <a:rPr lang="en-GB" sz="2200" dirty="0"/>
              <a:t>Once we define a variable, it must not be changed during the run-time.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Referential Transparency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sz="2200" dirty="0"/>
              <a:t>A pure function always returns the same results for the given set of parameters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2200" dirty="0" err="1" smtClean="0"/>
              <a:t>Eg</a:t>
            </a:r>
            <a:r>
              <a:rPr lang="en-US" sz="2200" dirty="0" smtClean="0"/>
              <a:t>, </a:t>
            </a:r>
            <a:r>
              <a:rPr lang="el-GR" sz="2200" dirty="0" smtClean="0"/>
              <a:t>Π</a:t>
            </a:r>
            <a:r>
              <a:rPr lang="en-GB" sz="2200" dirty="0" smtClean="0"/>
              <a:t> =3.14 ,  sin(0) </a:t>
            </a:r>
            <a:r>
              <a:rPr lang="en-GB" sz="2200" dirty="0"/>
              <a:t>=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Eliminate side effects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sz="2200" dirty="0"/>
              <a:t>A pure function never changes a  state outside of its scope.</a:t>
            </a:r>
          </a:p>
          <a:p>
            <a:pPr lvl="1" indent="0">
              <a:buNone/>
            </a:pPr>
            <a:endParaRPr lang="en-GB" sz="2200" dirty="0"/>
          </a:p>
          <a:p>
            <a:pPr lvl="1" indent="0">
              <a:buNone/>
            </a:pPr>
            <a:endParaRPr lang="en-GB" sz="2200" dirty="0"/>
          </a:p>
        </p:txBody>
      </p:sp>
    </p:spTree>
    <p:extLst>
      <p:ext uri="{BB962C8B-B14F-4D97-AF65-F5344CB8AC3E}">
        <p14:creationId xmlns="" xmlns:p14="http://schemas.microsoft.com/office/powerpoint/2010/main" val="1640563813"/>
      </p:ext>
    </p:extLst>
  </p:cSld>
  <p:clrMapOvr>
    <a:masterClrMapping/>
  </p:clrMapOvr>
  <p:transition spd="med">
    <p:cover/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457200"/>
            <a:ext cx="6477000" cy="914400"/>
          </a:xfrm>
        </p:spPr>
        <p:txBody>
          <a:bodyPr/>
          <a:lstStyle/>
          <a:p>
            <a:pPr eaLnBrk="1" hangingPunct="1"/>
            <a:r>
              <a:rPr lang="en-GB" sz="4000" dirty="0"/>
              <a:t>Features of FP…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BA4F8A41-1FA3-4EB0-9F96-31FE3FCF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48400"/>
            <a:ext cx="2895600" cy="457200"/>
          </a:xfrm>
          <a:noFill/>
        </p:spPr>
        <p:txBody>
          <a:bodyPr/>
          <a:lstStyle/>
          <a:p>
            <a:r>
              <a:rPr lang="en-GB" dirty="0"/>
              <a:t>Programming paradigm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46C8A448-2F97-47BC-A996-0EB2834B3FB4}"/>
              </a:ext>
            </a:extLst>
          </p:cNvPr>
          <p:cNvCxnSpPr/>
          <p:nvPr/>
        </p:nvCxnSpPr>
        <p:spPr>
          <a:xfrm>
            <a:off x="2133600" y="1219200"/>
            <a:ext cx="67056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75463C6E-AF92-4AED-A2CE-3C6301229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1828800"/>
            <a:ext cx="6781800" cy="32004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No external dependencies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sz="2200" dirty="0"/>
              <a:t>A pure function doesn’t depend on external state and relies only on the parameters.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Higher-Order functions 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sz="2200" dirty="0"/>
              <a:t>A higher-order function can accept another functions as arguments and returns a function or a value.</a:t>
            </a:r>
          </a:p>
          <a:p>
            <a:endParaRPr lang="en-GB" sz="2200" dirty="0"/>
          </a:p>
          <a:p>
            <a:pPr lvl="1" indent="0">
              <a:buNone/>
            </a:pPr>
            <a:endParaRPr lang="en-GB" sz="2200" dirty="0"/>
          </a:p>
          <a:p>
            <a:pPr lvl="1" indent="0">
              <a:buNone/>
            </a:pPr>
            <a:endParaRPr lang="en-GB" sz="2200" dirty="0"/>
          </a:p>
        </p:txBody>
      </p:sp>
    </p:spTree>
    <p:extLst>
      <p:ext uri="{BB962C8B-B14F-4D97-AF65-F5344CB8AC3E}">
        <p14:creationId xmlns="" xmlns:p14="http://schemas.microsoft.com/office/powerpoint/2010/main" val="359666513"/>
      </p:ext>
    </p:extLst>
  </p:cSld>
  <p:clrMapOvr>
    <a:masterClrMapping/>
  </p:clrMapOvr>
  <p:transition spd="med">
    <p:cover/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of FP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First-class Functions: A function can be passed as argument to other functions, returned as value from other functions and assigned to variables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DF785A-2EAF-45C9-B5F8-6D2CCBC96B84}" type="datetime4">
              <a:rPr lang="en-GB" smtClean="0"/>
              <a:pPr>
                <a:defRPr/>
              </a:pPr>
              <a:t>11 June 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MMSE Measuring complexity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C6280D-586D-4610-AF8D-0482D844EBE8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</p:cSld>
  <p:clrMapOvr>
    <a:masterClrMapping/>
  </p:clrMapOvr>
  <p:transition spd="med">
    <p:cover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457200"/>
            <a:ext cx="6477000" cy="914400"/>
          </a:xfrm>
        </p:spPr>
        <p:txBody>
          <a:bodyPr/>
          <a:lstStyle/>
          <a:p>
            <a:pPr eaLnBrk="1" hangingPunct="1"/>
            <a:r>
              <a:rPr lang="en-GB" sz="4000" dirty="0"/>
              <a:t>Simple Example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BA4F8A41-1FA3-4EB0-9F96-31FE3FCF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48400"/>
            <a:ext cx="2895600" cy="457200"/>
          </a:xfrm>
          <a:noFill/>
        </p:spPr>
        <p:txBody>
          <a:bodyPr/>
          <a:lstStyle/>
          <a:p>
            <a:r>
              <a:rPr lang="en-GB" dirty="0"/>
              <a:t>Programming paradigm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46C8A448-2F97-47BC-A996-0EB2834B3FB4}"/>
              </a:ext>
            </a:extLst>
          </p:cNvPr>
          <p:cNvCxnSpPr/>
          <p:nvPr/>
        </p:nvCxnSpPr>
        <p:spPr>
          <a:xfrm>
            <a:off x="2133600" y="1219200"/>
            <a:ext cx="67056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75463C6E-AF92-4AED-A2CE-3C6301229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600" y="1600200"/>
            <a:ext cx="6477000" cy="365759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Imperative</a:t>
            </a:r>
          </a:p>
          <a:p>
            <a:pPr lvl="1" indent="0">
              <a:buNone/>
            </a:pPr>
            <a:r>
              <a:rPr lang="en-GB" sz="2200" dirty="0"/>
              <a:t>int [] a={1,2,3}</a:t>
            </a:r>
          </a:p>
          <a:p>
            <a:pPr lvl="1" indent="0">
              <a:buNone/>
            </a:pPr>
            <a:r>
              <a:rPr lang="en-GB" sz="2200" dirty="0"/>
              <a:t>for(int </a:t>
            </a:r>
            <a:r>
              <a:rPr lang="en-GB" sz="2200" dirty="0" err="1"/>
              <a:t>i</a:t>
            </a:r>
            <a:r>
              <a:rPr lang="en-GB" sz="2200" dirty="0"/>
              <a:t>=0;i&lt;</a:t>
            </a:r>
            <a:r>
              <a:rPr lang="en-GB" sz="2200" dirty="0" err="1"/>
              <a:t>a.length;i</a:t>
            </a:r>
            <a:r>
              <a:rPr lang="en-GB" sz="2200" dirty="0"/>
              <a:t>++){</a:t>
            </a:r>
          </a:p>
          <a:p>
            <a:pPr lvl="1" indent="0">
              <a:buNone/>
            </a:pPr>
            <a:r>
              <a:rPr lang="en-GB" sz="2200" dirty="0"/>
              <a:t>	a[</a:t>
            </a:r>
            <a:r>
              <a:rPr lang="en-GB" sz="2200" dirty="0" err="1"/>
              <a:t>i</a:t>
            </a:r>
            <a:r>
              <a:rPr lang="en-GB" sz="2200" dirty="0"/>
              <a:t>]=a[</a:t>
            </a:r>
            <a:r>
              <a:rPr lang="en-GB" sz="2200" dirty="0" err="1"/>
              <a:t>i</a:t>
            </a:r>
            <a:r>
              <a:rPr lang="en-GB" sz="2200" dirty="0"/>
              <a:t>]*2;</a:t>
            </a:r>
          </a:p>
          <a:p>
            <a:pPr lvl="1" indent="0">
              <a:buNone/>
            </a:pPr>
            <a:r>
              <a:rPr lang="en-GB" sz="2200" dirty="0"/>
              <a:t>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Functional</a:t>
            </a:r>
          </a:p>
          <a:p>
            <a:pPr lvl="1" indent="0">
              <a:buNone/>
            </a:pPr>
            <a:r>
              <a:rPr lang="en-GB" sz="2200" dirty="0"/>
              <a:t>int [] a={1,2,3}</a:t>
            </a:r>
          </a:p>
          <a:p>
            <a:pPr lvl="1" indent="0">
              <a:buNone/>
            </a:pPr>
            <a:r>
              <a:rPr lang="en-GB" sz="2200" dirty="0"/>
              <a:t>for(int </a:t>
            </a:r>
            <a:r>
              <a:rPr lang="en-GB" sz="2200" dirty="0" err="1"/>
              <a:t>i</a:t>
            </a:r>
            <a:r>
              <a:rPr lang="en-GB" sz="2200" dirty="0"/>
              <a:t>=0;i&lt;</a:t>
            </a:r>
            <a:r>
              <a:rPr lang="en-GB" sz="2200" dirty="0" err="1"/>
              <a:t>a.length;i</a:t>
            </a:r>
            <a:r>
              <a:rPr lang="en-GB" sz="2200" dirty="0"/>
              <a:t>++){</a:t>
            </a:r>
          </a:p>
          <a:p>
            <a:pPr lvl="1" indent="0">
              <a:buNone/>
            </a:pPr>
            <a:r>
              <a:rPr lang="en-GB" sz="2200" dirty="0"/>
              <a:t>	a[</a:t>
            </a:r>
            <a:r>
              <a:rPr lang="en-GB" sz="2200" dirty="0" err="1"/>
              <a:t>i</a:t>
            </a:r>
            <a:r>
              <a:rPr lang="en-GB" sz="2200" dirty="0"/>
              <a:t>]=</a:t>
            </a:r>
            <a:r>
              <a:rPr lang="en-GB" sz="2200" dirty="0" smtClean="0"/>
              <a:t>Math.pow(a[</a:t>
            </a:r>
            <a:r>
              <a:rPr lang="en-GB" sz="2200" dirty="0" err="1" smtClean="0"/>
              <a:t>i</a:t>
            </a:r>
            <a:r>
              <a:rPr lang="en-GB" sz="2200" dirty="0" smtClean="0"/>
              <a:t>]),2);</a:t>
            </a:r>
            <a:endParaRPr lang="en-GB" sz="2200" dirty="0"/>
          </a:p>
          <a:p>
            <a:pPr lvl="1" indent="0">
              <a:buNone/>
            </a:pPr>
            <a:r>
              <a:rPr lang="en-GB" sz="2200" dirty="0"/>
              <a:t>}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en-GB" sz="1800" dirty="0"/>
          </a:p>
        </p:txBody>
      </p:sp>
    </p:spTree>
    <p:extLst>
      <p:ext uri="{BB962C8B-B14F-4D97-AF65-F5344CB8AC3E}">
        <p14:creationId xmlns="" xmlns:p14="http://schemas.microsoft.com/office/powerpoint/2010/main" val="813517673"/>
      </p:ext>
    </p:extLst>
  </p:cSld>
  <p:clrMapOvr>
    <a:masterClrMapping/>
  </p:clrMapOvr>
  <p:transition spd="med">
    <p:cover/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381000"/>
            <a:ext cx="6477000" cy="914400"/>
          </a:xfrm>
        </p:spPr>
        <p:txBody>
          <a:bodyPr/>
          <a:lstStyle/>
          <a:p>
            <a:pPr eaLnBrk="1" hangingPunct="1"/>
            <a:r>
              <a:rPr lang="en-GB" sz="4000" dirty="0"/>
              <a:t>Key Difference:</a:t>
            </a:r>
            <a:endParaRPr lang="en-GB" sz="2000" dirty="0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BA4F8A41-1FA3-4EB0-9F96-31FE3FCF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48400"/>
            <a:ext cx="2895600" cy="457200"/>
          </a:xfrm>
          <a:noFill/>
        </p:spPr>
        <p:txBody>
          <a:bodyPr/>
          <a:lstStyle/>
          <a:p>
            <a:r>
              <a:rPr lang="en-GB" dirty="0"/>
              <a:t>Programming paradigm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46C8A448-2F97-47BC-A996-0EB2834B3FB4}"/>
              </a:ext>
            </a:extLst>
          </p:cNvPr>
          <p:cNvCxnSpPr/>
          <p:nvPr/>
        </p:nvCxnSpPr>
        <p:spPr>
          <a:xfrm>
            <a:off x="2133600" y="1219200"/>
            <a:ext cx="67056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75463C6E-AF92-4AED-A2CE-3C6301229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600" y="1523999"/>
            <a:ext cx="6477000" cy="41148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Unlike imperative programming, there is no notion of state and </a:t>
            </a:r>
            <a:r>
              <a:rPr lang="en-GB" sz="2400" dirty="0" smtClean="0"/>
              <a:t>therefore:</a:t>
            </a:r>
            <a:endParaRPr lang="en-GB" sz="24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sz="2000" dirty="0"/>
              <a:t>No need for an assignment statement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sz="2000" dirty="0"/>
              <a:t>The effect of a loop is achieved via recursion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sz="2000" dirty="0"/>
              <a:t>There is no way to increase or decrease the value of variable in the state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sz="2000" dirty="0"/>
              <a:t>There are no variables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sz="2000" dirty="0"/>
              <a:t>However, must functional languages support the notions of variable, assignment and looping (not part of pure functional program).</a:t>
            </a:r>
            <a:endParaRPr lang="en-GB" sz="1800" dirty="0"/>
          </a:p>
        </p:txBody>
      </p:sp>
    </p:spTree>
    <p:extLst>
      <p:ext uri="{BB962C8B-B14F-4D97-AF65-F5344CB8AC3E}">
        <p14:creationId xmlns="" xmlns:p14="http://schemas.microsoft.com/office/powerpoint/2010/main" val="1239512615"/>
      </p:ext>
    </p:extLst>
  </p:cSld>
  <p:clrMapOvr>
    <a:masterClrMapping/>
  </p:clrMapOvr>
  <p:transition spd="med">
    <p:cover/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: Defining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simple version (for one-liners):</a:t>
            </a:r>
          </a:p>
          <a:p>
            <a:pPr lvl="1"/>
            <a:r>
              <a:rPr lang="en-US" sz="2400" dirty="0" smtClean="0"/>
              <a:t>d</a:t>
            </a:r>
            <a:r>
              <a:rPr lang="en-US" sz="2400" dirty="0" smtClean="0"/>
              <a:t>ef </a:t>
            </a:r>
            <a:r>
              <a:rPr lang="en-US" sz="2400" dirty="0" smtClean="0"/>
              <a:t>double (x:Int):</a:t>
            </a:r>
            <a:r>
              <a:rPr lang="en-US" sz="2400" dirty="0" err="1" smtClean="0"/>
              <a:t>Int</a:t>
            </a:r>
            <a:r>
              <a:rPr lang="en-US" sz="2400" dirty="0" smtClean="0"/>
              <a:t>= x*2</a:t>
            </a:r>
          </a:p>
          <a:p>
            <a:r>
              <a:rPr lang="en-US" sz="2400" dirty="0" smtClean="0"/>
              <a:t>Multi-line version:</a:t>
            </a:r>
          </a:p>
          <a:p>
            <a:pPr lvl="1"/>
            <a:r>
              <a:rPr lang="en-US" sz="2400" dirty="0" smtClean="0"/>
              <a:t>d</a:t>
            </a:r>
            <a:r>
              <a:rPr lang="en-US" sz="2400" dirty="0" smtClean="0"/>
              <a:t>ef </a:t>
            </a:r>
            <a:r>
              <a:rPr lang="en-US" sz="2400" dirty="0" smtClean="0"/>
              <a:t>double (x:Int): </a:t>
            </a:r>
            <a:r>
              <a:rPr lang="en-US" sz="2400" dirty="0" err="1" smtClean="0"/>
              <a:t>Int</a:t>
            </a:r>
            <a:r>
              <a:rPr lang="en-US" sz="2400" dirty="0" smtClean="0"/>
              <a:t>= {</a:t>
            </a:r>
          </a:p>
          <a:p>
            <a:pPr lvl="2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res: </a:t>
            </a:r>
            <a:r>
              <a:rPr lang="en-US" dirty="0" err="1" smtClean="0"/>
              <a:t>Int</a:t>
            </a:r>
            <a:r>
              <a:rPr lang="en-US" dirty="0" smtClean="0"/>
              <a:t>=x*2</a:t>
            </a:r>
          </a:p>
          <a:p>
            <a:pPr lvl="2">
              <a:buNone/>
            </a:pPr>
            <a:r>
              <a:rPr lang="en-US" dirty="0" smtClean="0"/>
              <a:t>Return res</a:t>
            </a:r>
          </a:p>
          <a:p>
            <a:pPr lvl="2">
              <a:buNone/>
            </a:pPr>
            <a:r>
              <a:rPr lang="en-US" dirty="0" smtClean="0"/>
              <a:t>}</a:t>
            </a:r>
          </a:p>
          <a:p>
            <a:pPr lvl="1">
              <a:buNone/>
            </a:pPr>
            <a:r>
              <a:rPr lang="en-US" sz="2400" dirty="0" smtClean="0">
                <a:ea typeface="+mn-ea"/>
                <a:cs typeface="+mn-cs"/>
              </a:rPr>
              <a:t>Anonymous version</a:t>
            </a:r>
            <a:r>
              <a:rPr lang="en-US" dirty="0" smtClean="0"/>
              <a:t>:</a:t>
            </a:r>
          </a:p>
          <a:p>
            <a:pPr lvl="2">
              <a:buNone/>
            </a:pPr>
            <a:r>
              <a:rPr lang="en-US" dirty="0" smtClean="0"/>
              <a:t>(x:Int)=&gt;x*2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DF785A-2EAF-45C9-B5F8-6D2CCBC96B84}" type="datetime4">
              <a:rPr lang="en-GB" smtClean="0"/>
              <a:pPr>
                <a:defRPr/>
              </a:pPr>
              <a:t>11 June 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MMSE Measuring complexity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C6280D-586D-4610-AF8D-0482D844EBE8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</p:cSld>
  <p:clrMapOvr>
    <a:masterClrMapping/>
  </p:clrMapOvr>
  <p:transition spd="med">
    <p:cover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Functional Programming Paradigm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now study a programming paradigm which gives full respect to these two concepts:</a:t>
            </a:r>
          </a:p>
          <a:p>
            <a:pPr lvl="1"/>
            <a:r>
              <a:rPr lang="en-US" sz="3000" dirty="0" smtClean="0"/>
              <a:t>Computation is about values</a:t>
            </a:r>
          </a:p>
          <a:p>
            <a:pPr lvl="1"/>
            <a:r>
              <a:rPr lang="en-US" sz="3000" dirty="0" smtClean="0"/>
              <a:t>Functions can be defined and used as values</a:t>
            </a:r>
          </a:p>
          <a:p>
            <a:pPr lvl="1"/>
            <a:endParaRPr lang="en-US" sz="3000" dirty="0" smtClean="0"/>
          </a:p>
          <a:p>
            <a:r>
              <a:rPr lang="en-US" dirty="0" smtClean="0">
                <a:ea typeface="+mn-ea"/>
                <a:cs typeface="+mn-cs"/>
              </a:rPr>
              <a:t>Why is this useful to learn?</a:t>
            </a:r>
          </a:p>
          <a:p>
            <a:pPr lvl="1"/>
            <a:r>
              <a:rPr lang="en-US" sz="3000" dirty="0" smtClean="0">
                <a:ea typeface="+mn-ea"/>
                <a:cs typeface="+mn-cs"/>
              </a:rPr>
              <a:t>Functional programs can be argued to be correct</a:t>
            </a:r>
          </a:p>
          <a:p>
            <a:pPr lvl="1"/>
            <a:endParaRPr lang="en-US" sz="2400" dirty="0" smtClean="0"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DF785A-2EAF-45C9-B5F8-6D2CCBC96B84}" type="datetime4">
              <a:rPr lang="en-GB" smtClean="0"/>
              <a:pPr>
                <a:defRPr/>
              </a:pPr>
              <a:t>11 June 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MMSE Measuring complexity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C6280D-586D-4610-AF8D-0482D844EBE8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  <p:transition spd="med">
    <p:cover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: Typical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Numbers, string, </a:t>
            </a:r>
            <a:r>
              <a:rPr lang="en-US" dirty="0" err="1" smtClean="0"/>
              <a:t>booleans</a:t>
            </a:r>
            <a:r>
              <a:rPr lang="en-US" dirty="0" smtClean="0"/>
              <a:t> all as you would expect</a:t>
            </a:r>
          </a:p>
          <a:p>
            <a:pPr lvl="1"/>
            <a:r>
              <a:rPr lang="en-US" dirty="0" smtClean="0"/>
              <a:t>1, 2, 3.14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abc</a:t>
            </a:r>
            <a:r>
              <a:rPr lang="en-US" dirty="0" smtClean="0"/>
              <a:t>”, “Programming Paradigms”</a:t>
            </a:r>
          </a:p>
          <a:p>
            <a:pPr lvl="1"/>
            <a:r>
              <a:rPr lang="en-US" dirty="0" smtClean="0"/>
              <a:t>true, false</a:t>
            </a:r>
          </a:p>
          <a:p>
            <a:r>
              <a:rPr lang="en-US" sz="3200" dirty="0" smtClean="0">
                <a:ea typeface="+mn-ea"/>
                <a:cs typeface="+mn-cs"/>
              </a:rPr>
              <a:t>Variables must be identified as such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smtClean="0"/>
              <a:t>x= 3</a:t>
            </a:r>
          </a:p>
          <a:p>
            <a:pPr lvl="1"/>
            <a:r>
              <a:rPr lang="en-US" dirty="0" err="1" smtClean="0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smtClean="0"/>
              <a:t>creates variables whose value can not be changed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DF785A-2EAF-45C9-B5F8-6D2CCBC96B84}" type="datetime4">
              <a:rPr lang="en-GB" smtClean="0"/>
              <a:pPr>
                <a:defRPr/>
              </a:pPr>
              <a:t>11 June 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MMSE Measuring complexity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C6280D-586D-4610-AF8D-0482D844EBE8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</p:cSld>
  <p:clrMapOvr>
    <a:masterClrMapping/>
  </p:clrMapOvr>
  <p:transition spd="med">
    <p:cover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 err="1" smtClean="0"/>
              <a:t>val</a:t>
            </a:r>
            <a:r>
              <a:rPr lang="en-US" b="1" dirty="0" smtClean="0"/>
              <a:t> </a:t>
            </a:r>
            <a:r>
              <a:rPr lang="en-US" dirty="0" smtClean="0"/>
              <a:t>creates variables whose value can not be changed</a:t>
            </a:r>
          </a:p>
          <a:p>
            <a:pPr lvl="1"/>
            <a:r>
              <a:rPr lang="en-US" dirty="0" smtClean="0"/>
              <a:t>types optional but sometimes needed to avoid confusion  (in the compiler)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DF785A-2EAF-45C9-B5F8-6D2CCBC96B84}" type="datetime4">
              <a:rPr lang="en-GB" smtClean="0"/>
              <a:pPr>
                <a:defRPr/>
              </a:pPr>
              <a:t>11 June 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MMSE Measuring complexity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C6280D-586D-4610-AF8D-0482D844EBE8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</p:cSld>
  <p:clrMapOvr>
    <a:masterClrMapping/>
  </p:clrMapOvr>
  <p:transition spd="med">
    <p:cover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: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place of arrays we use Lists. To create a list:</a:t>
            </a:r>
          </a:p>
          <a:p>
            <a:pPr lvl="1"/>
            <a:r>
              <a:rPr lang="en-US" dirty="0" smtClean="0"/>
              <a:t>List(1,2,3,4)</a:t>
            </a:r>
          </a:p>
          <a:p>
            <a:pPr lvl="2"/>
            <a:r>
              <a:rPr lang="en-US" dirty="0" smtClean="0"/>
              <a:t>Notice, no types…</a:t>
            </a:r>
            <a:r>
              <a:rPr lang="en-US" dirty="0" err="1" smtClean="0"/>
              <a:t>Scala</a:t>
            </a:r>
            <a:r>
              <a:rPr lang="en-US" dirty="0" smtClean="0"/>
              <a:t> infers the type but sometimes we need to help it (see </a:t>
            </a:r>
            <a:r>
              <a:rPr lang="en-US" dirty="0" err="1" smtClean="0"/>
              <a:t>keepEvens</a:t>
            </a:r>
            <a:r>
              <a:rPr lang="en-US" dirty="0" smtClean="0"/>
              <a:t>):</a:t>
            </a:r>
          </a:p>
          <a:p>
            <a:r>
              <a:rPr lang="en-US" dirty="0" smtClean="0"/>
              <a:t>Do something to every item in a list using </a:t>
            </a:r>
            <a:r>
              <a:rPr lang="en-US" dirty="0" err="1" smtClean="0"/>
              <a:t>foreach</a:t>
            </a:r>
            <a:endParaRPr lang="en-US" dirty="0" smtClean="0"/>
          </a:p>
          <a:p>
            <a:r>
              <a:rPr lang="en-US" dirty="0" smtClean="0"/>
              <a:t>Do something to every item in a list and keep the results using </a:t>
            </a:r>
            <a:r>
              <a:rPr lang="en-US" b="1" dirty="0" smtClean="0"/>
              <a:t>map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DF785A-2EAF-45C9-B5F8-6D2CCBC96B84}" type="datetime4">
              <a:rPr lang="en-GB" smtClean="0"/>
              <a:pPr>
                <a:defRPr/>
              </a:pPr>
              <a:t>11 June 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MMSE Measuring complexity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C6280D-586D-4610-AF8D-0482D844EBE8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</p:cSld>
  <p:clrMapOvr>
    <a:masterClrMapping/>
  </p:clrMapOvr>
  <p:transition spd="med">
    <p:cover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: Lists…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join two lists together using </a:t>
            </a:r>
            <a:r>
              <a:rPr lang="en-US" b="1" dirty="0" err="1" smtClean="0"/>
              <a:t>List.concat</a:t>
            </a:r>
            <a:endParaRPr lang="en-US" b="1" dirty="0" smtClean="0"/>
          </a:p>
          <a:p>
            <a:r>
              <a:rPr lang="en-US" dirty="0" smtClean="0"/>
              <a:t>Add an item to the front of a list using </a:t>
            </a:r>
            <a:r>
              <a:rPr lang="en-US" b="1" dirty="0" smtClean="0"/>
              <a:t>::</a:t>
            </a:r>
          </a:p>
          <a:p>
            <a:r>
              <a:rPr lang="en-US" dirty="0" smtClean="0"/>
              <a:t>The empty list is called Nil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DF785A-2EAF-45C9-B5F8-6D2CCBC96B84}" type="datetime4">
              <a:rPr lang="en-GB" smtClean="0"/>
              <a:pPr>
                <a:defRPr/>
              </a:pPr>
              <a:t>11 June 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MMSE Measuring complexity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C6280D-586D-4610-AF8D-0482D844EBE8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</p:cSld>
  <p:clrMapOvr>
    <a:masterClrMapping/>
  </p:clrMapOvr>
  <p:transition spd="med">
    <p:cover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 smtClean="0"/>
              <a:t>Review: Thinking about Functions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 c=0 ;                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f(){                   </a:t>
            </a:r>
            <a:r>
              <a:rPr lang="en-US" dirty="0" err="1" smtClean="0"/>
              <a:t>int</a:t>
            </a:r>
            <a:r>
              <a:rPr lang="en-US" dirty="0" smtClean="0"/>
              <a:t> g(){</a:t>
            </a:r>
          </a:p>
          <a:p>
            <a:pPr>
              <a:buNone/>
            </a:pPr>
            <a:r>
              <a:rPr lang="en-US" dirty="0" smtClean="0"/>
              <a:t>c=c+2;		    c= c*2;</a:t>
            </a:r>
          </a:p>
          <a:p>
            <a:pPr>
              <a:buNone/>
            </a:pPr>
            <a:r>
              <a:rPr lang="en-US" dirty="0" smtClean="0"/>
              <a:t>return c;		     return c;</a:t>
            </a:r>
          </a:p>
          <a:p>
            <a:pPr>
              <a:buNone/>
            </a:pPr>
            <a:r>
              <a:rPr lang="en-US" dirty="0" smtClean="0"/>
              <a:t>}				     }</a:t>
            </a:r>
          </a:p>
          <a:p>
            <a:pPr>
              <a:buNone/>
            </a:pPr>
            <a:r>
              <a:rPr lang="en-US" dirty="0" smtClean="0"/>
              <a:t>		void main(){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(“%d\n”, f()+g());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DF785A-2EAF-45C9-B5F8-6D2CCBC96B84}" type="datetime4">
              <a:rPr lang="en-GB" smtClean="0"/>
              <a:pPr>
                <a:defRPr/>
              </a:pPr>
              <a:t>11 June 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MMSE Measuring complexity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C6280D-586D-4610-AF8D-0482D844EBE8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</p:cSld>
  <p:clrMapOvr>
    <a:masterClrMapping/>
  </p:clrMapOvr>
  <p:transition spd="med">
    <p:cover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calculate f() first and then g(), what is printed?</a:t>
            </a:r>
          </a:p>
          <a:p>
            <a:r>
              <a:rPr lang="en-US" dirty="0" smtClean="0"/>
              <a:t>If you calculate g() first and then f(), what is printed?</a:t>
            </a:r>
          </a:p>
          <a:p>
            <a:r>
              <a:rPr lang="en-US" dirty="0" smtClean="0"/>
              <a:t>How does this compare with how we usually think of arithmetic?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DF785A-2EAF-45C9-B5F8-6D2CCBC96B84}" type="datetime4">
              <a:rPr lang="en-GB" smtClean="0"/>
              <a:pPr>
                <a:defRPr/>
              </a:pPr>
              <a:t>11 June 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MMSE Measuring complexity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C6280D-586D-4610-AF8D-0482D844EBE8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</p:cSld>
  <p:clrMapOvr>
    <a:masterClrMapping/>
  </p:clrMapOvr>
  <p:transition spd="med">
    <p:cover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Referring to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two programs</a:t>
            </a:r>
          </a:p>
          <a:p>
            <a:pPr lvl="1"/>
            <a:r>
              <a:rPr lang="en-US" dirty="0" smtClean="0"/>
              <a:t>What is different? </a:t>
            </a:r>
          </a:p>
          <a:p>
            <a:pPr lvl="1"/>
            <a:r>
              <a:rPr lang="en-US" dirty="0" smtClean="0"/>
              <a:t>What is same?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DF785A-2EAF-45C9-B5F8-6D2CCBC96B84}" type="datetime4">
              <a:rPr lang="en-GB" smtClean="0"/>
              <a:pPr>
                <a:defRPr/>
              </a:pPr>
              <a:t>11 June 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MMSE Measuring complexity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C6280D-586D-4610-AF8D-0482D844EBE8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</p:cSld>
  <p:clrMapOvr>
    <a:masterClrMapping/>
  </p:clrMapOvr>
  <p:transition spd="med">
    <p:cover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DF785A-2EAF-45C9-B5F8-6D2CCBC96B84}" type="datetime4">
              <a:rPr lang="en-GB" smtClean="0"/>
              <a:pPr>
                <a:defRPr/>
              </a:pPr>
              <a:t>11 June 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MMSE Measuring complexity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C6280D-586D-4610-AF8D-0482D844EBE8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981200"/>
            <a:ext cx="6629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cover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381000"/>
            <a:ext cx="6477000" cy="914400"/>
          </a:xfrm>
        </p:spPr>
        <p:txBody>
          <a:bodyPr/>
          <a:lstStyle/>
          <a:p>
            <a:pPr eaLnBrk="1" hangingPunct="1"/>
            <a:r>
              <a:rPr lang="en-GB" sz="4000" dirty="0"/>
              <a:t>Functions:</a:t>
            </a:r>
            <a:endParaRPr lang="en-GB" sz="2000" dirty="0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BA4F8A41-1FA3-4EB0-9F96-31FE3FCF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48400"/>
            <a:ext cx="2895600" cy="457200"/>
          </a:xfrm>
          <a:noFill/>
        </p:spPr>
        <p:txBody>
          <a:bodyPr/>
          <a:lstStyle/>
          <a:p>
            <a:r>
              <a:rPr lang="en-GB" dirty="0"/>
              <a:t>Programming paradigm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46C8A448-2F97-47BC-A996-0EB2834B3FB4}"/>
              </a:ext>
            </a:extLst>
          </p:cNvPr>
          <p:cNvCxnSpPr/>
          <p:nvPr/>
        </p:nvCxnSpPr>
        <p:spPr>
          <a:xfrm>
            <a:off x="2133600" y="1219200"/>
            <a:ext cx="67056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75463C6E-AF92-4AED-A2CE-3C6301229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600" y="1523999"/>
            <a:ext cx="6477000" cy="350519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Functions are very important in functional programming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A function takes one or more input values and (usually) return a value.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A function has a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/>
          </a:p>
          <a:p>
            <a:pPr lvl="1" indent="0">
              <a:buNone/>
            </a:pPr>
            <a:endParaRPr lang="en-GB" sz="1800" dirty="0"/>
          </a:p>
          <a:p>
            <a:pPr lvl="1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="" xmlns:p14="http://schemas.microsoft.com/office/powerpoint/2010/main" val="3007771328"/>
      </p:ext>
    </p:extLst>
  </p:cSld>
  <p:clrMapOvr>
    <a:masterClrMapping/>
  </p:clrMapOvr>
  <p:transition spd="med">
    <p:cover/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Functions as First-class values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become “first-class”, functions :</a:t>
            </a:r>
          </a:p>
          <a:p>
            <a:pPr lvl="1"/>
            <a:r>
              <a:rPr lang="en-US" dirty="0" smtClean="0"/>
              <a:t>Function can be assigned to variables</a:t>
            </a:r>
          </a:p>
          <a:p>
            <a:pPr lvl="1"/>
            <a:r>
              <a:rPr lang="en-US" dirty="0" smtClean="0"/>
              <a:t>Passed to other functions as parameters and</a:t>
            </a:r>
          </a:p>
          <a:p>
            <a:pPr lvl="1"/>
            <a:r>
              <a:rPr lang="en-US" dirty="0" smtClean="0"/>
              <a:t>Returned </a:t>
            </a:r>
            <a:r>
              <a:rPr lang="en-US" smtClean="0"/>
              <a:t>as values (results) </a:t>
            </a:r>
            <a:r>
              <a:rPr lang="en-US" dirty="0" smtClean="0"/>
              <a:t>from other functions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higher-order function </a:t>
            </a:r>
            <a:r>
              <a:rPr lang="en-US" dirty="0" smtClean="0"/>
              <a:t>does one or both of:</a:t>
            </a:r>
          </a:p>
          <a:p>
            <a:pPr lvl="1"/>
            <a:r>
              <a:rPr lang="en-US" dirty="0" smtClean="0"/>
              <a:t>Returns a function as a result</a:t>
            </a:r>
          </a:p>
          <a:p>
            <a:pPr lvl="1"/>
            <a:r>
              <a:rPr lang="en-US" dirty="0" smtClean="0"/>
              <a:t>Accepts functions as arguments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DF785A-2EAF-45C9-B5F8-6D2CCBC96B84}" type="datetime4">
              <a:rPr lang="en-GB" smtClean="0"/>
              <a:pPr>
                <a:defRPr/>
              </a:pPr>
              <a:t>11 June 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MMSE Measuring complexity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C6280D-586D-4610-AF8D-0482D844EBE8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</p:cSld>
  <p:clrMapOvr>
    <a:masterClrMapping/>
  </p:clrMapOvr>
  <p:transition spd="med">
    <p:cover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concurrent programs are naturally written using functional concepts (will see later lecture)</a:t>
            </a:r>
          </a:p>
          <a:p>
            <a:pPr lvl="1"/>
            <a:r>
              <a:rPr lang="en-US" dirty="0" smtClean="0"/>
              <a:t>Functional concepts are increasingly being included and used in mainstream programming languages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DF785A-2EAF-45C9-B5F8-6D2CCBC96B84}" type="datetime4">
              <a:rPr lang="en-GB" smtClean="0"/>
              <a:pPr>
                <a:defRPr/>
              </a:pPr>
              <a:t>11 June 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MMSE Measuring complexity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C6280D-586D-4610-AF8D-0482D844EBE8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  <p:transition spd="med">
    <p:cover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 smtClean="0"/>
              <a:t>Functions: store values in variables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Simplest case: create an anonymous function and give it a (variable) name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fn= (x:Int)=&gt;x*2</a:t>
            </a:r>
          </a:p>
          <a:p>
            <a:pPr lvl="1">
              <a:buNone/>
            </a:pPr>
            <a:r>
              <a:rPr lang="en-US" dirty="0" smtClean="0"/>
              <a:t>Note, how similar is this to create a string and giving it a (variable) name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= “</a:t>
            </a:r>
            <a:r>
              <a:rPr lang="en-US" dirty="0" err="1" smtClean="0"/>
              <a:t>abc</a:t>
            </a:r>
            <a:r>
              <a:rPr lang="en-US" dirty="0" smtClean="0"/>
              <a:t>”  </a:t>
            </a:r>
          </a:p>
          <a:p>
            <a:pPr lvl="1">
              <a:buNone/>
            </a:pPr>
            <a:r>
              <a:rPr lang="en-US" dirty="0" smtClean="0"/>
              <a:t>In both cases, we name the value in order to use it later:</a:t>
            </a:r>
          </a:p>
          <a:p>
            <a:pPr lvl="1"/>
            <a:r>
              <a:rPr lang="en-US" dirty="0" smtClean="0"/>
              <a:t>fn(2)   //call the stored function on value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DF785A-2EAF-45C9-B5F8-6D2CCBC96B84}" type="datetime4">
              <a:rPr lang="en-GB" smtClean="0"/>
              <a:pPr>
                <a:defRPr/>
              </a:pPr>
              <a:t>11 June 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MMSE Measuring complexity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C6280D-586D-4610-AF8D-0482D844EBE8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</p:cSld>
  <p:clrMapOvr>
    <a:masterClrMapping/>
  </p:clrMapOvr>
  <p:transition spd="med">
    <p:cover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Function: passed a arguments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already met this with ‘</a:t>
            </a:r>
            <a:r>
              <a:rPr lang="en-US" dirty="0" err="1" smtClean="0"/>
              <a:t>foreach</a:t>
            </a:r>
            <a:r>
              <a:rPr lang="en-US" dirty="0" smtClean="0"/>
              <a:t>’ and ‘map’ on lists:</a:t>
            </a:r>
          </a:p>
          <a:p>
            <a:pPr lvl="1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fn= (x:Int)=&gt;x*2</a:t>
            </a:r>
          </a:p>
          <a:p>
            <a:pPr lvl="1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a = List(1, 2, 3, 4)</a:t>
            </a:r>
          </a:p>
          <a:p>
            <a:pPr lvl="1">
              <a:buNone/>
            </a:pPr>
            <a:r>
              <a:rPr lang="en-US" dirty="0" err="1" smtClean="0"/>
              <a:t>println</a:t>
            </a:r>
            <a:r>
              <a:rPr lang="en-US" dirty="0" smtClean="0"/>
              <a:t>(a.map(fn))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DF785A-2EAF-45C9-B5F8-6D2CCBC96B84}" type="datetime4">
              <a:rPr lang="en-GB" smtClean="0"/>
              <a:pPr>
                <a:defRPr/>
              </a:pPr>
              <a:t>11 June 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MMSE Measuring complexity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C6280D-586D-4610-AF8D-0482D844EBE8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</p:spTree>
  </p:cSld>
  <p:clrMapOvr>
    <a:masterClrMapping/>
  </p:clrMapOvr>
  <p:transition spd="med">
    <p:cover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Functions: Returned as Results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know how to make an anonymous function and how to store an anonymous function</a:t>
            </a:r>
          </a:p>
          <a:p>
            <a:r>
              <a:rPr lang="en-US" dirty="0" smtClean="0"/>
              <a:t>How can we make function?</a:t>
            </a:r>
          </a:p>
          <a:p>
            <a:pPr>
              <a:buNone/>
            </a:pPr>
            <a:r>
              <a:rPr lang="en-US" dirty="0" smtClean="0"/>
              <a:t>	def  </a:t>
            </a:r>
            <a:r>
              <a:rPr lang="en-US" dirty="0" err="1" smtClean="0"/>
              <a:t>makeAdderrFunction</a:t>
            </a:r>
            <a:r>
              <a:rPr lang="en-US" dirty="0" smtClean="0"/>
              <a:t> (x:Int)= 	(y:Int)=&gt; </a:t>
            </a:r>
            <a:r>
              <a:rPr lang="en-US" dirty="0" err="1" smtClean="0"/>
              <a:t>x+y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add1= </a:t>
            </a:r>
            <a:r>
              <a:rPr lang="en-US" dirty="0" err="1" smtClean="0"/>
              <a:t>makeAdderFunction</a:t>
            </a:r>
            <a:r>
              <a:rPr lang="en-US" dirty="0" smtClean="0"/>
              <a:t>(1)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add2= </a:t>
            </a:r>
            <a:r>
              <a:rPr lang="en-US" dirty="0" err="1" smtClean="0"/>
              <a:t>makeAdderFunction</a:t>
            </a:r>
            <a:r>
              <a:rPr lang="en-US" dirty="0" smtClean="0"/>
              <a:t>(2)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DF785A-2EAF-45C9-B5F8-6D2CCBC96B84}" type="datetime4">
              <a:rPr lang="en-GB" smtClean="0"/>
              <a:pPr>
                <a:defRPr/>
              </a:pPr>
              <a:t>11 June 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MMSE Measuring complexity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C6280D-586D-4610-AF8D-0482D844EBE8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</p:cSld>
  <p:clrMapOvr>
    <a:masterClrMapping/>
  </p:clrMapOvr>
  <p:transition spd="med">
    <p:cover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381000"/>
            <a:ext cx="6477000" cy="914400"/>
          </a:xfrm>
        </p:spPr>
        <p:txBody>
          <a:bodyPr/>
          <a:lstStyle/>
          <a:p>
            <a:pPr eaLnBrk="1" hangingPunct="1"/>
            <a:r>
              <a:rPr lang="en-GB" sz="4000" dirty="0"/>
              <a:t>Functions: </a:t>
            </a:r>
            <a:r>
              <a:rPr lang="en-GB" sz="2400" dirty="0"/>
              <a:t>Return as results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BA4F8A41-1FA3-4EB0-9F96-31FE3FCF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48400"/>
            <a:ext cx="2895600" cy="457200"/>
          </a:xfrm>
          <a:noFill/>
        </p:spPr>
        <p:txBody>
          <a:bodyPr/>
          <a:lstStyle/>
          <a:p>
            <a:r>
              <a:rPr lang="en-GB" dirty="0"/>
              <a:t>Programming paradigm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46C8A448-2F97-47BC-A996-0EB2834B3FB4}"/>
              </a:ext>
            </a:extLst>
          </p:cNvPr>
          <p:cNvCxnSpPr/>
          <p:nvPr/>
        </p:nvCxnSpPr>
        <p:spPr>
          <a:xfrm>
            <a:off x="2133600" y="1219200"/>
            <a:ext cx="67056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75463C6E-AF92-4AED-A2CE-3C6301229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600" y="1523998"/>
            <a:ext cx="6477000" cy="4876795"/>
          </a:xfrm>
        </p:spPr>
        <p:txBody>
          <a:bodyPr/>
          <a:lstStyle/>
          <a:p>
            <a:r>
              <a:rPr lang="en-GB" sz="2400" dirty="0"/>
              <a:t>In </a:t>
            </a:r>
            <a:r>
              <a:rPr lang="en-GB" sz="2400" dirty="0" err="1"/>
              <a:t>scala</a:t>
            </a:r>
            <a:r>
              <a:rPr lang="en-GB" sz="2400" dirty="0"/>
              <a:t>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dirty="0"/>
              <a:t>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/>
          </a:p>
          <a:p>
            <a:pPr lvl="1" indent="0">
              <a:buNone/>
            </a:pPr>
            <a:endParaRPr lang="en-GB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38BCE499-6716-4CF1-B479-00E05BD880B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09874" y="2590800"/>
            <a:ext cx="5495925" cy="2905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88010984"/>
      </p:ext>
    </p:extLst>
  </p:cSld>
  <p:clrMapOvr>
    <a:masterClrMapping/>
  </p:clrMapOvr>
  <p:transition spd="med">
    <p:cover/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DF785A-2EAF-45C9-B5F8-6D2CCBC96B84}" type="datetime4">
              <a:rPr lang="en-GB" smtClean="0"/>
              <a:pPr>
                <a:defRPr/>
              </a:pPr>
              <a:t>11 June 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MMSE Measuring complexity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C6280D-586D-4610-AF8D-0482D844EBE8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1981200"/>
            <a:ext cx="6934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/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Previously, we defined a function as:</a:t>
            </a:r>
          </a:p>
          <a:p>
            <a:pPr lvl="1">
              <a:buNone/>
            </a:pPr>
            <a:r>
              <a:rPr lang="en-US" dirty="0" smtClean="0"/>
              <a:t>def double (x:Int):</a:t>
            </a:r>
            <a:r>
              <a:rPr lang="en-US" dirty="0" err="1" smtClean="0"/>
              <a:t>Int</a:t>
            </a:r>
            <a:r>
              <a:rPr lang="en-US" dirty="0" smtClean="0"/>
              <a:t>= x*2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sz="3200" dirty="0" smtClean="0">
                <a:ea typeface="+mn-ea"/>
                <a:cs typeface="+mn-cs"/>
              </a:rPr>
              <a:t>Now we have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fn= (x:Int)=&gt;x*2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DF785A-2EAF-45C9-B5F8-6D2CCBC96B84}" type="datetime4">
              <a:rPr lang="en-GB" smtClean="0"/>
              <a:pPr>
                <a:defRPr/>
              </a:pPr>
              <a:t>11 June 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MMSE Measuring complexity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C6280D-586D-4610-AF8D-0482D844EBE8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</p:spTree>
  </p:cSld>
  <p:clrMapOvr>
    <a:masterClrMapping/>
  </p:clrMapOvr>
  <p:transition spd="med">
    <p:cover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Selecting list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database stored as a list of lists: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DF785A-2EAF-45C9-B5F8-6D2CCBC96B84}" type="datetime4">
              <a:rPr lang="en-GB" smtClean="0"/>
              <a:pPr>
                <a:defRPr/>
              </a:pPr>
              <a:t>11 June 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MMSE Measuring complexity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C6280D-586D-4610-AF8D-0482D844EBE8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2971800"/>
            <a:ext cx="6858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cover/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Simple types</a:t>
            </a:r>
          </a:p>
          <a:p>
            <a:pPr lvl="1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 String</a:t>
            </a:r>
          </a:p>
          <a:p>
            <a:pPr lvl="1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 x:Int=3</a:t>
            </a:r>
          </a:p>
          <a:p>
            <a:pPr lvl="1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y:String=“</a:t>
            </a:r>
            <a:r>
              <a:rPr lang="en-US" dirty="0" err="1" smtClean="0"/>
              <a:t>abc</a:t>
            </a:r>
            <a:r>
              <a:rPr lang="en-US" dirty="0" smtClean="0"/>
              <a:t>”</a:t>
            </a:r>
          </a:p>
          <a:p>
            <a:pPr lvl="1">
              <a:buNone/>
            </a:pPr>
            <a:endParaRPr lang="en-US" dirty="0" smtClean="0"/>
          </a:p>
          <a:p>
            <a:pPr marL="342900" lvl="1" indent="-342900">
              <a:buClr>
                <a:schemeClr val="tx1"/>
              </a:buClr>
              <a:buSzPct val="70000"/>
              <a:buFont typeface="Wingdings" pitchFamily="2" charset="2"/>
              <a:buChar char="¢"/>
            </a:pPr>
            <a:r>
              <a:rPr lang="en-US" sz="3100" b="1" dirty="0" smtClean="0">
                <a:ea typeface="+mn-ea"/>
                <a:cs typeface="+mn-cs"/>
              </a:rPr>
              <a:t>Collection types</a:t>
            </a:r>
          </a:p>
          <a:p>
            <a:pPr lvl="1">
              <a:buNone/>
            </a:pPr>
            <a:r>
              <a:rPr lang="en-US" dirty="0" smtClean="0"/>
              <a:t>List[</a:t>
            </a:r>
            <a:r>
              <a:rPr lang="en-US" dirty="0" err="1" smtClean="0"/>
              <a:t>Int</a:t>
            </a:r>
            <a:r>
              <a:rPr lang="en-US" dirty="0" smtClean="0"/>
              <a:t>]   List[String]</a:t>
            </a:r>
          </a:p>
          <a:p>
            <a:pPr lvl="1">
              <a:buNone/>
            </a:pPr>
            <a:r>
              <a:rPr lang="en-US" dirty="0" smtClean="0"/>
              <a:t>Def fn(x:List[</a:t>
            </a:r>
            <a:r>
              <a:rPr lang="en-US" dirty="0" err="1" smtClean="0"/>
              <a:t>Int</a:t>
            </a:r>
            <a:r>
              <a:rPr lang="en-US" dirty="0" smtClean="0"/>
              <a:t>])</a:t>
            </a:r>
          </a:p>
          <a:p>
            <a:pPr lvl="1">
              <a:buNone/>
            </a:pPr>
            <a:endParaRPr lang="en-US" dirty="0" smtClean="0"/>
          </a:p>
          <a:p>
            <a:pPr marL="342900" lvl="1" indent="-342900">
              <a:buClr>
                <a:schemeClr val="tx1"/>
              </a:buClr>
              <a:buSzPct val="70000"/>
              <a:buFont typeface="Wingdings" pitchFamily="2" charset="2"/>
              <a:buChar char="¢"/>
            </a:pPr>
            <a:r>
              <a:rPr lang="en-US" sz="3100" b="1" dirty="0" smtClean="0">
                <a:ea typeface="+mn-ea"/>
                <a:cs typeface="+mn-cs"/>
              </a:rPr>
              <a:t>Function types</a:t>
            </a:r>
          </a:p>
          <a:p>
            <a:pPr lvl="1">
              <a:buNone/>
            </a:pP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)=&gt;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(List(String)=&gt;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DF785A-2EAF-45C9-B5F8-6D2CCBC96B84}" type="datetime4">
              <a:rPr lang="en-GB" smtClean="0"/>
              <a:pPr>
                <a:defRPr/>
              </a:pPr>
              <a:t>11 June 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MMSE Measuring complexity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C6280D-586D-4610-AF8D-0482D844EBE8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</p:spTree>
  </p:cSld>
  <p:clrMapOvr>
    <a:masterClrMapping/>
  </p:clrMapOvr>
  <p:transition spd="med">
    <p:cover/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typical “pattern” in functional programming is to accumulate a value across a list. </a:t>
            </a:r>
          </a:p>
          <a:p>
            <a:r>
              <a:rPr lang="en-US" dirty="0" smtClean="0"/>
              <a:t>This is often known as “fold”, “reduce” or sometimes “scan”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DF785A-2EAF-45C9-B5F8-6D2CCBC96B84}" type="datetime4">
              <a:rPr lang="en-GB" smtClean="0"/>
              <a:pPr>
                <a:defRPr/>
              </a:pPr>
              <a:t>11 June 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MMSE Measuring complexity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C6280D-586D-4610-AF8D-0482D844EBE8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</p:spTree>
  </p:cSld>
  <p:clrMapOvr>
    <a:masterClrMapping/>
  </p:clrMapOvr>
  <p:transition spd="med">
    <p:cover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adding up a list of numbers:</a:t>
            </a:r>
          </a:p>
          <a:p>
            <a:pPr lvl="1">
              <a:buNone/>
            </a:pPr>
            <a:r>
              <a:rPr lang="en-US" dirty="0" smtClean="0"/>
              <a:t>def </a:t>
            </a:r>
            <a:r>
              <a:rPr lang="en-US" dirty="0" err="1" smtClean="0"/>
              <a:t>addUp</a:t>
            </a:r>
            <a:r>
              <a:rPr lang="en-US" dirty="0" smtClean="0"/>
              <a:t>(</a:t>
            </a:r>
            <a:r>
              <a:rPr lang="en-US" dirty="0" err="1" smtClean="0"/>
              <a:t>lst:List</a:t>
            </a:r>
            <a:r>
              <a:rPr lang="en-US" dirty="0" smtClean="0"/>
              <a:t>[</a:t>
            </a:r>
            <a:r>
              <a:rPr lang="en-US" dirty="0" err="1" smtClean="0"/>
              <a:t>Int</a:t>
            </a:r>
            <a:r>
              <a:rPr lang="en-US" dirty="0" smtClean="0"/>
              <a:t>]:</a:t>
            </a:r>
            <a:r>
              <a:rPr lang="en-US" dirty="0" err="1" smtClean="0"/>
              <a:t>Innt</a:t>
            </a:r>
            <a:r>
              <a:rPr lang="en-US" dirty="0" smtClean="0"/>
              <a:t>={</a:t>
            </a:r>
          </a:p>
          <a:p>
            <a:pPr lvl="2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res:Int</a:t>
            </a:r>
            <a:r>
              <a:rPr lang="en-US" dirty="0" smtClean="0"/>
              <a:t> =0 </a:t>
            </a:r>
          </a:p>
          <a:p>
            <a:pPr lvl="2">
              <a:buNone/>
            </a:pPr>
            <a:r>
              <a:rPr lang="en-US" dirty="0" err="1" smtClean="0"/>
              <a:t>lst.foreach</a:t>
            </a:r>
            <a:r>
              <a:rPr lang="en-US" dirty="0" smtClean="0"/>
              <a:t>((x:Int)=&gt;res= </a:t>
            </a:r>
            <a:r>
              <a:rPr lang="en-US" dirty="0" err="1" smtClean="0"/>
              <a:t>res+x</a:t>
            </a:r>
            <a:r>
              <a:rPr lang="en-US" dirty="0" smtClean="0"/>
              <a:t>)</a:t>
            </a:r>
          </a:p>
          <a:p>
            <a:pPr lvl="2">
              <a:buNone/>
            </a:pPr>
            <a:r>
              <a:rPr lang="en-US" dirty="0" smtClean="0"/>
              <a:t>return res</a:t>
            </a:r>
          </a:p>
          <a:p>
            <a:pPr lvl="2">
              <a:buNone/>
            </a:pPr>
            <a:r>
              <a:rPr lang="en-US" dirty="0" smtClean="0"/>
              <a:t>}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r>
              <a:rPr lang="en-US" b="1" dirty="0" smtClean="0"/>
              <a:t>Task: Change this to multiply a list of numbers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DF785A-2EAF-45C9-B5F8-6D2CCBC96B84}" type="datetime4">
              <a:rPr lang="en-GB" smtClean="0"/>
              <a:pPr>
                <a:defRPr/>
              </a:pPr>
              <a:t>11 June 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MMSE Measuring complexity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C6280D-586D-4610-AF8D-0482D844EBE8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</p:spTree>
  </p:cSld>
  <p:clrMapOvr>
    <a:masterClrMapping/>
  </p:clrMapOvr>
  <p:transition spd="med">
    <p:cover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457200"/>
            <a:ext cx="6477000" cy="914400"/>
          </a:xfrm>
        </p:spPr>
        <p:txBody>
          <a:bodyPr/>
          <a:lstStyle/>
          <a:p>
            <a:pPr eaLnBrk="1" hangingPunct="1"/>
            <a:r>
              <a:rPr lang="en-GB" sz="4000" dirty="0"/>
              <a:t>Overview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BA4F8A41-1FA3-4EB0-9F96-31FE3FCF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48400"/>
            <a:ext cx="2895600" cy="457200"/>
          </a:xfrm>
          <a:noFill/>
        </p:spPr>
        <p:txBody>
          <a:bodyPr/>
          <a:lstStyle/>
          <a:p>
            <a:r>
              <a:rPr lang="en-GB" dirty="0"/>
              <a:t>Programming paradigm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46C8A448-2F97-47BC-A996-0EB2834B3FB4}"/>
              </a:ext>
            </a:extLst>
          </p:cNvPr>
          <p:cNvCxnSpPr/>
          <p:nvPr/>
        </p:nvCxnSpPr>
        <p:spPr>
          <a:xfrm>
            <a:off x="2133600" y="1219200"/>
            <a:ext cx="67056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75463C6E-AF92-4AED-A2CE-3C6301229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600" y="1371600"/>
            <a:ext cx="5791200" cy="411479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Von Neumann architecture and ‘state’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Problems with ‘state’ and side-effects</a:t>
            </a:r>
          </a:p>
          <a:p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Functions for programming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sz="2000" dirty="0"/>
              <a:t>No side </a:t>
            </a:r>
            <a:r>
              <a:rPr lang="en-GB" sz="2000" dirty="0" smtClean="0"/>
              <a:t>effects</a:t>
            </a:r>
            <a:endParaRPr lang="en-GB" sz="20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sz="2000" dirty="0"/>
              <a:t>Referential </a:t>
            </a:r>
            <a:r>
              <a:rPr lang="en-GB" sz="2000" dirty="0" smtClean="0"/>
              <a:t>transparency</a:t>
            </a:r>
            <a:endParaRPr lang="en-GB" sz="20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sz="2000" dirty="0"/>
              <a:t>High-order programming </a:t>
            </a:r>
            <a:endParaRPr lang="en-GB" sz="1800" dirty="0"/>
          </a:p>
          <a:p>
            <a:pPr lvl="1" indent="0">
              <a:buNone/>
            </a:pPr>
            <a:endParaRPr lang="en-GB" sz="2200" dirty="0"/>
          </a:p>
          <a:p>
            <a:pPr lvl="1" indent="0">
              <a:buNone/>
            </a:pPr>
            <a:endParaRPr lang="en-GB" sz="2200" dirty="0"/>
          </a:p>
        </p:txBody>
      </p:sp>
    </p:spTree>
    <p:extLst>
      <p:ext uri="{BB962C8B-B14F-4D97-AF65-F5344CB8AC3E}">
        <p14:creationId xmlns="" xmlns:p14="http://schemas.microsoft.com/office/powerpoint/2010/main" val="3032890368"/>
      </p:ext>
    </p:extLst>
  </p:cSld>
  <p:clrMapOvr>
    <a:masterClrMapping/>
  </p:clrMapOvr>
  <p:transition spd="med">
    <p:cover/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Accumulator Function Pattern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General pattern: note the initial value and operator</a:t>
            </a:r>
          </a:p>
          <a:p>
            <a:pPr lvl="1">
              <a:buNone/>
            </a:pPr>
            <a:r>
              <a:rPr lang="en-US" dirty="0" smtClean="0"/>
              <a:t>def accumulate(</a:t>
            </a:r>
            <a:r>
              <a:rPr lang="en-US" dirty="0" err="1" smtClean="0"/>
              <a:t>lst:List</a:t>
            </a:r>
            <a:r>
              <a:rPr lang="en-US" dirty="0" smtClean="0"/>
              <a:t>[</a:t>
            </a:r>
            <a:r>
              <a:rPr lang="en-US" dirty="0" err="1" smtClean="0"/>
              <a:t>Int</a:t>
            </a:r>
            <a:r>
              <a:rPr lang="en-US" dirty="0" smtClean="0"/>
              <a:t>],</a:t>
            </a:r>
          </a:p>
          <a:p>
            <a:pPr lvl="5">
              <a:buNone/>
            </a:pPr>
            <a:r>
              <a:rPr lang="en-US" dirty="0" err="1" smtClean="0"/>
              <a:t>initial:Int</a:t>
            </a:r>
            <a:endParaRPr lang="en-US" dirty="0" smtClean="0"/>
          </a:p>
          <a:p>
            <a:pPr lvl="5">
              <a:buNone/>
            </a:pPr>
            <a:r>
              <a:rPr lang="en-US" dirty="0" smtClean="0"/>
              <a:t>fn: (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)=&gt;</a:t>
            </a:r>
            <a:r>
              <a:rPr lang="en-US" dirty="0" err="1" smtClean="0"/>
              <a:t>Int</a:t>
            </a:r>
            <a:r>
              <a:rPr lang="en-US" dirty="0" smtClean="0"/>
              <a:t>): </a:t>
            </a:r>
            <a:r>
              <a:rPr lang="en-US" dirty="0" err="1" smtClean="0"/>
              <a:t>Int</a:t>
            </a:r>
            <a:r>
              <a:rPr lang="en-US" dirty="0" smtClean="0"/>
              <a:t>={</a:t>
            </a:r>
          </a:p>
          <a:p>
            <a:pPr lvl="5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res: </a:t>
            </a:r>
            <a:r>
              <a:rPr lang="en-US" dirty="0" err="1" smtClean="0"/>
              <a:t>Int</a:t>
            </a:r>
            <a:r>
              <a:rPr lang="en-US" dirty="0" smtClean="0"/>
              <a:t>= initial</a:t>
            </a:r>
          </a:p>
          <a:p>
            <a:pPr lvl="5">
              <a:buNone/>
            </a:pPr>
            <a:r>
              <a:rPr lang="en-US" dirty="0" err="1" smtClean="0"/>
              <a:t>lst.foreach</a:t>
            </a:r>
            <a:r>
              <a:rPr lang="en-US" dirty="0" smtClean="0"/>
              <a:t> ((x:Int)=&gt;res= fn(x, res)</a:t>
            </a:r>
          </a:p>
          <a:p>
            <a:pPr lvl="5">
              <a:buNone/>
            </a:pPr>
            <a:r>
              <a:rPr lang="en-US" dirty="0" smtClean="0"/>
              <a:t>Return res</a:t>
            </a:r>
          </a:p>
          <a:p>
            <a:pPr lvl="5">
              <a:buNone/>
            </a:pPr>
            <a:r>
              <a:rPr lang="en-US" dirty="0" smtClean="0"/>
              <a:t>}</a:t>
            </a:r>
          </a:p>
          <a:p>
            <a:pPr marL="342900" lvl="5" indent="-342900" eaLnBrk="0" hangingPunct="0">
              <a:buClr>
                <a:schemeClr val="tx1"/>
              </a:buClr>
              <a:buSzPct val="70000"/>
              <a:buFont typeface="Wingdings" pitchFamily="2" charset="2"/>
              <a:buChar char="¢"/>
            </a:pPr>
            <a:r>
              <a:rPr lang="en-US" sz="3000" b="1" dirty="0" smtClean="0">
                <a:ea typeface="+mn-ea"/>
                <a:cs typeface="+mn-cs"/>
              </a:rPr>
              <a:t>This pattern is called “fold” (left)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DF785A-2EAF-45C9-B5F8-6D2CCBC96B84}" type="datetime4">
              <a:rPr lang="en-GB" smtClean="0"/>
              <a:pPr>
                <a:defRPr/>
              </a:pPr>
              <a:t>11 June 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MMSE Measuring complexity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C6280D-586D-4610-AF8D-0482D844EBE8}" type="slidenum">
              <a:rPr lang="en-GB" smtClean="0"/>
              <a:pPr>
                <a:defRPr/>
              </a:pPr>
              <a:t>40</a:t>
            </a:fld>
            <a:endParaRPr lang="en-GB"/>
          </a:p>
        </p:txBody>
      </p:sp>
    </p:spTree>
  </p:cSld>
  <p:clrMapOvr>
    <a:masterClrMapping/>
  </p:clrMapOvr>
  <p:transition spd="med">
    <p:cover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9E0213-0183-4937-91BA-ACDECD473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Accumulator </a:t>
            </a:r>
            <a:r>
              <a:rPr lang="en-GB" sz="2800" dirty="0"/>
              <a:t>Example: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85BF882D-3DD7-407A-ADB1-ED4BA30A3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273222" y="1981200"/>
            <a:ext cx="6324600" cy="358139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9FAB2D2-3052-4B5C-9F96-290014759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DF785A-2EAF-45C9-B5F8-6D2CCBC96B84}" type="datetime4">
              <a:rPr lang="en-GB" smtClean="0"/>
              <a:pPr>
                <a:defRPr/>
              </a:pPr>
              <a:t>11 June 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33A575-54A2-4856-AC1B-8B1B28581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MMSE Measuring complexity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F0A4549-4DA9-412B-AB01-41B2CF847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C6280D-586D-4610-AF8D-0482D844EBE8}" type="slidenum">
              <a:rPr lang="en-GB" smtClean="0"/>
              <a:pPr>
                <a:defRPr/>
              </a:pPr>
              <a:t>41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849589828"/>
      </p:ext>
    </p:extLst>
  </p:cSld>
  <p:clrMapOvr>
    <a:masterClrMapping/>
  </p:clrMapOvr>
  <p:transition spd="med">
    <p:cover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381000"/>
            <a:ext cx="6477000" cy="914400"/>
          </a:xfrm>
        </p:spPr>
        <p:txBody>
          <a:bodyPr/>
          <a:lstStyle/>
          <a:p>
            <a:pPr eaLnBrk="1" hangingPunct="1"/>
            <a:r>
              <a:rPr lang="en-GB" sz="4000" dirty="0"/>
              <a:t>Functions:</a:t>
            </a:r>
            <a:endParaRPr lang="en-GB" sz="2000" dirty="0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BA4F8A41-1FA3-4EB0-9F96-31FE3FCF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48400"/>
            <a:ext cx="2895600" cy="457200"/>
          </a:xfrm>
          <a:noFill/>
        </p:spPr>
        <p:txBody>
          <a:bodyPr/>
          <a:lstStyle/>
          <a:p>
            <a:r>
              <a:rPr lang="en-GB" dirty="0"/>
              <a:t>Programming paradigm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46C8A448-2F97-47BC-A996-0EB2834B3FB4}"/>
              </a:ext>
            </a:extLst>
          </p:cNvPr>
          <p:cNvCxnSpPr/>
          <p:nvPr/>
        </p:nvCxnSpPr>
        <p:spPr>
          <a:xfrm>
            <a:off x="2133600" y="1219200"/>
            <a:ext cx="67056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75463C6E-AF92-4AED-A2CE-3C6301229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600" y="1523999"/>
            <a:ext cx="6477000" cy="50292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Here,</a:t>
            </a:r>
          </a:p>
          <a:p>
            <a:pPr lvl="1" indent="0">
              <a:buNone/>
            </a:pPr>
            <a:r>
              <a:rPr lang="en-GB" sz="1800" dirty="0"/>
              <a:t>The double function is passes as an argument to the list’s map function</a:t>
            </a:r>
          </a:p>
          <a:p>
            <a:pPr lvl="1" indent="0">
              <a:buNone/>
            </a:pPr>
            <a:r>
              <a:rPr lang="en-GB" sz="1800" dirty="0"/>
              <a:t>This is  a key trait of functional programming.</a:t>
            </a:r>
          </a:p>
          <a:p>
            <a:pPr lvl="1" indent="0">
              <a:buNone/>
            </a:pPr>
            <a:endParaRPr lang="en-GB" sz="1800" dirty="0"/>
          </a:p>
          <a:p>
            <a:pPr lvl="1" indent="0">
              <a:buNone/>
            </a:pPr>
            <a:endParaRPr lang="en-GB" sz="1800" dirty="0"/>
          </a:p>
          <a:p>
            <a:pPr lvl="1"/>
            <a:r>
              <a:rPr lang="en-GB" sz="1800" dirty="0"/>
              <a:t>Task1</a:t>
            </a:r>
          </a:p>
          <a:p>
            <a:r>
              <a:rPr lang="en-GB" sz="2000" dirty="0"/>
              <a:t>	Run above code</a:t>
            </a:r>
          </a:p>
          <a:p>
            <a:pPr lvl="1"/>
            <a:r>
              <a:rPr lang="en-GB" sz="1800" dirty="0"/>
              <a:t>Task 2</a:t>
            </a:r>
          </a:p>
          <a:p>
            <a:pPr lvl="1" indent="0">
              <a:buNone/>
            </a:pPr>
            <a:r>
              <a:rPr lang="en-GB" sz="1800" dirty="0"/>
              <a:t>Define a function to </a:t>
            </a:r>
            <a:r>
              <a:rPr lang="en-GB" sz="1800" dirty="0" smtClean="0"/>
              <a:t>treble </a:t>
            </a:r>
            <a:r>
              <a:rPr lang="en-GB" sz="1800" dirty="0"/>
              <a:t>a number </a:t>
            </a:r>
          </a:p>
          <a:p>
            <a:pPr lvl="1" indent="0">
              <a:buNone/>
            </a:pPr>
            <a:r>
              <a:rPr lang="en-GB" sz="1800" dirty="0"/>
              <a:t>Now treble every number in the list and print the result.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800" dirty="0"/>
          </a:p>
          <a:p>
            <a:pPr lvl="1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="" xmlns:p14="http://schemas.microsoft.com/office/powerpoint/2010/main" val="2091388638"/>
      </p:ext>
    </p:extLst>
  </p:cSld>
  <p:clrMapOvr>
    <a:masterClrMapping/>
  </p:clrMapOvr>
  <p:transition spd="med">
    <p:cover/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Example1: sum to 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Remember the problem “Given N, returns the sum of all numbers from 1 to N” (assume N&gt;=0)</a:t>
            </a:r>
          </a:p>
          <a:p>
            <a:pPr lvl="1">
              <a:buNone/>
            </a:pPr>
            <a:r>
              <a:rPr lang="en-US" dirty="0" smtClean="0"/>
              <a:t>def  </a:t>
            </a:r>
            <a:r>
              <a:rPr lang="en-US" dirty="0" err="1" smtClean="0"/>
              <a:t>sumN</a:t>
            </a:r>
            <a:r>
              <a:rPr lang="en-US" dirty="0" smtClean="0"/>
              <a:t>(n:Int):</a:t>
            </a:r>
            <a:r>
              <a:rPr lang="en-US" dirty="0" err="1" smtClean="0"/>
              <a:t>Int</a:t>
            </a:r>
            <a:r>
              <a:rPr lang="en-US" dirty="0" smtClean="0"/>
              <a:t>={</a:t>
            </a:r>
          </a:p>
          <a:p>
            <a:pPr lvl="1">
              <a:buNone/>
            </a:pPr>
            <a:r>
              <a:rPr lang="en-US" dirty="0" smtClean="0"/>
              <a:t>if(n==0){</a:t>
            </a:r>
          </a:p>
          <a:p>
            <a:pPr lvl="1">
              <a:buNone/>
            </a:pPr>
            <a:r>
              <a:rPr lang="en-US" dirty="0" smtClean="0"/>
              <a:t>return 0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pPr lvl="1">
              <a:buNone/>
            </a:pPr>
            <a:r>
              <a:rPr lang="en-US" dirty="0" smtClean="0"/>
              <a:t>else{</a:t>
            </a:r>
          </a:p>
          <a:p>
            <a:pPr lvl="1">
              <a:buNone/>
            </a:pPr>
            <a:r>
              <a:rPr lang="en-US" dirty="0" err="1" smtClean="0"/>
              <a:t>n+sumN</a:t>
            </a:r>
            <a:r>
              <a:rPr lang="en-US" dirty="0" smtClean="0"/>
              <a:t>(n-1)  //do the simple problem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pPr lvl="1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DF785A-2EAF-45C9-B5F8-6D2CCBC96B84}" type="datetime4">
              <a:rPr lang="en-GB" smtClean="0"/>
              <a:pPr>
                <a:defRPr/>
              </a:pPr>
              <a:t>11 June 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MMSE Measuring complexity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C6280D-586D-4610-AF8D-0482D844EBE8}" type="slidenum">
              <a:rPr lang="en-GB" smtClean="0"/>
              <a:pPr>
                <a:defRPr/>
              </a:pPr>
              <a:t>43</a:t>
            </a:fld>
            <a:endParaRPr lang="en-GB"/>
          </a:p>
        </p:txBody>
      </p:sp>
    </p:spTree>
  </p:cSld>
  <p:clrMapOvr>
    <a:masterClrMapping/>
  </p:clrMapOvr>
  <p:transition spd="med">
    <p:cover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Example2: sum numbers in List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Similar problem, but we want to just add the numbers in a list</a:t>
            </a:r>
          </a:p>
          <a:p>
            <a:pPr>
              <a:buNone/>
            </a:pPr>
            <a:r>
              <a:rPr lang="en-US" dirty="0" smtClean="0"/>
              <a:t>def </a:t>
            </a:r>
            <a:r>
              <a:rPr lang="en-US" dirty="0" err="1" smtClean="0"/>
              <a:t>sumList</a:t>
            </a:r>
            <a:r>
              <a:rPr lang="en-US" dirty="0" smtClean="0"/>
              <a:t>(</a:t>
            </a:r>
            <a:r>
              <a:rPr lang="en-US" dirty="0" err="1" smtClean="0"/>
              <a:t>lst:List</a:t>
            </a:r>
            <a:r>
              <a:rPr lang="en-US" dirty="0" smtClean="0"/>
              <a:t>[</a:t>
            </a:r>
            <a:r>
              <a:rPr lang="en-US" dirty="0" err="1" smtClean="0"/>
              <a:t>Int</a:t>
            </a:r>
            <a:r>
              <a:rPr lang="en-US" dirty="0" smtClean="0"/>
              <a:t>]):</a:t>
            </a:r>
            <a:r>
              <a:rPr lang="en-US" dirty="0" err="1" smtClean="0"/>
              <a:t>Int</a:t>
            </a:r>
            <a:r>
              <a:rPr lang="en-US" dirty="0" smtClean="0"/>
              <a:t>={</a:t>
            </a:r>
          </a:p>
          <a:p>
            <a:pPr>
              <a:buNone/>
            </a:pPr>
            <a:r>
              <a:rPr lang="en-US" dirty="0" smtClean="0"/>
              <a:t>if(</a:t>
            </a:r>
            <a:r>
              <a:rPr lang="en-US" dirty="0" err="1" smtClean="0"/>
              <a:t>lst.isEmpty</a:t>
            </a:r>
            <a:r>
              <a:rPr lang="en-US" dirty="0" smtClean="0"/>
              <a:t>){</a:t>
            </a:r>
          </a:p>
          <a:p>
            <a:pPr>
              <a:buNone/>
            </a:pPr>
            <a:r>
              <a:rPr lang="en-US" dirty="0" smtClean="0"/>
              <a:t>return 0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else{</a:t>
            </a:r>
          </a:p>
          <a:p>
            <a:pPr>
              <a:buNone/>
            </a:pPr>
            <a:r>
              <a:rPr lang="en-US" dirty="0" err="1" smtClean="0"/>
              <a:t>lst.head+sumList</a:t>
            </a:r>
            <a:r>
              <a:rPr lang="en-US" dirty="0" smtClean="0"/>
              <a:t>(</a:t>
            </a:r>
            <a:r>
              <a:rPr lang="en-US" dirty="0" err="1" smtClean="0"/>
              <a:t>lst.tail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DF785A-2EAF-45C9-B5F8-6D2CCBC96B84}" type="datetime4">
              <a:rPr lang="en-GB" smtClean="0"/>
              <a:pPr>
                <a:defRPr/>
              </a:pPr>
              <a:t>11 June 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MMSE Measuring complexity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C6280D-586D-4610-AF8D-0482D844EBE8}" type="slidenum">
              <a:rPr lang="en-GB" smtClean="0"/>
              <a:pPr>
                <a:defRPr/>
              </a:pPr>
              <a:t>44</a:t>
            </a:fld>
            <a:endParaRPr lang="en-GB"/>
          </a:p>
        </p:txBody>
      </p:sp>
    </p:spTree>
  </p:cSld>
  <p:clrMapOvr>
    <a:masterClrMapping/>
  </p:clrMapOvr>
  <p:transition spd="med">
    <p:cover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def </a:t>
            </a:r>
            <a:r>
              <a:rPr lang="en-US" dirty="0" err="1" smtClean="0"/>
              <a:t>sumN</a:t>
            </a:r>
            <a:r>
              <a:rPr lang="en-US" dirty="0" smtClean="0"/>
              <a:t>(n:Int):</a:t>
            </a:r>
            <a:r>
              <a:rPr lang="en-US" dirty="0" err="1" smtClean="0"/>
              <a:t>Int</a:t>
            </a:r>
            <a:r>
              <a:rPr lang="en-US" dirty="0" smtClean="0"/>
              <a:t>={</a:t>
            </a:r>
          </a:p>
          <a:p>
            <a:pPr lvl="1">
              <a:buNone/>
            </a:pPr>
            <a:r>
              <a:rPr lang="en-US" dirty="0" smtClean="0"/>
              <a:t>n match{</a:t>
            </a:r>
          </a:p>
          <a:p>
            <a:pPr lvl="1">
              <a:buNone/>
            </a:pPr>
            <a:r>
              <a:rPr lang="en-US" dirty="0" smtClean="0"/>
              <a:t>case 0=&gt;0</a:t>
            </a:r>
          </a:p>
          <a:p>
            <a:pPr lvl="1">
              <a:buNone/>
            </a:pPr>
            <a:r>
              <a:rPr lang="en-US" dirty="0" smtClean="0"/>
              <a:t>case_ =&gt; </a:t>
            </a:r>
            <a:r>
              <a:rPr lang="en-US" dirty="0" err="1" smtClean="0"/>
              <a:t>n+sumN</a:t>
            </a:r>
            <a:r>
              <a:rPr lang="en-US" dirty="0" smtClean="0"/>
              <a:t>(n-1)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It means match anything the function is still recursive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DF785A-2EAF-45C9-B5F8-6D2CCBC96B84}" type="datetime4">
              <a:rPr lang="en-GB" smtClean="0"/>
              <a:pPr>
                <a:defRPr/>
              </a:pPr>
              <a:t>11 June 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MMSE Measuring complexity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C6280D-586D-4610-AF8D-0482D844EBE8}" type="slidenum">
              <a:rPr lang="en-GB" smtClean="0"/>
              <a:pPr>
                <a:defRPr/>
              </a:pPr>
              <a:t>45</a:t>
            </a:fld>
            <a:endParaRPr lang="en-GB"/>
          </a:p>
        </p:txBody>
      </p:sp>
    </p:spTree>
  </p:cSld>
  <p:clrMapOvr>
    <a:masterClrMapping/>
  </p:clrMapOvr>
  <p:transition spd="med">
    <p:cover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381000"/>
            <a:ext cx="6477000" cy="914400"/>
          </a:xfrm>
        </p:spPr>
        <p:txBody>
          <a:bodyPr/>
          <a:lstStyle/>
          <a:p>
            <a:pPr eaLnBrk="1" hangingPunct="1"/>
            <a:r>
              <a:rPr lang="en-GB" sz="4000" dirty="0"/>
              <a:t>Functions:</a:t>
            </a:r>
            <a:endParaRPr lang="en-GB" sz="2000" dirty="0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BA4F8A41-1FA3-4EB0-9F96-31FE3FCF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48400"/>
            <a:ext cx="2895600" cy="457200"/>
          </a:xfrm>
          <a:noFill/>
        </p:spPr>
        <p:txBody>
          <a:bodyPr/>
          <a:lstStyle/>
          <a:p>
            <a:r>
              <a:rPr lang="en-GB" dirty="0"/>
              <a:t>Programming paradigm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46C8A448-2F97-47BC-A996-0EB2834B3FB4}"/>
              </a:ext>
            </a:extLst>
          </p:cNvPr>
          <p:cNvCxnSpPr/>
          <p:nvPr/>
        </p:nvCxnSpPr>
        <p:spPr>
          <a:xfrm>
            <a:off x="2133600" y="1219200"/>
            <a:ext cx="67056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75463C6E-AF92-4AED-A2CE-3C6301229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600" y="1523999"/>
            <a:ext cx="6477000" cy="50292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In Ruby</a:t>
            </a:r>
          </a:p>
          <a:p>
            <a:pPr lvl="1" indent="0">
              <a:buNone/>
            </a:pPr>
            <a:r>
              <a:rPr lang="en-GB" sz="1800" dirty="0"/>
              <a:t>	def double(x)</a:t>
            </a:r>
          </a:p>
          <a:p>
            <a:pPr lvl="1" indent="0">
              <a:buNone/>
            </a:pPr>
            <a:r>
              <a:rPr lang="en-GB" sz="1800" dirty="0"/>
              <a:t>		x*2</a:t>
            </a:r>
          </a:p>
          <a:p>
            <a:pPr lvl="1" indent="0">
              <a:buNone/>
            </a:pPr>
            <a:r>
              <a:rPr lang="en-GB" sz="1800" dirty="0"/>
              <a:t>   end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In Java</a:t>
            </a:r>
          </a:p>
          <a:p>
            <a:pPr lvl="1" indent="0">
              <a:buNone/>
            </a:pPr>
            <a:r>
              <a:rPr lang="en-GB" sz="1800" dirty="0"/>
              <a:t>int double (int x){</a:t>
            </a:r>
          </a:p>
          <a:p>
            <a:pPr lvl="1" indent="0">
              <a:buNone/>
            </a:pPr>
            <a:r>
              <a:rPr lang="en-GB" sz="1800" dirty="0"/>
              <a:t>		return x*2</a:t>
            </a:r>
          </a:p>
          <a:p>
            <a:pPr lvl="1" indent="0">
              <a:buNone/>
            </a:pPr>
            <a:r>
              <a:rPr lang="en-GB" sz="1800" dirty="0"/>
              <a:t>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In Scala</a:t>
            </a:r>
          </a:p>
          <a:p>
            <a:pPr lvl="1" indent="0">
              <a:buNone/>
            </a:pPr>
            <a:r>
              <a:rPr lang="en-GB" sz="1800" dirty="0"/>
              <a:t>	def double(</a:t>
            </a:r>
            <a:r>
              <a:rPr lang="en-GB" sz="1800" dirty="0" err="1"/>
              <a:t>x:Int</a:t>
            </a:r>
            <a:r>
              <a:rPr lang="en-GB" sz="1800" dirty="0"/>
              <a:t>): Int = x*2</a:t>
            </a:r>
          </a:p>
          <a:p>
            <a:pPr lvl="1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="" xmlns:p14="http://schemas.microsoft.com/office/powerpoint/2010/main" val="3338853780"/>
      </p:ext>
    </p:extLst>
  </p:cSld>
  <p:clrMapOvr>
    <a:masterClrMapping/>
  </p:clrMapOvr>
  <p:transition spd="med">
    <p:cover/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381000"/>
            <a:ext cx="6477000" cy="914400"/>
          </a:xfrm>
        </p:spPr>
        <p:txBody>
          <a:bodyPr/>
          <a:lstStyle/>
          <a:p>
            <a:pPr eaLnBrk="1" hangingPunct="1"/>
            <a:r>
              <a:rPr lang="en-GB" sz="4000" dirty="0"/>
              <a:t>Functions:</a:t>
            </a:r>
            <a:endParaRPr lang="en-GB" sz="2000" dirty="0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BA4F8A41-1FA3-4EB0-9F96-31FE3FCF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48400"/>
            <a:ext cx="2895600" cy="457200"/>
          </a:xfrm>
          <a:noFill/>
        </p:spPr>
        <p:txBody>
          <a:bodyPr/>
          <a:lstStyle/>
          <a:p>
            <a:r>
              <a:rPr lang="en-GB" dirty="0"/>
              <a:t>Programming paradigm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46C8A448-2F97-47BC-A996-0EB2834B3FB4}"/>
              </a:ext>
            </a:extLst>
          </p:cNvPr>
          <p:cNvCxnSpPr/>
          <p:nvPr/>
        </p:nvCxnSpPr>
        <p:spPr>
          <a:xfrm>
            <a:off x="2133600" y="1219200"/>
            <a:ext cx="67056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75463C6E-AF92-4AED-A2CE-3C6301229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600" y="1523999"/>
            <a:ext cx="6477000" cy="50292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In functional programming, functions are first-class values.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To be “first-class”, functions must support being: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GB" sz="2200" dirty="0"/>
              <a:t>stored in variables as values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GB" sz="2200" dirty="0"/>
              <a:t>passed as arguments to functions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GB" sz="2200" dirty="0"/>
              <a:t>returned as results from functions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i.e. just like variables, we can create, store or pass them around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/>
          </a:p>
          <a:p>
            <a:pPr lvl="1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="" xmlns:p14="http://schemas.microsoft.com/office/powerpoint/2010/main" val="1771319630"/>
      </p:ext>
    </p:extLst>
  </p:cSld>
  <p:clrMapOvr>
    <a:masterClrMapping/>
  </p:clrMapOvr>
  <p:transition spd="med">
    <p:cover/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381000"/>
            <a:ext cx="6477000" cy="914400"/>
          </a:xfrm>
        </p:spPr>
        <p:txBody>
          <a:bodyPr/>
          <a:lstStyle/>
          <a:p>
            <a:pPr eaLnBrk="1" hangingPunct="1"/>
            <a:r>
              <a:rPr lang="en-GB" sz="4000" dirty="0"/>
              <a:t>Functions: </a:t>
            </a:r>
            <a:r>
              <a:rPr lang="en-GB" sz="2400" dirty="0"/>
              <a:t>Passing as arguments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BA4F8A41-1FA3-4EB0-9F96-31FE3FCF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48400"/>
            <a:ext cx="2895600" cy="457200"/>
          </a:xfrm>
          <a:noFill/>
        </p:spPr>
        <p:txBody>
          <a:bodyPr/>
          <a:lstStyle/>
          <a:p>
            <a:r>
              <a:rPr lang="en-GB" dirty="0"/>
              <a:t>Programming paradigm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46C8A448-2F97-47BC-A996-0EB2834B3FB4}"/>
              </a:ext>
            </a:extLst>
          </p:cNvPr>
          <p:cNvCxnSpPr/>
          <p:nvPr/>
        </p:nvCxnSpPr>
        <p:spPr>
          <a:xfrm>
            <a:off x="2133600" y="1219200"/>
            <a:ext cx="67056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75463C6E-AF92-4AED-A2CE-3C6301229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600" y="1523998"/>
            <a:ext cx="6477000" cy="4876795"/>
          </a:xfrm>
        </p:spPr>
        <p:txBody>
          <a:bodyPr/>
          <a:lstStyle/>
          <a:p>
            <a:r>
              <a:rPr lang="en-GB" sz="2400" dirty="0"/>
              <a:t>In </a:t>
            </a:r>
            <a:r>
              <a:rPr lang="en-GB" sz="2400" dirty="0" err="1"/>
              <a:t>scala</a:t>
            </a:r>
            <a:r>
              <a:rPr lang="en-GB" sz="2400" dirty="0"/>
              <a:t>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dirty="0"/>
              <a:t>	    //create a list of number</a:t>
            </a:r>
          </a:p>
          <a:p>
            <a:pPr lvl="2" indent="0">
              <a:buNone/>
            </a:pPr>
            <a:r>
              <a:rPr lang="en-GB" sz="1800" dirty="0"/>
              <a:t>var l=List(1,2,3)</a:t>
            </a:r>
          </a:p>
          <a:p>
            <a:pPr lvl="2" indent="0">
              <a:buNone/>
            </a:pPr>
            <a:endParaRPr lang="en-GB" sz="1800" dirty="0"/>
          </a:p>
          <a:p>
            <a:pPr lvl="2" indent="0">
              <a:buNone/>
            </a:pPr>
            <a:r>
              <a:rPr lang="en-GB" sz="1800" dirty="0"/>
              <a:t>//define a double function</a:t>
            </a:r>
          </a:p>
          <a:p>
            <a:pPr lvl="2" indent="0">
              <a:buNone/>
            </a:pPr>
            <a:r>
              <a:rPr lang="en-GB" sz="1800" dirty="0"/>
              <a:t> def double(</a:t>
            </a:r>
            <a:r>
              <a:rPr lang="en-GB" sz="1800" dirty="0" err="1"/>
              <a:t>x:Int</a:t>
            </a:r>
            <a:r>
              <a:rPr lang="en-GB" sz="1800" dirty="0"/>
              <a:t>):Int=x*2</a:t>
            </a:r>
          </a:p>
          <a:p>
            <a:pPr lvl="2" indent="0">
              <a:buNone/>
            </a:pPr>
            <a:endParaRPr lang="en-GB" sz="1800" dirty="0"/>
          </a:p>
          <a:p>
            <a:pPr lvl="2" indent="0">
              <a:buNone/>
            </a:pPr>
            <a:r>
              <a:rPr lang="en-GB" sz="1800" b="1" dirty="0"/>
              <a:t>//call map on list, passing the double function as an argument</a:t>
            </a:r>
          </a:p>
          <a:p>
            <a:pPr lvl="2" indent="0">
              <a:buNone/>
            </a:pPr>
            <a:r>
              <a:rPr lang="en-GB" sz="1800" dirty="0" err="1"/>
              <a:t>println</a:t>
            </a:r>
            <a:r>
              <a:rPr lang="en-GB" sz="1800" dirty="0"/>
              <a:t>(“Double: ”+</a:t>
            </a:r>
            <a:r>
              <a:rPr lang="en-GB" sz="1800" dirty="0" err="1"/>
              <a:t>l.map</a:t>
            </a:r>
            <a:r>
              <a:rPr lang="en-GB" sz="1800" dirty="0"/>
              <a:t>(</a:t>
            </a:r>
            <a:r>
              <a:rPr lang="en-GB" sz="1800" b="1" dirty="0"/>
              <a:t>double</a:t>
            </a:r>
            <a:r>
              <a:rPr lang="en-GB" sz="1800" dirty="0"/>
              <a:t>))</a:t>
            </a:r>
          </a:p>
          <a:p>
            <a:pPr lvl="2" indent="0">
              <a:buNone/>
            </a:pPr>
            <a:endParaRPr lang="en-GB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/>
          </a:p>
          <a:p>
            <a:pPr lvl="1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="" xmlns:p14="http://schemas.microsoft.com/office/powerpoint/2010/main" val="2505241793"/>
      </p:ext>
    </p:extLst>
  </p:cSld>
  <p:clrMapOvr>
    <a:masterClrMapping/>
  </p:clrMapOvr>
  <p:transition spd="med">
    <p:cover/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381000"/>
            <a:ext cx="6477000" cy="914400"/>
          </a:xfrm>
        </p:spPr>
        <p:txBody>
          <a:bodyPr/>
          <a:lstStyle/>
          <a:p>
            <a:pPr eaLnBrk="1" hangingPunct="1"/>
            <a:r>
              <a:rPr lang="en-GB" sz="4000" dirty="0"/>
              <a:t>Scala example</a:t>
            </a:r>
            <a:endParaRPr lang="en-GB" sz="2000" dirty="0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BA4F8A41-1FA3-4EB0-9F96-31FE3FCF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48400"/>
            <a:ext cx="2895600" cy="457200"/>
          </a:xfrm>
          <a:noFill/>
        </p:spPr>
        <p:txBody>
          <a:bodyPr/>
          <a:lstStyle/>
          <a:p>
            <a:r>
              <a:rPr lang="en-GB" dirty="0"/>
              <a:t>Programming paradigm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46C8A448-2F97-47BC-A996-0EB2834B3FB4}"/>
              </a:ext>
            </a:extLst>
          </p:cNvPr>
          <p:cNvCxnSpPr/>
          <p:nvPr/>
        </p:nvCxnSpPr>
        <p:spPr>
          <a:xfrm>
            <a:off x="2133600" y="1219200"/>
            <a:ext cx="67056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75463C6E-AF92-4AED-A2CE-3C6301229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600" y="1263555"/>
            <a:ext cx="6477000" cy="5029200"/>
          </a:xfrm>
        </p:spPr>
        <p:txBody>
          <a:bodyPr/>
          <a:lstStyle/>
          <a:p>
            <a:pPr marL="457200" lvl="1" indent="0">
              <a:buNone/>
            </a:pPr>
            <a:endParaRPr lang="en-GB" sz="1800" dirty="0"/>
          </a:p>
          <a:p>
            <a:pPr lvl="1" indent="0">
              <a:buNone/>
            </a:pPr>
            <a:endParaRPr lang="en-GB" sz="2200" dirty="0"/>
          </a:p>
          <a:p>
            <a:pPr lvl="1" indent="0">
              <a:buNone/>
            </a:pPr>
            <a:endParaRPr lang="en-GB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800" dirty="0"/>
          </a:p>
          <a:p>
            <a:pPr lvl="1" indent="0">
              <a:buNone/>
            </a:pPr>
            <a:endParaRPr lang="en-GB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ED2B71F3-411E-4305-ABF6-CD0EF3D5A7D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76524" y="1676401"/>
            <a:ext cx="5705475" cy="29384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E515C9F-145A-45E9-B0CE-55B4D5609AEE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73280" y="4659217"/>
            <a:ext cx="5051520" cy="143678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74685076"/>
      </p:ext>
    </p:extLst>
  </p:cSld>
  <p:clrMapOvr>
    <a:masterClrMapping/>
  </p:clrMapOvr>
  <p:transition spd="med">
    <p:cover/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Concept of Von Neumann Architecture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DF785A-2EAF-45C9-B5F8-6D2CCBC96B84}" type="datetime4">
              <a:rPr lang="en-GB" smtClean="0"/>
              <a:pPr>
                <a:defRPr/>
              </a:pPr>
              <a:t>11 June 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MMSE Measuring complexity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C6280D-586D-4610-AF8D-0482D844EBE8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28862" y="2119312"/>
            <a:ext cx="540067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cover/>
    <p:sndAc>
      <p:stSnd>
        <p:snd r:embed="rId2" name="click.wav"/>
      </p:stSnd>
    </p:sndAc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output…..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DF785A-2EAF-45C9-B5F8-6D2CCBC96B84}" type="datetime4">
              <a:rPr lang="en-GB" smtClean="0"/>
              <a:pPr>
                <a:defRPr/>
              </a:pPr>
              <a:t>11 June 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MMSE Measuring complexity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C6280D-586D-4610-AF8D-0482D844EBE8}" type="slidenum">
              <a:rPr lang="en-GB" smtClean="0"/>
              <a:pPr>
                <a:defRPr/>
              </a:pPr>
              <a:t>50</a:t>
            </a:fld>
            <a:endParaRPr lang="en-GB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1752600"/>
            <a:ext cx="7238999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cover/>
    <p:sndAc>
      <p:stSnd>
        <p:snd r:embed="rId3" name="click.wav"/>
      </p:stSnd>
    </p:sndAc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Output…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DF785A-2EAF-45C9-B5F8-6D2CCBC96B84}" type="datetime4">
              <a:rPr lang="en-GB" smtClean="0"/>
              <a:pPr>
                <a:defRPr/>
              </a:pPr>
              <a:t>11 June 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MMSE Measuring complexity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C6280D-586D-4610-AF8D-0482D844EBE8}" type="slidenum">
              <a:rPr lang="en-GB" smtClean="0"/>
              <a:pPr>
                <a:defRPr/>
              </a:pPr>
              <a:t>51</a:t>
            </a:fld>
            <a:endParaRPr lang="en-GB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1752600"/>
            <a:ext cx="6629400" cy="419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cover/>
    <p:sndAc>
      <p:stSnd>
        <p:snd r:embed="rId3" name="click.wav"/>
      </p:stSnd>
    </p:sndAc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381000"/>
            <a:ext cx="6477000" cy="914400"/>
          </a:xfrm>
        </p:spPr>
        <p:txBody>
          <a:bodyPr/>
          <a:lstStyle/>
          <a:p>
            <a:pPr eaLnBrk="1" hangingPunct="1"/>
            <a:r>
              <a:rPr lang="en-GB" sz="4000" dirty="0"/>
              <a:t>Functions:</a:t>
            </a:r>
            <a:endParaRPr lang="en-GB" sz="2000" dirty="0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BA4F8A41-1FA3-4EB0-9F96-31FE3FCF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48400"/>
            <a:ext cx="2895600" cy="457200"/>
          </a:xfrm>
          <a:noFill/>
        </p:spPr>
        <p:txBody>
          <a:bodyPr/>
          <a:lstStyle/>
          <a:p>
            <a:r>
              <a:rPr lang="en-GB" dirty="0"/>
              <a:t>Programming paradigm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46C8A448-2F97-47BC-A996-0EB2834B3FB4}"/>
              </a:ext>
            </a:extLst>
          </p:cNvPr>
          <p:cNvCxnSpPr/>
          <p:nvPr/>
        </p:nvCxnSpPr>
        <p:spPr>
          <a:xfrm>
            <a:off x="2133600" y="1219200"/>
            <a:ext cx="67056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75463C6E-AF92-4AED-A2CE-3C6301229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600" y="1263555"/>
            <a:ext cx="6477000" cy="5029200"/>
          </a:xfrm>
        </p:spPr>
        <p:txBody>
          <a:bodyPr/>
          <a:lstStyle/>
          <a:p>
            <a:pPr marL="457200" lvl="1" indent="0">
              <a:buNone/>
            </a:pPr>
            <a:endParaRPr lang="en-GB" sz="1800" dirty="0"/>
          </a:p>
          <a:p>
            <a:pPr marL="457200" lvl="1" indent="0">
              <a:buNone/>
            </a:pPr>
            <a:r>
              <a:rPr lang="en-GB" sz="2400" dirty="0">
                <a:ea typeface="+mn-ea"/>
                <a:cs typeface="+mn-cs"/>
              </a:rPr>
              <a:t>Task3</a:t>
            </a:r>
          </a:p>
          <a:p>
            <a:pPr marL="1085850" lvl="1" indent="-342900"/>
            <a:r>
              <a:rPr lang="en-GB" sz="2200" dirty="0"/>
              <a:t>let </a:t>
            </a:r>
            <a:r>
              <a:rPr lang="en-GB" sz="2200" dirty="0" smtClean="0"/>
              <a:t>‘s do </a:t>
            </a:r>
            <a:r>
              <a:rPr lang="en-GB" sz="2200" dirty="0"/>
              <a:t>string.</a:t>
            </a:r>
          </a:p>
          <a:p>
            <a:pPr marL="1085850" lvl="1" indent="-342900"/>
            <a:r>
              <a:rPr lang="en-GB" sz="2200" dirty="0" err="1"/>
              <a:t>a.length</a:t>
            </a:r>
            <a:r>
              <a:rPr lang="en-GB" sz="2200" dirty="0"/>
              <a:t>() will returns the length of the string</a:t>
            </a:r>
          </a:p>
          <a:p>
            <a:pPr marL="1085850" lvl="1" indent="-342900"/>
            <a:r>
              <a:rPr lang="en-GB" sz="2200" dirty="0"/>
              <a:t>Write a scale its length. function which takes a string as its argument and returns.</a:t>
            </a:r>
          </a:p>
          <a:p>
            <a:pPr marL="457200" lvl="1" indent="0">
              <a:buNone/>
            </a:pPr>
            <a:r>
              <a:rPr lang="en-GB" sz="2400" dirty="0"/>
              <a:t>Task4</a:t>
            </a:r>
          </a:p>
          <a:p>
            <a:pPr marL="1085850" lvl="1" indent="-342900"/>
            <a:r>
              <a:rPr lang="en-GB" sz="2200" dirty="0"/>
              <a:t>Now, create a list of 3 or 4 strings of different size</a:t>
            </a:r>
          </a:p>
          <a:p>
            <a:pPr marL="1085850" lvl="1" indent="-342900"/>
            <a:r>
              <a:rPr lang="en-GB" sz="2200" dirty="0"/>
              <a:t>Compute the lengths of the strings and display them.</a:t>
            </a:r>
          </a:p>
          <a:p>
            <a:pPr marL="1085850" lvl="1" indent="-342900"/>
            <a:endParaRPr lang="en-GB" sz="2200" dirty="0"/>
          </a:p>
          <a:p>
            <a:pPr lvl="1" indent="0">
              <a:buNone/>
            </a:pPr>
            <a:endParaRPr lang="en-GB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800" dirty="0"/>
          </a:p>
          <a:p>
            <a:pPr lvl="1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="" xmlns:p14="http://schemas.microsoft.com/office/powerpoint/2010/main" val="2218240619"/>
      </p:ext>
    </p:extLst>
  </p:cSld>
  <p:clrMapOvr>
    <a:masterClrMapping/>
  </p:clrMapOvr>
  <p:transition spd="med">
    <p:cover/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457200"/>
            <a:ext cx="6477000" cy="914400"/>
          </a:xfrm>
        </p:spPr>
        <p:txBody>
          <a:bodyPr/>
          <a:lstStyle/>
          <a:p>
            <a:pPr eaLnBrk="1" hangingPunct="1"/>
            <a:r>
              <a:rPr lang="en-GB" sz="3200" dirty="0"/>
              <a:t>Recap: Functional Programming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BA4F8A41-1FA3-4EB0-9F96-31FE3FCF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48400"/>
            <a:ext cx="2895600" cy="457200"/>
          </a:xfrm>
          <a:noFill/>
        </p:spPr>
        <p:txBody>
          <a:bodyPr/>
          <a:lstStyle/>
          <a:p>
            <a:r>
              <a:rPr lang="en-GB" dirty="0"/>
              <a:t>Programming paradigm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46C8A448-2F97-47BC-A996-0EB2834B3FB4}"/>
              </a:ext>
            </a:extLst>
          </p:cNvPr>
          <p:cNvCxnSpPr/>
          <p:nvPr/>
        </p:nvCxnSpPr>
        <p:spPr>
          <a:xfrm>
            <a:off x="2133600" y="1219200"/>
            <a:ext cx="67056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75463C6E-AF92-4AED-A2CE-3C6301229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1752600"/>
            <a:ext cx="6477000" cy="4267199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200" dirty="0"/>
              <a:t>Functional programming concept was created for AI and PhD research purpose but it is widely used in industrial contexts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200" dirty="0"/>
              <a:t>Function just take parameter to give you result without any side-effect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It solves Von Neumann architecture’s bottleneck problem</a:t>
            </a:r>
            <a:endParaRPr lang="en-GB" sz="2200" dirty="0"/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immutability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No external dependencies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High- order functions etc. are key features</a:t>
            </a:r>
          </a:p>
          <a:p>
            <a:pPr algn="just"/>
            <a:endParaRPr lang="en-GB" sz="2000" dirty="0"/>
          </a:p>
        </p:txBody>
      </p:sp>
    </p:spTree>
    <p:extLst>
      <p:ext uri="{BB962C8B-B14F-4D97-AF65-F5344CB8AC3E}">
        <p14:creationId xmlns="" xmlns:p14="http://schemas.microsoft.com/office/powerpoint/2010/main" val="3661706319"/>
      </p:ext>
    </p:extLst>
  </p:cSld>
  <p:clrMapOvr>
    <a:masterClrMapping/>
  </p:clrMapOvr>
  <p:transition spd="med">
    <p:cover/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in Java or C to find the nth term in the  Fibonacci sequence.</a:t>
            </a:r>
          </a:p>
          <a:p>
            <a:r>
              <a:rPr lang="en-US" dirty="0" smtClean="0"/>
              <a:t>Write a same program in </a:t>
            </a:r>
            <a:r>
              <a:rPr lang="en-US" dirty="0" err="1" smtClean="0"/>
              <a:t>scala</a:t>
            </a:r>
            <a:r>
              <a:rPr lang="en-US" dirty="0" smtClean="0"/>
              <a:t> using a feature “function can be used as a value”,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DF785A-2EAF-45C9-B5F8-6D2CCBC96B84}" type="datetime4">
              <a:rPr lang="en-GB" smtClean="0"/>
              <a:pPr>
                <a:defRPr/>
              </a:pPr>
              <a:t>11 June 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MMSE Measuring complexity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C6280D-586D-4610-AF8D-0482D844EBE8}" type="slidenum">
              <a:rPr lang="en-GB" smtClean="0"/>
              <a:pPr>
                <a:defRPr/>
              </a:pPr>
              <a:t>54</a:t>
            </a:fld>
            <a:endParaRPr lang="en-GB"/>
          </a:p>
        </p:txBody>
      </p:sp>
    </p:spTree>
  </p:cSld>
  <p:clrMapOvr>
    <a:masterClrMapping/>
  </p:clrMapOvr>
  <p:transition spd="med">
    <p:cover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Scala</a:t>
            </a:r>
            <a:r>
              <a:rPr lang="en-US" dirty="0" smtClean="0"/>
              <a:t>: Function is passed as an Argument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DF785A-2EAF-45C9-B5F8-6D2CCBC96B84}" type="datetime4">
              <a:rPr lang="en-GB" smtClean="0"/>
              <a:pPr>
                <a:defRPr/>
              </a:pPr>
              <a:t>11 June 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MMSE Measuring complexity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C6280D-586D-4610-AF8D-0482D844EBE8}" type="slidenum">
              <a:rPr lang="en-GB" smtClean="0"/>
              <a:pPr>
                <a:defRPr/>
              </a:pPr>
              <a:t>55</a:t>
            </a:fld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1814513"/>
            <a:ext cx="7924799" cy="451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cover/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Von Neumann bottleneck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information between CPU and memory must pass along a single connection</a:t>
            </a:r>
          </a:p>
          <a:p>
            <a:r>
              <a:rPr lang="en-US" dirty="0" smtClean="0"/>
              <a:t>The bottleneck is about the flow of information between the memory and the CPU</a:t>
            </a:r>
          </a:p>
          <a:p>
            <a:r>
              <a:rPr lang="en-US" dirty="0" smtClean="0"/>
              <a:t>Imperative languages like Fortran and C manage that flow explicitly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DF785A-2EAF-45C9-B5F8-6D2CCBC96B84}" type="datetime4">
              <a:rPr lang="en-GB" smtClean="0"/>
              <a:pPr>
                <a:defRPr/>
              </a:pPr>
              <a:t>11 June 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MMSE Measuring complexity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C6280D-586D-4610-AF8D-0482D844EBE8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  <p:transition spd="med">
    <p:cover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Von Neumann bottleneck…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Object-oriented languages like Java remove a good deal of this implemental burden, but there remains a conceptual burden: objects have ‘state’</a:t>
            </a:r>
          </a:p>
          <a:p>
            <a:r>
              <a:rPr lang="en-US" dirty="0" smtClean="0"/>
              <a:t>When the results of methods depend on a stored state you have to care about that state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DF785A-2EAF-45C9-B5F8-6D2CCBC96B84}" type="datetime4">
              <a:rPr lang="en-GB" smtClean="0"/>
              <a:pPr>
                <a:defRPr/>
              </a:pPr>
              <a:t>11 June 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MMSE Measuring complexity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C6280D-586D-4610-AF8D-0482D844EBE8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  <p:transition spd="med">
    <p:cover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381000"/>
            <a:ext cx="6477000" cy="914400"/>
          </a:xfrm>
        </p:spPr>
        <p:txBody>
          <a:bodyPr/>
          <a:lstStyle/>
          <a:p>
            <a:pPr eaLnBrk="1" hangingPunct="1"/>
            <a:r>
              <a:rPr lang="en-GB" sz="4000" dirty="0"/>
              <a:t>Key Elements:</a:t>
            </a:r>
            <a:endParaRPr lang="en-GB" sz="2000" dirty="0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BA4F8A41-1FA3-4EB0-9F96-31FE3FCF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48400"/>
            <a:ext cx="2895600" cy="457200"/>
          </a:xfrm>
          <a:noFill/>
        </p:spPr>
        <p:txBody>
          <a:bodyPr/>
          <a:lstStyle/>
          <a:p>
            <a:r>
              <a:rPr lang="en-GB" dirty="0"/>
              <a:t>Programming paradigm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46C8A448-2F97-47BC-A996-0EB2834B3FB4}"/>
              </a:ext>
            </a:extLst>
          </p:cNvPr>
          <p:cNvCxnSpPr/>
          <p:nvPr/>
        </p:nvCxnSpPr>
        <p:spPr>
          <a:xfrm>
            <a:off x="2133600" y="1219200"/>
            <a:ext cx="67056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75463C6E-AF92-4AED-A2CE-3C6301229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600" y="1523999"/>
            <a:ext cx="6477000" cy="41148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Some key elements of functional Programming are: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sz="2000" dirty="0"/>
              <a:t>No mutable state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sz="2000" dirty="0"/>
              <a:t>No side effects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sz="2000" dirty="0"/>
              <a:t>Functions are first order values and maps input and output                                                                                                                                                              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sz="2000" dirty="0"/>
              <a:t>Referential transparency: elements in a program can be replaced by their values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sz="2000" dirty="0"/>
              <a:t>Garbage collection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sz="2000" dirty="0"/>
              <a:t>Polymorphism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sz="2000" dirty="0"/>
              <a:t>Evaluation can be </a:t>
            </a:r>
            <a:r>
              <a:rPr lang="en-GB" sz="2000" dirty="0" smtClean="0"/>
              <a:t>‘lazy’ or  ‘eager’.</a:t>
            </a:r>
            <a:endParaRPr lang="en-GB" sz="2000" dirty="0"/>
          </a:p>
          <a:p>
            <a:pPr marL="1200150" lvl="1" indent="-457200">
              <a:buFont typeface="+mj-lt"/>
              <a:buAutoNum type="arabicPeriod"/>
            </a:pPr>
            <a:endParaRPr lang="en-GB" sz="2200" dirty="0"/>
          </a:p>
          <a:p>
            <a:pPr lvl="1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="" xmlns:p14="http://schemas.microsoft.com/office/powerpoint/2010/main" val="2691930949"/>
      </p:ext>
    </p:extLst>
  </p:cSld>
  <p:clrMapOvr>
    <a:masterClrMapping/>
  </p:clrMapOvr>
  <p:transition spd="med">
    <p:cover/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381000"/>
            <a:ext cx="6477000" cy="914400"/>
          </a:xfrm>
        </p:spPr>
        <p:txBody>
          <a:bodyPr/>
          <a:lstStyle/>
          <a:p>
            <a:pPr eaLnBrk="1" hangingPunct="1"/>
            <a:r>
              <a:rPr lang="en-GB" sz="2800" dirty="0" smtClean="0"/>
              <a:t>Claims for Functional Programming</a:t>
            </a:r>
            <a:endParaRPr lang="en-GB" sz="2800" dirty="0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BA4F8A41-1FA3-4EB0-9F96-31FE3FCF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48400"/>
            <a:ext cx="2895600" cy="457200"/>
          </a:xfrm>
          <a:noFill/>
        </p:spPr>
        <p:txBody>
          <a:bodyPr/>
          <a:lstStyle/>
          <a:p>
            <a:r>
              <a:rPr lang="en-GB" dirty="0"/>
              <a:t>Programming paradigm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46C8A448-2F97-47BC-A996-0EB2834B3FB4}"/>
              </a:ext>
            </a:extLst>
          </p:cNvPr>
          <p:cNvCxnSpPr/>
          <p:nvPr/>
        </p:nvCxnSpPr>
        <p:spPr>
          <a:xfrm>
            <a:off x="2133600" y="1219200"/>
            <a:ext cx="67056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75463C6E-AF92-4AED-A2CE-3C6301229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600" y="1523999"/>
            <a:ext cx="6477000" cy="335279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Claims made for FP: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sz="2000" dirty="0"/>
              <a:t>Shorter programs (up to 25 % of size)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sz="2000" dirty="0"/>
              <a:t>Easier to understand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GB" sz="1600" dirty="0"/>
              <a:t>Shorter, and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GB" sz="1600" dirty="0"/>
              <a:t>No content to confuse the meaning</a:t>
            </a:r>
            <a:endParaRPr lang="en-GB" sz="20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sz="2000" dirty="0"/>
              <a:t>Better reliability, as properties of programs may be proved mathematically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sz="2000" dirty="0"/>
              <a:t>Ideal for parallel </a:t>
            </a:r>
            <a:r>
              <a:rPr lang="en-GB" sz="2000" dirty="0" smtClean="0"/>
              <a:t>computing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GB" sz="1800" dirty="0" smtClean="0"/>
              <a:t>For example, Google’s map/reduce framework</a:t>
            </a:r>
            <a:endParaRPr lang="en-GB" sz="1800" dirty="0"/>
          </a:p>
          <a:p>
            <a:pPr lvl="1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="" xmlns:p14="http://schemas.microsoft.com/office/powerpoint/2010/main" val="2423593429"/>
      </p:ext>
    </p:extLst>
  </p:cSld>
  <p:clrMapOvr>
    <a:masterClrMapping/>
  </p:clrMapOvr>
  <p:transition spd="med">
    <p:cover/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Echo</Template>
  <TotalTime>13867</TotalTime>
  <Words>2125</Words>
  <Application>Microsoft Office PowerPoint</Application>
  <PresentationFormat>On-screen Show (4:3)</PresentationFormat>
  <Paragraphs>507</Paragraphs>
  <Slides>55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Echo</vt:lpstr>
      <vt:lpstr>Chapter 3: Functional Programming</vt:lpstr>
      <vt:lpstr>Functional Programming Paradigm</vt:lpstr>
      <vt:lpstr>Slide 3</vt:lpstr>
      <vt:lpstr>Overview</vt:lpstr>
      <vt:lpstr>Concept of Von Neumann Architecture</vt:lpstr>
      <vt:lpstr>Von Neumann bottleneck</vt:lpstr>
      <vt:lpstr>Von Neumann bottleneck…</vt:lpstr>
      <vt:lpstr>Key Elements:</vt:lpstr>
      <vt:lpstr>Claims for Functional Programming</vt:lpstr>
      <vt:lpstr>Other examples:</vt:lpstr>
      <vt:lpstr>Functional Programming Paradigm</vt:lpstr>
      <vt:lpstr>Functional Programming Paradigm</vt:lpstr>
      <vt:lpstr>Functional Programming:</vt:lpstr>
      <vt:lpstr>Features of FP</vt:lpstr>
      <vt:lpstr>Features of FP…</vt:lpstr>
      <vt:lpstr>Feature of FP</vt:lpstr>
      <vt:lpstr>Simple Example</vt:lpstr>
      <vt:lpstr>Key Difference:</vt:lpstr>
      <vt:lpstr>Scala: Defining a Function</vt:lpstr>
      <vt:lpstr>Scala: Typical values</vt:lpstr>
      <vt:lpstr>Slide 21</vt:lpstr>
      <vt:lpstr>Scala: Lists</vt:lpstr>
      <vt:lpstr>Scala: Lists…</vt:lpstr>
      <vt:lpstr>Review: Thinking about Functions</vt:lpstr>
      <vt:lpstr>Slide 25</vt:lpstr>
      <vt:lpstr>Referring to Processes</vt:lpstr>
      <vt:lpstr>Slide 27</vt:lpstr>
      <vt:lpstr>Functions:</vt:lpstr>
      <vt:lpstr>Functions as First-class values</vt:lpstr>
      <vt:lpstr>Functions: store values in variables</vt:lpstr>
      <vt:lpstr>Function: passed a arguments</vt:lpstr>
      <vt:lpstr>Functions: Returned as Results</vt:lpstr>
      <vt:lpstr>Functions: Return as results</vt:lpstr>
      <vt:lpstr>Slide 34</vt:lpstr>
      <vt:lpstr>Function definition</vt:lpstr>
      <vt:lpstr>Example: Selecting list items</vt:lpstr>
      <vt:lpstr>Scala Types</vt:lpstr>
      <vt:lpstr>Accumulator Functions</vt:lpstr>
      <vt:lpstr>Slide 39</vt:lpstr>
      <vt:lpstr>Accumulator Function Pattern</vt:lpstr>
      <vt:lpstr>Accumulator Example:</vt:lpstr>
      <vt:lpstr>Functions:</vt:lpstr>
      <vt:lpstr>Example1: sum to N</vt:lpstr>
      <vt:lpstr>Example2: sum numbers in List</vt:lpstr>
      <vt:lpstr>Example: Pattern Matching</vt:lpstr>
      <vt:lpstr>Functions:</vt:lpstr>
      <vt:lpstr>Functions:</vt:lpstr>
      <vt:lpstr>Functions: Passing as arguments</vt:lpstr>
      <vt:lpstr>Scala example</vt:lpstr>
      <vt:lpstr>Find the output…..</vt:lpstr>
      <vt:lpstr>Find the Output…</vt:lpstr>
      <vt:lpstr>Functions:</vt:lpstr>
      <vt:lpstr>Recap: Functional Programming</vt:lpstr>
      <vt:lpstr>Class work</vt:lpstr>
      <vt:lpstr>In Scala: Function is passed as an Argument</vt:lpstr>
    </vt:vector>
  </TitlesOfParts>
  <Company>University of Hertfordshire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Complexity</dc:title>
  <dc:creator>Anonymous reviewer</dc:creator>
  <cp:lastModifiedBy>deepak</cp:lastModifiedBy>
  <cp:revision>490</cp:revision>
  <cp:lastPrinted>2019-02-11T14:29:10Z</cp:lastPrinted>
  <dcterms:created xsi:type="dcterms:W3CDTF">2006-11-14T13:54:58Z</dcterms:created>
  <dcterms:modified xsi:type="dcterms:W3CDTF">2020-06-11T07:28:53Z</dcterms:modified>
</cp:coreProperties>
</file>