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61" r:id="rId8"/>
    <p:sldId id="290" r:id="rId9"/>
    <p:sldId id="285" r:id="rId10"/>
    <p:sldId id="291" r:id="rId11"/>
    <p:sldId id="292" r:id="rId12"/>
    <p:sldId id="286" r:id="rId13"/>
    <p:sldId id="287" r:id="rId14"/>
    <p:sldId id="288" r:id="rId15"/>
    <p:sldId id="289" r:id="rId16"/>
    <p:sldId id="293" r:id="rId17"/>
    <p:sldId id="294" r:id="rId18"/>
    <p:sldId id="269" r:id="rId1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D784F2-097A-4060-8FF3-6FB91EC3D7DB}" type="datetime1">
              <a:rPr lang="fr-FR" smtClean="0"/>
              <a:t>06/12/2021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86344-02EE-4788-B238-DABD819F9A49}" type="datetime1">
              <a:rPr lang="fr-FR" noProof="0" smtClean="0"/>
              <a:t>06/12/2021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121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18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orme libre : Forme 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7" name="Triangle rectangle 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8" name="Triangle droit 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9" name="Triangle droit 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</p:grpSp>
        <p:sp>
          <p:nvSpPr>
            <p:cNvPr id="9" name="Forme libre : Form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1" name="Forme libre : Form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4" name="Forme libre : Form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égori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0" name="Espace réservé d’image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1" name="Espace réservé d’image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2" name="Espace réservé d’image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3" name="Espace réservé d’image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4" name="Espace réservé d’image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7" name="Espace réservé du texte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8" name="Espace réservé du texte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9" name="Espace réservé du texte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0" name="Espace réservé du texte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Section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36" name="Espace réservé du texte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7" name="Espace réservé du texte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Espace réservé d’image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Forme libre : Form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0" name="Forme libre : Form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1" name="Forme libre : Form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Forme libre : Form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orme libre : Form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26" name="Forme libre : Forme 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0" name="Forme libre : Form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Espace réservé du numéro de diapositive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Triangle rectangle 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8" name="Triangle droit 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9" name="Triangle droit 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/>
              <a:t>Merci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Triangle droit 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numéro de diapositive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Titre de section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9" name="Forme libre : Forme 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3" name="Forme libre : Forme 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Titre de section 01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fr-FR" noProof="0"/>
              <a:t>Modifiez les styles du texte du masque</a:t>
            </a:r>
          </a:p>
        </p:txBody>
      </p:sp>
      <p:sp>
        <p:nvSpPr>
          <p:cNvPr id="35" name="Espace réservé du numéro de diapositive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fr-FR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Guillemet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ne+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8" name="Forme libre : Forme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8" name="Espace réservé du contenu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Forme libre : Form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8" name="Forme libre : Form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9" name="Forme libre : Form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fr-FR" noProof="0">
                <a:latin typeface="+mj-lt"/>
              </a:rPr>
              <a:t>Modifiez le style du titre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orme libre : Form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" name="Forme libre : Forme 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 : Coin rogné 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17" name="Rectangle : Coin rogné 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8" name="Forme libre : Form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u="sng" dirty="0"/>
              <a:t>Projet Graphe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7"/>
            <a:ext cx="7077456" cy="173915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dirty="0"/>
              <a:t>Groupe 6: Groupe B - L3 NEW</a:t>
            </a:r>
          </a:p>
          <a:p>
            <a:pPr marL="0" indent="0" rtl="0">
              <a:buNone/>
            </a:pPr>
            <a:r>
              <a:rPr lang="fr-FR" dirty="0"/>
              <a:t>QIU Olivier </a:t>
            </a:r>
          </a:p>
          <a:p>
            <a:pPr marL="0" indent="0" rtl="0">
              <a:buNone/>
            </a:pPr>
            <a:r>
              <a:rPr lang="fr-FR" dirty="0"/>
              <a:t>VIVET Paul</a:t>
            </a:r>
          </a:p>
          <a:p>
            <a:pPr marL="0" indent="0" rtl="0">
              <a:buNone/>
            </a:pPr>
            <a:r>
              <a:rPr lang="fr-FR" dirty="0"/>
              <a:t>ZAGHOUINI Redwane</a:t>
            </a:r>
          </a:p>
        </p:txBody>
      </p:sp>
      <p:pic>
        <p:nvPicPr>
          <p:cNvPr id="5" name="Image 4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60758F30-20F7-444C-AFEF-E856E3391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190" y="308797"/>
            <a:ext cx="34575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3341C-887E-4EFD-9C4E-3E247B7F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fr-FR" sz="3200" u="sng" dirty="0"/>
              <a:t>Application de l’algorithme</a:t>
            </a:r>
            <a:br>
              <a:rPr lang="fr-FR" sz="3200" u="sng" dirty="0"/>
            </a:b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600A64-BE8E-4435-84C1-2066B110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pPr rtl="0"/>
              <a:t>10</a:t>
            </a:fld>
            <a:endParaRPr lang="fr-FR" noProof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5C825A2F-6473-4757-A0FA-86AA3DA611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598926"/>
              </p:ext>
            </p:extLst>
          </p:nvPr>
        </p:nvGraphicFramePr>
        <p:xfrm>
          <a:off x="6474163" y="1727775"/>
          <a:ext cx="5037020" cy="4049184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1007404">
                  <a:extLst>
                    <a:ext uri="{9D8B030D-6E8A-4147-A177-3AD203B41FA5}">
                      <a16:colId xmlns:a16="http://schemas.microsoft.com/office/drawing/2014/main" val="3458793075"/>
                    </a:ext>
                  </a:extLst>
                </a:gridCol>
                <a:gridCol w="1007404">
                  <a:extLst>
                    <a:ext uri="{9D8B030D-6E8A-4147-A177-3AD203B41FA5}">
                      <a16:colId xmlns:a16="http://schemas.microsoft.com/office/drawing/2014/main" val="675737419"/>
                    </a:ext>
                  </a:extLst>
                </a:gridCol>
                <a:gridCol w="1007404">
                  <a:extLst>
                    <a:ext uri="{9D8B030D-6E8A-4147-A177-3AD203B41FA5}">
                      <a16:colId xmlns:a16="http://schemas.microsoft.com/office/drawing/2014/main" val="1388799169"/>
                    </a:ext>
                  </a:extLst>
                </a:gridCol>
                <a:gridCol w="1007404">
                  <a:extLst>
                    <a:ext uri="{9D8B030D-6E8A-4147-A177-3AD203B41FA5}">
                      <a16:colId xmlns:a16="http://schemas.microsoft.com/office/drawing/2014/main" val="170166850"/>
                    </a:ext>
                  </a:extLst>
                </a:gridCol>
                <a:gridCol w="1007404">
                  <a:extLst>
                    <a:ext uri="{9D8B030D-6E8A-4147-A177-3AD203B41FA5}">
                      <a16:colId xmlns:a16="http://schemas.microsoft.com/office/drawing/2014/main" val="1521821978"/>
                    </a:ext>
                  </a:extLst>
                </a:gridCol>
              </a:tblGrid>
              <a:tr h="7995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k=2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689229"/>
                  </a:ext>
                </a:extLst>
              </a:tr>
              <a:tr h="7995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671804"/>
                  </a:ext>
                </a:extLst>
              </a:tr>
              <a:tr h="7995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351535"/>
                  </a:ext>
                </a:extLst>
              </a:tr>
              <a:tr h="7995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763709"/>
                  </a:ext>
                </a:extLst>
              </a:tr>
              <a:tr h="850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086051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EB294EF-E666-4BF0-9E4E-1E434DBF1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89083"/>
              </p:ext>
            </p:extLst>
          </p:nvPr>
        </p:nvGraphicFramePr>
        <p:xfrm>
          <a:off x="533398" y="1727774"/>
          <a:ext cx="4953000" cy="4049185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91753075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895341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25421005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61630822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96046184"/>
                    </a:ext>
                  </a:extLst>
                </a:gridCol>
              </a:tblGrid>
              <a:tr h="8098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k=2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841283"/>
                  </a:ext>
                </a:extLst>
              </a:tr>
              <a:tr h="8098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500267"/>
                  </a:ext>
                </a:extLst>
              </a:tr>
              <a:tr h="8098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529433"/>
                  </a:ext>
                </a:extLst>
              </a:tr>
              <a:tr h="8098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62866"/>
                  </a:ext>
                </a:extLst>
              </a:tr>
              <a:tr h="8098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94692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B4300411-92E9-4131-B2C5-48A1DC6B4F0F}"/>
              </a:ext>
            </a:extLst>
          </p:cNvPr>
          <p:cNvSpPr txBox="1"/>
          <p:nvPr/>
        </p:nvSpPr>
        <p:spPr>
          <a:xfrm>
            <a:off x="444500" y="5880018"/>
            <a:ext cx="518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Matrices 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F53315F-F772-4251-AB2A-A0D8A85CF9D5}"/>
              </a:ext>
            </a:extLst>
          </p:cNvPr>
          <p:cNvSpPr txBox="1"/>
          <p:nvPr/>
        </p:nvSpPr>
        <p:spPr>
          <a:xfrm>
            <a:off x="6400453" y="5880018"/>
            <a:ext cx="518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Matrices P</a:t>
            </a:r>
          </a:p>
        </p:txBody>
      </p:sp>
    </p:spTree>
    <p:extLst>
      <p:ext uri="{BB962C8B-B14F-4D97-AF65-F5344CB8AC3E}">
        <p14:creationId xmlns:p14="http://schemas.microsoft.com/office/powerpoint/2010/main" val="71183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21E6C-87A8-45AF-9367-7E6372D31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fr-FR" sz="3200" u="sng" dirty="0"/>
              <a:t>Résultats finaux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40370A9-A977-4F22-B4E9-85DFD2E7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pPr rtl="0"/>
              <a:t>11</a:t>
            </a:fld>
            <a:endParaRPr lang="fr-FR" noProof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17D60C7D-9159-4E0D-92CB-6215E2FCFB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0319707"/>
              </p:ext>
            </p:extLst>
          </p:nvPr>
        </p:nvGraphicFramePr>
        <p:xfrm>
          <a:off x="6474163" y="1727775"/>
          <a:ext cx="5037020" cy="4049184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1007404">
                  <a:extLst>
                    <a:ext uri="{9D8B030D-6E8A-4147-A177-3AD203B41FA5}">
                      <a16:colId xmlns:a16="http://schemas.microsoft.com/office/drawing/2014/main" val="3458793075"/>
                    </a:ext>
                  </a:extLst>
                </a:gridCol>
                <a:gridCol w="1007404">
                  <a:extLst>
                    <a:ext uri="{9D8B030D-6E8A-4147-A177-3AD203B41FA5}">
                      <a16:colId xmlns:a16="http://schemas.microsoft.com/office/drawing/2014/main" val="675737419"/>
                    </a:ext>
                  </a:extLst>
                </a:gridCol>
                <a:gridCol w="1007404">
                  <a:extLst>
                    <a:ext uri="{9D8B030D-6E8A-4147-A177-3AD203B41FA5}">
                      <a16:colId xmlns:a16="http://schemas.microsoft.com/office/drawing/2014/main" val="1388799169"/>
                    </a:ext>
                  </a:extLst>
                </a:gridCol>
                <a:gridCol w="1007404">
                  <a:extLst>
                    <a:ext uri="{9D8B030D-6E8A-4147-A177-3AD203B41FA5}">
                      <a16:colId xmlns:a16="http://schemas.microsoft.com/office/drawing/2014/main" val="170166850"/>
                    </a:ext>
                  </a:extLst>
                </a:gridCol>
                <a:gridCol w="1007404">
                  <a:extLst>
                    <a:ext uri="{9D8B030D-6E8A-4147-A177-3AD203B41FA5}">
                      <a16:colId xmlns:a16="http://schemas.microsoft.com/office/drawing/2014/main" val="1521821978"/>
                    </a:ext>
                  </a:extLst>
                </a:gridCol>
              </a:tblGrid>
              <a:tr h="7995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k=3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689229"/>
                  </a:ext>
                </a:extLst>
              </a:tr>
              <a:tr h="7995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671804"/>
                  </a:ext>
                </a:extLst>
              </a:tr>
              <a:tr h="7995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351535"/>
                  </a:ext>
                </a:extLst>
              </a:tr>
              <a:tr h="7995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763709"/>
                  </a:ext>
                </a:extLst>
              </a:tr>
              <a:tr h="850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086051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D23E757C-5B40-42FA-AEED-A5632CF9D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507479"/>
              </p:ext>
            </p:extLst>
          </p:nvPr>
        </p:nvGraphicFramePr>
        <p:xfrm>
          <a:off x="533398" y="1727774"/>
          <a:ext cx="4953000" cy="4049185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91753075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895341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25421005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61630822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96046184"/>
                    </a:ext>
                  </a:extLst>
                </a:gridCol>
              </a:tblGrid>
              <a:tr h="8098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k=3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841283"/>
                  </a:ext>
                </a:extLst>
              </a:tr>
              <a:tr h="8098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500267"/>
                  </a:ext>
                </a:extLst>
              </a:tr>
              <a:tr h="8098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529433"/>
                  </a:ext>
                </a:extLst>
              </a:tr>
              <a:tr h="8098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62866"/>
                  </a:ext>
                </a:extLst>
              </a:tr>
              <a:tr h="8098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94692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EF5911FD-AA15-443C-82BD-6ABA0766B237}"/>
              </a:ext>
            </a:extLst>
          </p:cNvPr>
          <p:cNvSpPr txBox="1"/>
          <p:nvPr/>
        </p:nvSpPr>
        <p:spPr>
          <a:xfrm>
            <a:off x="444500" y="5880018"/>
            <a:ext cx="518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Matrices 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951B857-5B11-4083-9B52-F944E792DFC0}"/>
              </a:ext>
            </a:extLst>
          </p:cNvPr>
          <p:cNvSpPr txBox="1"/>
          <p:nvPr/>
        </p:nvSpPr>
        <p:spPr>
          <a:xfrm>
            <a:off x="6400453" y="5880018"/>
            <a:ext cx="518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Matrices P</a:t>
            </a:r>
          </a:p>
        </p:txBody>
      </p:sp>
    </p:spTree>
    <p:extLst>
      <p:ext uri="{BB962C8B-B14F-4D97-AF65-F5344CB8AC3E}">
        <p14:creationId xmlns:p14="http://schemas.microsoft.com/office/powerpoint/2010/main" val="3814075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73F174B-EA30-4424-8341-ABB3D0F6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pPr rtl="0"/>
              <a:t>12</a:t>
            </a:fld>
            <a:endParaRPr lang="fr-FR" noProof="0"/>
          </a:p>
        </p:txBody>
      </p:sp>
      <p:sp>
        <p:nvSpPr>
          <p:cNvPr id="6" name="Titre 3">
            <a:extLst>
              <a:ext uri="{FF2B5EF4-FFF2-40B4-BE49-F238E27FC236}">
                <a16:creationId xmlns:a16="http://schemas.microsoft.com/office/drawing/2014/main" id="{FCA80017-4CC4-406F-9040-DDF5206C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rtlCol="0"/>
          <a:lstStyle/>
          <a:p>
            <a:pPr rtl="0"/>
            <a:r>
              <a:rPr lang="fr-FR" u="sng" dirty="0"/>
              <a:t>Cas du circuit absorbant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1147F10-8526-40BA-AF7B-1F6E6FAFE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3" y="1572394"/>
            <a:ext cx="10675737" cy="44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64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C85BFC-8DF0-47B9-AFB6-3B16D399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fr-FR" b="1" u="sng" kern="1200" spc="-70" baseline="0" dirty="0">
                <a:latin typeface="+mj-lt"/>
                <a:ea typeface="+mj-ea"/>
                <a:cs typeface="+mj-cs"/>
              </a:rPr>
              <a:t>Détection de circuit absorbant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4B40B7C-35F8-47BA-8893-0AA14EF1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fr-FR" smtClean="0"/>
              <a:pPr>
                <a:spcAft>
                  <a:spcPts val="600"/>
                </a:spcAft>
              </a:pPr>
              <a:t>13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6E479C-FD9C-436F-8EDC-B031F6FF887C}"/>
              </a:ext>
            </a:extLst>
          </p:cNvPr>
          <p:cNvSpPr txBox="1"/>
          <p:nvPr/>
        </p:nvSpPr>
        <p:spPr>
          <a:xfrm>
            <a:off x="6474163" y="1517715"/>
            <a:ext cx="5184437" cy="4659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2000">
                <a:solidFill>
                  <a:schemeClr val="bg1"/>
                </a:solidFill>
              </a:rPr>
              <a:t>On regarde la diagonale de la dernière matrice L 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fr-FR" sz="20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2000">
                <a:solidFill>
                  <a:schemeClr val="bg1"/>
                </a:solidFill>
              </a:rPr>
              <a:t>Cas où il y a un nombre négatif = présence de circuit absorbant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fr-FR" sz="20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2000">
                <a:solidFill>
                  <a:schemeClr val="bg1"/>
                </a:solidFill>
              </a:rPr>
              <a:t>Cas où il n’y a pas de nombre négatif = pas de circuit absorbant</a:t>
            </a:r>
          </a:p>
        </p:txBody>
      </p:sp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7BE6D0BE-8E84-4E90-AD4A-EBE8F9015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6972"/>
              </p:ext>
            </p:extLst>
          </p:nvPr>
        </p:nvGraphicFramePr>
        <p:xfrm>
          <a:off x="443365" y="1708551"/>
          <a:ext cx="5184438" cy="427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075">
                  <a:extLst>
                    <a:ext uri="{9D8B030D-6E8A-4147-A177-3AD203B41FA5}">
                      <a16:colId xmlns:a16="http://schemas.microsoft.com/office/drawing/2014/main" val="694010346"/>
                    </a:ext>
                  </a:extLst>
                </a:gridCol>
                <a:gridCol w="1051075">
                  <a:extLst>
                    <a:ext uri="{9D8B030D-6E8A-4147-A177-3AD203B41FA5}">
                      <a16:colId xmlns:a16="http://schemas.microsoft.com/office/drawing/2014/main" val="1052731141"/>
                    </a:ext>
                  </a:extLst>
                </a:gridCol>
                <a:gridCol w="1051075">
                  <a:extLst>
                    <a:ext uri="{9D8B030D-6E8A-4147-A177-3AD203B41FA5}">
                      <a16:colId xmlns:a16="http://schemas.microsoft.com/office/drawing/2014/main" val="3409363486"/>
                    </a:ext>
                  </a:extLst>
                </a:gridCol>
                <a:gridCol w="1051075">
                  <a:extLst>
                    <a:ext uri="{9D8B030D-6E8A-4147-A177-3AD203B41FA5}">
                      <a16:colId xmlns:a16="http://schemas.microsoft.com/office/drawing/2014/main" val="54329898"/>
                    </a:ext>
                  </a:extLst>
                </a:gridCol>
                <a:gridCol w="980138">
                  <a:extLst>
                    <a:ext uri="{9D8B030D-6E8A-4147-A177-3AD203B41FA5}">
                      <a16:colId xmlns:a16="http://schemas.microsoft.com/office/drawing/2014/main" val="1120421040"/>
                    </a:ext>
                  </a:extLst>
                </a:gridCol>
              </a:tblGrid>
              <a:tr h="855516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k=3</a:t>
                      </a:r>
                    </a:p>
                  </a:txBody>
                  <a:tcPr marL="232854" marR="18658" marT="179118" marB="179118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9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fr-FR" sz="2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7069" marR="19797" marT="190053" marB="190053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9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fr-FR" sz="2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7069" marR="19797" marT="190053" marB="190053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9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fr-FR" sz="2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7069" marR="19797" marT="190053" marB="190053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9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fr-FR" sz="2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7069" marR="19797" marT="190053" marB="190053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976499"/>
                  </a:ext>
                </a:extLst>
              </a:tr>
              <a:tr h="855516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FR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6" marR="10106" marT="10106" marB="4851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6" marR="10106" marT="10106" marB="4851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6" marR="10106" marT="10106" marB="4851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fr-FR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6" marR="10106" marT="10106" marB="48511" anchor="ctr"/>
                </a:tc>
                <a:extLst>
                  <a:ext uri="{0D108BD9-81ED-4DB2-BD59-A6C34878D82A}">
                    <a16:rowId xmlns:a16="http://schemas.microsoft.com/office/drawing/2014/main" val="4190174573"/>
                  </a:ext>
                </a:extLst>
              </a:tr>
              <a:tr h="855516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2854" marR="18658" marT="179118" marB="179118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3000" b="0" u="none" strike="noStrike">
                          <a:solidFill>
                            <a:srgbClr val="000000"/>
                          </a:solidFill>
                          <a:effectLst/>
                        </a:rPr>
                        <a:t>ထ</a:t>
                      </a:r>
                      <a:endParaRPr lang="my-MM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6" marR="10106" marT="10106" marB="4851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FR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6" marR="10106" marT="10106" marB="4851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6" marR="10106" marT="10106" marB="4851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6" marR="10106" marT="10106" marB="48511" anchor="ctr"/>
                </a:tc>
                <a:extLst>
                  <a:ext uri="{0D108BD9-81ED-4DB2-BD59-A6C34878D82A}">
                    <a16:rowId xmlns:a16="http://schemas.microsoft.com/office/drawing/2014/main" val="2178443688"/>
                  </a:ext>
                </a:extLst>
              </a:tr>
              <a:tr h="855516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32854" marR="18658" marT="179118" marB="179118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3000" b="0" u="none" strike="noStrike">
                          <a:solidFill>
                            <a:srgbClr val="000000"/>
                          </a:solidFill>
                          <a:effectLst/>
                        </a:rPr>
                        <a:t>ထ</a:t>
                      </a:r>
                      <a:endParaRPr lang="my-MM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6" marR="10106" marT="10106" marB="4851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3000" b="0" u="none" strike="noStrike">
                          <a:solidFill>
                            <a:srgbClr val="000000"/>
                          </a:solidFill>
                          <a:effectLst/>
                        </a:rPr>
                        <a:t>ထ</a:t>
                      </a:r>
                      <a:endParaRPr lang="my-MM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6" marR="10106" marT="10106" marB="4851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FR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6" marR="10106" marT="10106" marB="4851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6" marR="10106" marT="10106" marB="48511" anchor="ctr"/>
                </a:tc>
                <a:extLst>
                  <a:ext uri="{0D108BD9-81ED-4DB2-BD59-A6C34878D82A}">
                    <a16:rowId xmlns:a16="http://schemas.microsoft.com/office/drawing/2014/main" val="1905647177"/>
                  </a:ext>
                </a:extLst>
              </a:tr>
              <a:tr h="855516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2854" marR="18658" marT="179118" marB="179118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3000" b="0" u="none" strike="noStrike">
                          <a:solidFill>
                            <a:srgbClr val="000000"/>
                          </a:solidFill>
                          <a:effectLst/>
                        </a:rPr>
                        <a:t>ထ</a:t>
                      </a:r>
                      <a:endParaRPr lang="my-MM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6" marR="10106" marT="10106" marB="4851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3000" b="0" u="none" strike="noStrike">
                          <a:solidFill>
                            <a:srgbClr val="000000"/>
                          </a:solidFill>
                          <a:effectLst/>
                        </a:rPr>
                        <a:t>ထ</a:t>
                      </a:r>
                      <a:endParaRPr lang="my-MM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6" marR="10106" marT="10106" marB="4851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3000" b="0" u="none" strike="noStrike">
                          <a:solidFill>
                            <a:srgbClr val="000000"/>
                          </a:solidFill>
                          <a:effectLst/>
                        </a:rPr>
                        <a:t>ထ</a:t>
                      </a:r>
                      <a:endParaRPr lang="my-MM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6" marR="10106" marT="10106" marB="4851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FR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6" marR="10106" marT="10106" marB="48511" anchor="ctr"/>
                </a:tc>
                <a:extLst>
                  <a:ext uri="{0D108BD9-81ED-4DB2-BD59-A6C34878D82A}">
                    <a16:rowId xmlns:a16="http://schemas.microsoft.com/office/drawing/2014/main" val="109885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94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D6143-98A8-489E-ACD0-C8ED6F7CE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fr-FR" u="sng" dirty="0"/>
              <a:t>Chemin le plus court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9DCCB8D-82F4-4ECD-A660-D46A748A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263D6C4-4840-40CC-AC84-17E24B3B7BDE}" type="slidenum">
              <a:rPr lang="fr-FR" noProof="0" smtClean="0"/>
              <a:pPr rtl="0">
                <a:spcAft>
                  <a:spcPts val="600"/>
                </a:spcAft>
              </a:pPr>
              <a:t>14</a:t>
            </a:fld>
            <a:endParaRPr lang="fr-FR" noProof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096D7EB3-A0D9-4C77-AA89-3E356BC6D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Chemin le plus court entre 0 et 2?</a:t>
            </a:r>
          </a:p>
          <a:p>
            <a:pPr>
              <a:buFontTx/>
              <a:buChar char="-"/>
            </a:pPr>
            <a:r>
              <a:rPr lang="en-US" dirty="0"/>
              <a:t>(0,1,2)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Chemin le plus court entre 1et 3?</a:t>
            </a:r>
          </a:p>
          <a:p>
            <a:pPr>
              <a:buFontTx/>
              <a:buChar char="-"/>
            </a:pPr>
            <a:r>
              <a:rPr lang="en-US" dirty="0"/>
              <a:t>(1,3)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Chemin le plus court entre 3 et 0?</a:t>
            </a:r>
          </a:p>
          <a:p>
            <a:pPr>
              <a:buFontTx/>
              <a:buChar char="-"/>
            </a:pPr>
            <a:r>
              <a:rPr lang="en-US" dirty="0"/>
              <a:t>Pas de chemin le plus court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25F3411-E1D0-4CAB-B2F0-90955A0FE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769505"/>
              </p:ext>
            </p:extLst>
          </p:nvPr>
        </p:nvGraphicFramePr>
        <p:xfrm>
          <a:off x="443365" y="1737574"/>
          <a:ext cx="5184437" cy="421953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1054400">
                  <a:extLst>
                    <a:ext uri="{9D8B030D-6E8A-4147-A177-3AD203B41FA5}">
                      <a16:colId xmlns:a16="http://schemas.microsoft.com/office/drawing/2014/main" val="1448055979"/>
                    </a:ext>
                  </a:extLst>
                </a:gridCol>
                <a:gridCol w="1054400">
                  <a:extLst>
                    <a:ext uri="{9D8B030D-6E8A-4147-A177-3AD203B41FA5}">
                      <a16:colId xmlns:a16="http://schemas.microsoft.com/office/drawing/2014/main" val="272823836"/>
                    </a:ext>
                  </a:extLst>
                </a:gridCol>
                <a:gridCol w="1054400">
                  <a:extLst>
                    <a:ext uri="{9D8B030D-6E8A-4147-A177-3AD203B41FA5}">
                      <a16:colId xmlns:a16="http://schemas.microsoft.com/office/drawing/2014/main" val="3310432360"/>
                    </a:ext>
                  </a:extLst>
                </a:gridCol>
                <a:gridCol w="1054400">
                  <a:extLst>
                    <a:ext uri="{9D8B030D-6E8A-4147-A177-3AD203B41FA5}">
                      <a16:colId xmlns:a16="http://schemas.microsoft.com/office/drawing/2014/main" val="707741786"/>
                    </a:ext>
                  </a:extLst>
                </a:gridCol>
                <a:gridCol w="966837">
                  <a:extLst>
                    <a:ext uri="{9D8B030D-6E8A-4147-A177-3AD203B41FA5}">
                      <a16:colId xmlns:a16="http://schemas.microsoft.com/office/drawing/2014/main" val="2919878015"/>
                    </a:ext>
                  </a:extLst>
                </a:gridCol>
              </a:tblGrid>
              <a:tr h="843906"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k=3</a:t>
                      </a:r>
                    </a:p>
                  </a:txBody>
                  <a:tcPr marL="243717" marR="19528" marT="187474" marB="187474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43717" marR="19528" marT="187474" marB="187474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43717" marR="19528" marT="187474" marB="187474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43717" marR="19528" marT="187474" marB="187474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43717" marR="19528" marT="187474" marB="187474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81036"/>
                  </a:ext>
                </a:extLst>
              </a:tr>
              <a:tr h="843906"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43717" marR="19528" marT="187474" marB="187474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969" marR="9969" marT="9969" marB="4785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969" marR="9969" marT="9969" marB="4785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969" marR="9969" marT="9969" marB="4785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969" marR="9969" marT="9969" marB="4785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234476"/>
                  </a:ext>
                </a:extLst>
              </a:tr>
              <a:tr h="843906"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43717" marR="19528" marT="187474" marB="187474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969" marR="9969" marT="9969" marB="4785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969" marR="9969" marT="9969" marB="4785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969" marR="9969" marT="9969" marB="4785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969" marR="9969" marT="9969" marB="4785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278437"/>
                  </a:ext>
                </a:extLst>
              </a:tr>
              <a:tr h="843906"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43717" marR="19528" marT="187474" marB="187474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969" marR="9969" marT="9969" marB="4785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969" marR="9969" marT="9969" marB="4785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969" marR="9969" marT="9969" marB="4785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969" marR="9969" marT="9969" marB="4785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009190"/>
                  </a:ext>
                </a:extLst>
              </a:tr>
              <a:tr h="843906"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43717" marR="19528" marT="187474" marB="187474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969" marR="9969" marT="9969" marB="4785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969" marR="9969" marT="9969" marB="4785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969" marR="9969" marT="9969" marB="4785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969" marR="9969" marT="9969" marB="4785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221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02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45" y="1673592"/>
            <a:ext cx="9192113" cy="859055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u="sng" dirty="0"/>
              <a:t>Algorithme de Floyd-</a:t>
            </a:r>
            <a:r>
              <a:rPr lang="fr-FR" u="sng" dirty="0" err="1"/>
              <a:t>Warshall</a:t>
            </a:r>
            <a:endParaRPr lang="fr-FR" u="sng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973937"/>
            <a:ext cx="7320838" cy="2777383"/>
          </a:xfrm>
        </p:spPr>
        <p:txBody>
          <a:bodyPr rtlCol="0">
            <a:normAutofit lnSpcReduction="10000"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3200" dirty="0"/>
              <a:t>Graphes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3200" dirty="0"/>
              <a:t>Matrices adjacentes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3200" dirty="0"/>
              <a:t>Application de l’algorithme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3200" dirty="0"/>
              <a:t>Résultats finaux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3200" dirty="0"/>
              <a:t>Cas du circuit absorbant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5706"/>
            <a:ext cx="11214100" cy="535531"/>
          </a:xfrm>
        </p:spPr>
        <p:txBody>
          <a:bodyPr rtlCol="0"/>
          <a:lstStyle/>
          <a:p>
            <a:pPr rtl="0"/>
            <a:r>
              <a:rPr lang="fr-FR" dirty="0"/>
              <a:t>		</a:t>
            </a:r>
            <a:r>
              <a:rPr lang="fr-FR" u="sng" dirty="0"/>
              <a:t>GRAPHES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51534"/>
            <a:ext cx="6718300" cy="4093243"/>
          </a:xfrm>
        </p:spPr>
        <p:txBody>
          <a:bodyPr rtlCol="0"/>
          <a:lstStyle/>
          <a:p>
            <a:pPr marL="0" indent="0" rtl="0">
              <a:buNone/>
            </a:pPr>
            <a:r>
              <a:rPr lang="fr-FR" sz="1400" dirty="0"/>
              <a:t>4</a:t>
            </a:r>
          </a:p>
          <a:p>
            <a:pPr marL="0" indent="0" rtl="0">
              <a:buNone/>
            </a:pPr>
            <a:r>
              <a:rPr lang="fr-FR" sz="1400" dirty="0"/>
              <a:t>5</a:t>
            </a:r>
          </a:p>
          <a:p>
            <a:pPr marL="0" indent="0" rtl="0">
              <a:buNone/>
            </a:pPr>
            <a:r>
              <a:rPr lang="fr-FR" sz="1400" dirty="0"/>
              <a:t>0	1	1</a:t>
            </a:r>
          </a:p>
          <a:p>
            <a:pPr marL="0" indent="0" rtl="0">
              <a:buNone/>
            </a:pPr>
            <a:r>
              <a:rPr lang="fr-FR" sz="1400" dirty="0"/>
              <a:t>0	2	5</a:t>
            </a:r>
          </a:p>
          <a:p>
            <a:pPr marL="0" indent="0" rtl="0">
              <a:buNone/>
            </a:pPr>
            <a:r>
              <a:rPr lang="fr-FR" sz="1400" dirty="0"/>
              <a:t>1	2	3</a:t>
            </a:r>
          </a:p>
          <a:p>
            <a:pPr marL="0" indent="0" rtl="0">
              <a:buNone/>
            </a:pPr>
            <a:r>
              <a:rPr lang="fr-FR" sz="1400" dirty="0"/>
              <a:t>1	3	5</a:t>
            </a:r>
          </a:p>
          <a:p>
            <a:pPr marL="0" indent="0" rtl="0">
              <a:buNone/>
            </a:pPr>
            <a:r>
              <a:rPr lang="fr-FR" sz="1400" dirty="0"/>
              <a:t>2	3	2</a:t>
            </a:r>
          </a:p>
          <a:p>
            <a:pPr marL="342900" indent="-342900" rtl="0">
              <a:buAutoNum type="arabicPlain" startAt="2"/>
            </a:pPr>
            <a:endParaRPr lang="fr-FR" sz="1400" dirty="0"/>
          </a:p>
          <a:p>
            <a:pPr marL="0" indent="0" rtl="0">
              <a:buNone/>
            </a:pPr>
            <a:r>
              <a:rPr lang="fr-FR" sz="1400" dirty="0"/>
              <a:t>Ligne 1			Nombre de sommets</a:t>
            </a:r>
          </a:p>
          <a:p>
            <a:pPr marL="0" indent="0" rtl="0">
              <a:buNone/>
            </a:pPr>
            <a:r>
              <a:rPr lang="fr-FR" sz="1400" dirty="0"/>
              <a:t>Ligne 2			Nombre d’arcs</a:t>
            </a:r>
          </a:p>
          <a:p>
            <a:pPr marL="0" indent="0" rtl="0">
              <a:buNone/>
            </a:pPr>
            <a:r>
              <a:rPr lang="fr-FR" sz="1400" dirty="0"/>
              <a:t>Lignes 3 à 3+nombre d’arcs	Sommet initial, Sommet final, Coût de l’arc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3</a:t>
            </a:fld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6024027-7A94-46C6-8FB1-DD729F9EB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816" y="1382827"/>
            <a:ext cx="3307513" cy="492946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97881C7-9FAA-4DD2-87D3-3DC3FB1AB3AE}"/>
              </a:ext>
            </a:extLst>
          </p:cNvPr>
          <p:cNvSpPr txBox="1"/>
          <p:nvPr/>
        </p:nvSpPr>
        <p:spPr>
          <a:xfrm>
            <a:off x="444500" y="1282202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chemeClr val="bg1"/>
                </a:solidFill>
              </a:rPr>
              <a:t>Exemple de graphe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08146E4-00FF-434B-AA88-211F39BB5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731" y="1820151"/>
            <a:ext cx="4315114" cy="213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fr-FR" dirty="0"/>
              <a:t>	</a:t>
            </a:r>
            <a:r>
              <a:rPr lang="fr-FR" u="sng" dirty="0"/>
              <a:t>MATRICES DE DEPART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9EBE3794-FD2B-45CF-B122-DA9868EC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C263D6C4-4840-40CC-AC84-17E24B3B7BDE}" type="slidenum">
              <a:rPr lang="fr-FR" noProof="0" smtClean="0"/>
              <a:pPr rtl="0">
                <a:spcAft>
                  <a:spcPts val="600"/>
                </a:spcAft>
              </a:pPr>
              <a:t>4</a:t>
            </a:fld>
            <a:endParaRPr lang="fr-FR" noProof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F268D5E-98B8-4644-8D22-D05654751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777700"/>
              </p:ext>
            </p:extLst>
          </p:nvPr>
        </p:nvGraphicFramePr>
        <p:xfrm>
          <a:off x="382550" y="1522974"/>
          <a:ext cx="4403095" cy="42208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880619">
                  <a:extLst>
                    <a:ext uri="{9D8B030D-6E8A-4147-A177-3AD203B41FA5}">
                      <a16:colId xmlns:a16="http://schemas.microsoft.com/office/drawing/2014/main" val="1540768225"/>
                    </a:ext>
                  </a:extLst>
                </a:gridCol>
                <a:gridCol w="880619">
                  <a:extLst>
                    <a:ext uri="{9D8B030D-6E8A-4147-A177-3AD203B41FA5}">
                      <a16:colId xmlns:a16="http://schemas.microsoft.com/office/drawing/2014/main" val="506982956"/>
                    </a:ext>
                  </a:extLst>
                </a:gridCol>
                <a:gridCol w="880619">
                  <a:extLst>
                    <a:ext uri="{9D8B030D-6E8A-4147-A177-3AD203B41FA5}">
                      <a16:colId xmlns:a16="http://schemas.microsoft.com/office/drawing/2014/main" val="668245156"/>
                    </a:ext>
                  </a:extLst>
                </a:gridCol>
                <a:gridCol w="880619">
                  <a:extLst>
                    <a:ext uri="{9D8B030D-6E8A-4147-A177-3AD203B41FA5}">
                      <a16:colId xmlns:a16="http://schemas.microsoft.com/office/drawing/2014/main" val="624872555"/>
                    </a:ext>
                  </a:extLst>
                </a:gridCol>
                <a:gridCol w="880619">
                  <a:extLst>
                    <a:ext uri="{9D8B030D-6E8A-4147-A177-3AD203B41FA5}">
                      <a16:colId xmlns:a16="http://schemas.microsoft.com/office/drawing/2014/main" val="522880434"/>
                    </a:ext>
                  </a:extLst>
                </a:gridCol>
              </a:tblGrid>
              <a:tr h="831996">
                <a:tc>
                  <a:txBody>
                    <a:bodyPr/>
                    <a:lstStyle/>
                    <a:p>
                      <a:pPr algn="ctr" fontAlgn="b"/>
                      <a:endParaRPr lang="fr-FR" sz="3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527" marR="20154" marT="193482" marB="19348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1527" marR="20154" marT="193482" marB="193482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1527" marR="20154" marT="193482" marB="193482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1527" marR="20154" marT="193482" marB="193482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51527" marR="20154" marT="193482" marB="193482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65534"/>
                  </a:ext>
                </a:extLst>
              </a:tr>
              <a:tr h="831996"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1527" marR="20154" marT="193482" marB="19348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1527" marR="20154" marT="193482" marB="193482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1527" marR="20154" marT="193482" marB="19348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1527" marR="20154" marT="193482" marB="19348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1527" marR="20154" marT="193482" marB="19348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876641"/>
                  </a:ext>
                </a:extLst>
              </a:tr>
              <a:tr h="831996"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1527" marR="20154" marT="193482" marB="19348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1527" marR="20154" marT="193482" marB="193482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1527" marR="20154" marT="193482" marB="19348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1527" marR="20154" marT="193482" marB="19348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1527" marR="20154" marT="193482" marB="19348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083960"/>
                  </a:ext>
                </a:extLst>
              </a:tr>
              <a:tr h="831996"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1527" marR="20154" marT="193482" marB="19348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1527" marR="20154" marT="193482" marB="193482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1527" marR="20154" marT="193482" marB="19348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1527" marR="20154" marT="193482" marB="19348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1527" marR="20154" marT="193482" marB="19348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947955"/>
                  </a:ext>
                </a:extLst>
              </a:tr>
              <a:tr h="831996"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51527" marR="20154" marT="193482" marB="19348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1527" marR="20154" marT="193482" marB="193482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1527" marR="20154" marT="193482" marB="19348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1527" marR="20154" marT="193482" marB="19348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1527" marR="20154" marT="193482" marB="19348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35164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7CD99F09-EBE4-41EA-B8CB-116CA1CE4BDE}"/>
              </a:ext>
            </a:extLst>
          </p:cNvPr>
          <p:cNvSpPr txBox="1"/>
          <p:nvPr/>
        </p:nvSpPr>
        <p:spPr>
          <a:xfrm>
            <a:off x="1613254" y="5779134"/>
            <a:ext cx="214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chemeClr val="bg1"/>
                </a:solidFill>
              </a:rPr>
              <a:t>Tableau D’adjacent</a:t>
            </a:r>
          </a:p>
        </p:txBody>
      </p:sp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9BC6273C-5470-4B0C-A3AB-CF119DAD3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643469"/>
              </p:ext>
            </p:extLst>
          </p:nvPr>
        </p:nvGraphicFramePr>
        <p:xfrm>
          <a:off x="5768411" y="1522974"/>
          <a:ext cx="5255665" cy="4125795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1051133">
                  <a:extLst>
                    <a:ext uri="{9D8B030D-6E8A-4147-A177-3AD203B41FA5}">
                      <a16:colId xmlns:a16="http://schemas.microsoft.com/office/drawing/2014/main" val="3362604074"/>
                    </a:ext>
                  </a:extLst>
                </a:gridCol>
                <a:gridCol w="1051133">
                  <a:extLst>
                    <a:ext uri="{9D8B030D-6E8A-4147-A177-3AD203B41FA5}">
                      <a16:colId xmlns:a16="http://schemas.microsoft.com/office/drawing/2014/main" val="2953721947"/>
                    </a:ext>
                  </a:extLst>
                </a:gridCol>
                <a:gridCol w="1051133">
                  <a:extLst>
                    <a:ext uri="{9D8B030D-6E8A-4147-A177-3AD203B41FA5}">
                      <a16:colId xmlns:a16="http://schemas.microsoft.com/office/drawing/2014/main" val="4174310544"/>
                    </a:ext>
                  </a:extLst>
                </a:gridCol>
                <a:gridCol w="1051133">
                  <a:extLst>
                    <a:ext uri="{9D8B030D-6E8A-4147-A177-3AD203B41FA5}">
                      <a16:colId xmlns:a16="http://schemas.microsoft.com/office/drawing/2014/main" val="2227648246"/>
                    </a:ext>
                  </a:extLst>
                </a:gridCol>
                <a:gridCol w="1051133">
                  <a:extLst>
                    <a:ext uri="{9D8B030D-6E8A-4147-A177-3AD203B41FA5}">
                      <a16:colId xmlns:a16="http://schemas.microsoft.com/office/drawing/2014/main" val="1398526437"/>
                    </a:ext>
                  </a:extLst>
                </a:gridCol>
              </a:tblGrid>
              <a:tr h="855671">
                <a:tc>
                  <a:txBody>
                    <a:bodyPr/>
                    <a:lstStyle/>
                    <a:p>
                      <a:pPr algn="ctr" fontAlgn="b"/>
                      <a:endParaRPr lang="fr-FR" sz="2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828323"/>
                  </a:ext>
                </a:extLst>
              </a:tr>
              <a:tr h="817531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495813"/>
                  </a:ext>
                </a:extLst>
              </a:tr>
              <a:tr h="817531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23640"/>
                  </a:ext>
                </a:extLst>
              </a:tr>
              <a:tr h="817531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130405"/>
                  </a:ext>
                </a:extLst>
              </a:tr>
              <a:tr h="817531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69903"/>
                  </a:ext>
                </a:extLst>
              </a:tr>
            </a:tbl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F4932100-2D2B-4BED-AAF2-E8842BF6324C}"/>
              </a:ext>
            </a:extLst>
          </p:cNvPr>
          <p:cNvSpPr txBox="1"/>
          <p:nvPr/>
        </p:nvSpPr>
        <p:spPr>
          <a:xfrm>
            <a:off x="7425400" y="5769300"/>
            <a:ext cx="192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chemeClr val="bg1"/>
                </a:solidFill>
              </a:rPr>
              <a:t>Tableau de coûts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E90EC5D-8F7C-4E00-A7B5-AF2C2B13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pPr rtl="0"/>
              <a:t>5</a:t>
            </a:fld>
            <a:endParaRPr lang="fr-FR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7E7D92-4246-4DDF-A0DD-D44DF07D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91676"/>
            <a:ext cx="11214100" cy="978729"/>
          </a:xfrm>
        </p:spPr>
        <p:txBody>
          <a:bodyPr/>
          <a:lstStyle/>
          <a:p>
            <a:r>
              <a:rPr lang="fr-FR" sz="3200" u="sng" dirty="0"/>
              <a:t>Application de l’algorithme (Pseudo-code)</a:t>
            </a:r>
            <a:br>
              <a:rPr lang="fr-FR" sz="3200" u="sng" dirty="0"/>
            </a:br>
            <a:endParaRPr lang="en-US" u="sng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DB8561E-717F-413B-8544-C6EDB02E5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605" y="1450123"/>
            <a:ext cx="7322121" cy="212957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EA8BE80-9AEF-4BFD-8992-F6CC81A0D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497" y="3640322"/>
            <a:ext cx="7568336" cy="2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93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104E7CF-33B5-4C1D-B40E-E662BAB1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91676"/>
            <a:ext cx="11214100" cy="978729"/>
          </a:xfrm>
        </p:spPr>
        <p:txBody>
          <a:bodyPr/>
          <a:lstStyle/>
          <a:p>
            <a:r>
              <a:rPr lang="fr-FR" sz="3200" u="sng" dirty="0"/>
              <a:t>Application de l’algorithme</a:t>
            </a:r>
            <a:br>
              <a:rPr lang="fr-FR" sz="3200" u="sng" dirty="0"/>
            </a:br>
            <a:endParaRPr lang="en-US" u="sng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E809CF-905A-4D16-B0B7-A005C577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263D6C4-4840-40CC-AC84-17E24B3B7BDE}" type="slidenum">
              <a:rPr lang="fr-FR" noProof="0" smtClean="0"/>
              <a:pPr rtl="0">
                <a:spcAft>
                  <a:spcPts val="600"/>
                </a:spcAft>
              </a:pPr>
              <a:t>6</a:t>
            </a:fld>
            <a:endParaRPr lang="fr-FR" noProof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BBD8DE24-FC18-4DDA-8636-40C132F2FF7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25397002"/>
              </p:ext>
            </p:extLst>
          </p:nvPr>
        </p:nvGraphicFramePr>
        <p:xfrm>
          <a:off x="6474163" y="1727775"/>
          <a:ext cx="5037020" cy="4049184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1007404">
                  <a:extLst>
                    <a:ext uri="{9D8B030D-6E8A-4147-A177-3AD203B41FA5}">
                      <a16:colId xmlns:a16="http://schemas.microsoft.com/office/drawing/2014/main" val="3458793075"/>
                    </a:ext>
                  </a:extLst>
                </a:gridCol>
                <a:gridCol w="1007404">
                  <a:extLst>
                    <a:ext uri="{9D8B030D-6E8A-4147-A177-3AD203B41FA5}">
                      <a16:colId xmlns:a16="http://schemas.microsoft.com/office/drawing/2014/main" val="675737419"/>
                    </a:ext>
                  </a:extLst>
                </a:gridCol>
                <a:gridCol w="1007404">
                  <a:extLst>
                    <a:ext uri="{9D8B030D-6E8A-4147-A177-3AD203B41FA5}">
                      <a16:colId xmlns:a16="http://schemas.microsoft.com/office/drawing/2014/main" val="1388799169"/>
                    </a:ext>
                  </a:extLst>
                </a:gridCol>
                <a:gridCol w="1007404">
                  <a:extLst>
                    <a:ext uri="{9D8B030D-6E8A-4147-A177-3AD203B41FA5}">
                      <a16:colId xmlns:a16="http://schemas.microsoft.com/office/drawing/2014/main" val="170166850"/>
                    </a:ext>
                  </a:extLst>
                </a:gridCol>
                <a:gridCol w="1007404">
                  <a:extLst>
                    <a:ext uri="{9D8B030D-6E8A-4147-A177-3AD203B41FA5}">
                      <a16:colId xmlns:a16="http://schemas.microsoft.com/office/drawing/2014/main" val="1521821978"/>
                    </a:ext>
                  </a:extLst>
                </a:gridCol>
              </a:tblGrid>
              <a:tr h="799560">
                <a:tc>
                  <a:txBody>
                    <a:bodyPr/>
                    <a:lstStyle/>
                    <a:p>
                      <a:pPr algn="ctr" fontAlgn="b"/>
                      <a:endParaRPr lang="fr-FR" sz="2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689229"/>
                  </a:ext>
                </a:extLst>
              </a:tr>
              <a:tr h="7995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671804"/>
                  </a:ext>
                </a:extLst>
              </a:tr>
              <a:tr h="7995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351535"/>
                  </a:ext>
                </a:extLst>
              </a:tr>
              <a:tr h="7995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763709"/>
                  </a:ext>
                </a:extLst>
              </a:tr>
              <a:tr h="850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086051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9ED1D87-CED0-449A-8A13-3DA22AB40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740826"/>
              </p:ext>
            </p:extLst>
          </p:nvPr>
        </p:nvGraphicFramePr>
        <p:xfrm>
          <a:off x="533398" y="1727774"/>
          <a:ext cx="4953000" cy="4049185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91753075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895341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25421005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61630822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96046184"/>
                    </a:ext>
                  </a:extLst>
                </a:gridCol>
              </a:tblGrid>
              <a:tr h="809837">
                <a:tc>
                  <a:txBody>
                    <a:bodyPr/>
                    <a:lstStyle/>
                    <a:p>
                      <a:pPr algn="ctr" fontAlgn="b"/>
                      <a:endParaRPr lang="fr-FR" sz="2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841283"/>
                  </a:ext>
                </a:extLst>
              </a:tr>
              <a:tr h="8098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500267"/>
                  </a:ext>
                </a:extLst>
              </a:tr>
              <a:tr h="8098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2800" b="0" i="0" u="none" strike="noStrike">
                          <a:solidFill>
                            <a:srgbClr val="4D5156"/>
                          </a:solidFill>
                          <a:effectLst/>
                          <a:latin typeface="Arial" panose="020B060402020202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529433"/>
                  </a:ext>
                </a:extLst>
              </a:tr>
              <a:tr h="8098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62866"/>
                  </a:ext>
                </a:extLst>
              </a:tr>
              <a:tr h="8098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94692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1B31C817-354A-4C4A-93A5-A86A5A2F329F}"/>
              </a:ext>
            </a:extLst>
          </p:cNvPr>
          <p:cNvSpPr txBox="1"/>
          <p:nvPr/>
        </p:nvSpPr>
        <p:spPr>
          <a:xfrm>
            <a:off x="533398" y="1255383"/>
            <a:ext cx="518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bg1"/>
                </a:solidFill>
              </a:rPr>
              <a:t>Initialisation des matrices L et P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A1C4DF1-3034-48AA-B926-DA400B748A73}"/>
              </a:ext>
            </a:extLst>
          </p:cNvPr>
          <p:cNvSpPr txBox="1"/>
          <p:nvPr/>
        </p:nvSpPr>
        <p:spPr>
          <a:xfrm>
            <a:off x="444500" y="5880018"/>
            <a:ext cx="518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Matrices 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3BDBBB5-C2BA-434A-AF84-60DA3B751E95}"/>
              </a:ext>
            </a:extLst>
          </p:cNvPr>
          <p:cNvSpPr txBox="1"/>
          <p:nvPr/>
        </p:nvSpPr>
        <p:spPr>
          <a:xfrm>
            <a:off x="6400453" y="5880018"/>
            <a:ext cx="518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Matrices P</a:t>
            </a:r>
          </a:p>
        </p:txBody>
      </p:sp>
    </p:spTree>
    <p:extLst>
      <p:ext uri="{BB962C8B-B14F-4D97-AF65-F5344CB8AC3E}">
        <p14:creationId xmlns:p14="http://schemas.microsoft.com/office/powerpoint/2010/main" val="337951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E90EC5D-8F7C-4E00-A7B5-AF2C2B13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pPr rtl="0"/>
              <a:t>7</a:t>
            </a:fld>
            <a:endParaRPr lang="fr-FR" noProof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C2C4A2-19A0-4EDC-A2A9-83FA4CAF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91676"/>
            <a:ext cx="11214100" cy="978729"/>
          </a:xfrm>
        </p:spPr>
        <p:txBody>
          <a:bodyPr/>
          <a:lstStyle/>
          <a:p>
            <a:r>
              <a:rPr lang="fr-FR" sz="3200" u="sng" dirty="0"/>
              <a:t>Application de l’algorithme (Pseudo-code)</a:t>
            </a:r>
            <a:br>
              <a:rPr lang="fr-FR" sz="3200" u="sng" dirty="0"/>
            </a:br>
            <a:endParaRPr lang="en-US" u="sng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5E24F49-9A64-488A-9DC1-A84051CCF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09" y="1891139"/>
            <a:ext cx="9298409" cy="351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41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BF3DADC-ED83-4A13-86BB-FCAEB7B2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91676"/>
            <a:ext cx="11214100" cy="978729"/>
          </a:xfrm>
        </p:spPr>
        <p:txBody>
          <a:bodyPr/>
          <a:lstStyle/>
          <a:p>
            <a:r>
              <a:rPr lang="fr-FR" sz="3200" u="sng" dirty="0"/>
              <a:t>Application de l’algorithme</a:t>
            </a:r>
            <a:br>
              <a:rPr lang="fr-FR" sz="3200" u="sng" dirty="0"/>
            </a:br>
            <a:endParaRPr lang="en-US" u="sng" dirty="0"/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61C44302-ADFB-406C-AAE5-6DB0167B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263D6C4-4840-40CC-AC84-17E24B3B7BDE}" type="slidenum">
              <a:rPr lang="fr-FR" noProof="0" smtClean="0"/>
              <a:pPr rtl="0">
                <a:spcAft>
                  <a:spcPts val="600"/>
                </a:spcAft>
              </a:pPr>
              <a:t>8</a:t>
            </a:fld>
            <a:endParaRPr lang="fr-FR" noProof="0"/>
          </a:p>
        </p:txBody>
      </p:sp>
      <p:graphicFrame>
        <p:nvGraphicFramePr>
          <p:cNvPr id="8" name="Espace réservé du contenu 5">
            <a:extLst>
              <a:ext uri="{FF2B5EF4-FFF2-40B4-BE49-F238E27FC236}">
                <a16:creationId xmlns:a16="http://schemas.microsoft.com/office/drawing/2014/main" id="{2F11EC60-2B76-4B34-848D-BBE25410D2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0168391"/>
              </p:ext>
            </p:extLst>
          </p:nvPr>
        </p:nvGraphicFramePr>
        <p:xfrm>
          <a:off x="6474163" y="1727775"/>
          <a:ext cx="5037020" cy="4049184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1007404">
                  <a:extLst>
                    <a:ext uri="{9D8B030D-6E8A-4147-A177-3AD203B41FA5}">
                      <a16:colId xmlns:a16="http://schemas.microsoft.com/office/drawing/2014/main" val="3458793075"/>
                    </a:ext>
                  </a:extLst>
                </a:gridCol>
                <a:gridCol w="1007404">
                  <a:extLst>
                    <a:ext uri="{9D8B030D-6E8A-4147-A177-3AD203B41FA5}">
                      <a16:colId xmlns:a16="http://schemas.microsoft.com/office/drawing/2014/main" val="675737419"/>
                    </a:ext>
                  </a:extLst>
                </a:gridCol>
                <a:gridCol w="1007404">
                  <a:extLst>
                    <a:ext uri="{9D8B030D-6E8A-4147-A177-3AD203B41FA5}">
                      <a16:colId xmlns:a16="http://schemas.microsoft.com/office/drawing/2014/main" val="1388799169"/>
                    </a:ext>
                  </a:extLst>
                </a:gridCol>
                <a:gridCol w="1007404">
                  <a:extLst>
                    <a:ext uri="{9D8B030D-6E8A-4147-A177-3AD203B41FA5}">
                      <a16:colId xmlns:a16="http://schemas.microsoft.com/office/drawing/2014/main" val="170166850"/>
                    </a:ext>
                  </a:extLst>
                </a:gridCol>
                <a:gridCol w="1007404">
                  <a:extLst>
                    <a:ext uri="{9D8B030D-6E8A-4147-A177-3AD203B41FA5}">
                      <a16:colId xmlns:a16="http://schemas.microsoft.com/office/drawing/2014/main" val="1521821978"/>
                    </a:ext>
                  </a:extLst>
                </a:gridCol>
              </a:tblGrid>
              <a:tr h="7995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k=0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689229"/>
                  </a:ext>
                </a:extLst>
              </a:tr>
              <a:tr h="7995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671804"/>
                  </a:ext>
                </a:extLst>
              </a:tr>
              <a:tr h="7995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351535"/>
                  </a:ext>
                </a:extLst>
              </a:tr>
              <a:tr h="7995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763709"/>
                  </a:ext>
                </a:extLst>
              </a:tr>
              <a:tr h="850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086051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F9B08B39-8871-477C-910D-338A96859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51593"/>
              </p:ext>
            </p:extLst>
          </p:nvPr>
        </p:nvGraphicFramePr>
        <p:xfrm>
          <a:off x="533398" y="1727774"/>
          <a:ext cx="4953000" cy="4049185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91753075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895341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25421005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61630822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96046184"/>
                    </a:ext>
                  </a:extLst>
                </a:gridCol>
              </a:tblGrid>
              <a:tr h="8098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k=0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841283"/>
                  </a:ext>
                </a:extLst>
              </a:tr>
              <a:tr h="8098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500267"/>
                  </a:ext>
                </a:extLst>
              </a:tr>
              <a:tr h="8098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2800" b="0" i="0" u="none" strike="noStrike">
                          <a:solidFill>
                            <a:srgbClr val="4D5156"/>
                          </a:solidFill>
                          <a:effectLst/>
                          <a:latin typeface="Arial" panose="020B060402020202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529433"/>
                  </a:ext>
                </a:extLst>
              </a:tr>
              <a:tr h="8098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62866"/>
                  </a:ext>
                </a:extLst>
              </a:tr>
              <a:tr h="8098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946927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E0816B77-93DE-4D5C-968A-837C7542789D}"/>
              </a:ext>
            </a:extLst>
          </p:cNvPr>
          <p:cNvSpPr txBox="1"/>
          <p:nvPr/>
        </p:nvSpPr>
        <p:spPr>
          <a:xfrm>
            <a:off x="444500" y="5880018"/>
            <a:ext cx="518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Matrices 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6509143-AA5D-4C46-B65B-0A1E1C167D2D}"/>
              </a:ext>
            </a:extLst>
          </p:cNvPr>
          <p:cNvSpPr txBox="1"/>
          <p:nvPr/>
        </p:nvSpPr>
        <p:spPr>
          <a:xfrm>
            <a:off x="6400453" y="5880018"/>
            <a:ext cx="518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Matrices P</a:t>
            </a:r>
          </a:p>
        </p:txBody>
      </p:sp>
    </p:spTree>
    <p:extLst>
      <p:ext uri="{BB962C8B-B14F-4D97-AF65-F5344CB8AC3E}">
        <p14:creationId xmlns:p14="http://schemas.microsoft.com/office/powerpoint/2010/main" val="3425964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7D68E-AB33-41CA-9C5F-9B648293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fr-FR" sz="3200" u="sng" dirty="0"/>
              <a:t>Application de l’algorithme</a:t>
            </a:r>
            <a:br>
              <a:rPr lang="fr-FR" sz="3200" u="sng" dirty="0"/>
            </a:b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7F683C2-BBB4-474A-9FF1-2C660301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pPr rtl="0"/>
              <a:t>9</a:t>
            </a:fld>
            <a:endParaRPr lang="fr-FR" noProof="0"/>
          </a:p>
        </p:txBody>
      </p:sp>
      <p:graphicFrame>
        <p:nvGraphicFramePr>
          <p:cNvPr id="10" name="Espace réservé du contenu 5">
            <a:extLst>
              <a:ext uri="{FF2B5EF4-FFF2-40B4-BE49-F238E27FC236}">
                <a16:creationId xmlns:a16="http://schemas.microsoft.com/office/drawing/2014/main" id="{442CED98-2E0B-4AF3-AC67-B7C03A715E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493003"/>
              </p:ext>
            </p:extLst>
          </p:nvPr>
        </p:nvGraphicFramePr>
        <p:xfrm>
          <a:off x="3932031" y="1521654"/>
          <a:ext cx="3423305" cy="301038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684661">
                  <a:extLst>
                    <a:ext uri="{9D8B030D-6E8A-4147-A177-3AD203B41FA5}">
                      <a16:colId xmlns:a16="http://schemas.microsoft.com/office/drawing/2014/main" val="3458793075"/>
                    </a:ext>
                  </a:extLst>
                </a:gridCol>
                <a:gridCol w="684661">
                  <a:extLst>
                    <a:ext uri="{9D8B030D-6E8A-4147-A177-3AD203B41FA5}">
                      <a16:colId xmlns:a16="http://schemas.microsoft.com/office/drawing/2014/main" val="675737419"/>
                    </a:ext>
                  </a:extLst>
                </a:gridCol>
                <a:gridCol w="684661">
                  <a:extLst>
                    <a:ext uri="{9D8B030D-6E8A-4147-A177-3AD203B41FA5}">
                      <a16:colId xmlns:a16="http://schemas.microsoft.com/office/drawing/2014/main" val="1388799169"/>
                    </a:ext>
                  </a:extLst>
                </a:gridCol>
                <a:gridCol w="684661">
                  <a:extLst>
                    <a:ext uri="{9D8B030D-6E8A-4147-A177-3AD203B41FA5}">
                      <a16:colId xmlns:a16="http://schemas.microsoft.com/office/drawing/2014/main" val="170166850"/>
                    </a:ext>
                  </a:extLst>
                </a:gridCol>
                <a:gridCol w="684661">
                  <a:extLst>
                    <a:ext uri="{9D8B030D-6E8A-4147-A177-3AD203B41FA5}">
                      <a16:colId xmlns:a16="http://schemas.microsoft.com/office/drawing/2014/main" val="1521821978"/>
                    </a:ext>
                  </a:extLst>
                </a:gridCol>
              </a:tblGrid>
              <a:tr h="51299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k=1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689229"/>
                  </a:ext>
                </a:extLst>
              </a:tr>
              <a:tr h="51299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671804"/>
                  </a:ext>
                </a:extLst>
              </a:tr>
              <a:tr h="51299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351535"/>
                  </a:ext>
                </a:extLst>
              </a:tr>
              <a:tr h="51299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763709"/>
                  </a:ext>
                </a:extLst>
              </a:tr>
              <a:tr h="54595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y-MM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086051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24704D61-5F19-4D4D-A794-59E572B69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836967"/>
              </p:ext>
            </p:extLst>
          </p:nvPr>
        </p:nvGraphicFramePr>
        <p:xfrm>
          <a:off x="189939" y="1527941"/>
          <a:ext cx="3423305" cy="301038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684661">
                  <a:extLst>
                    <a:ext uri="{9D8B030D-6E8A-4147-A177-3AD203B41FA5}">
                      <a16:colId xmlns:a16="http://schemas.microsoft.com/office/drawing/2014/main" val="1917530759"/>
                    </a:ext>
                  </a:extLst>
                </a:gridCol>
                <a:gridCol w="684661">
                  <a:extLst>
                    <a:ext uri="{9D8B030D-6E8A-4147-A177-3AD203B41FA5}">
                      <a16:colId xmlns:a16="http://schemas.microsoft.com/office/drawing/2014/main" val="288953413"/>
                    </a:ext>
                  </a:extLst>
                </a:gridCol>
                <a:gridCol w="684661">
                  <a:extLst>
                    <a:ext uri="{9D8B030D-6E8A-4147-A177-3AD203B41FA5}">
                      <a16:colId xmlns:a16="http://schemas.microsoft.com/office/drawing/2014/main" val="3254210059"/>
                    </a:ext>
                  </a:extLst>
                </a:gridCol>
                <a:gridCol w="684661">
                  <a:extLst>
                    <a:ext uri="{9D8B030D-6E8A-4147-A177-3AD203B41FA5}">
                      <a16:colId xmlns:a16="http://schemas.microsoft.com/office/drawing/2014/main" val="1616308220"/>
                    </a:ext>
                  </a:extLst>
                </a:gridCol>
                <a:gridCol w="684661">
                  <a:extLst>
                    <a:ext uri="{9D8B030D-6E8A-4147-A177-3AD203B41FA5}">
                      <a16:colId xmlns:a16="http://schemas.microsoft.com/office/drawing/2014/main" val="2896046184"/>
                    </a:ext>
                  </a:extLst>
                </a:gridCol>
              </a:tblGrid>
              <a:tr h="45121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k=1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841283"/>
                  </a:ext>
                </a:extLst>
              </a:tr>
              <a:tr h="45121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500267"/>
                  </a:ext>
                </a:extLst>
              </a:tr>
              <a:tr h="45121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529433"/>
                  </a:ext>
                </a:extLst>
              </a:tr>
              <a:tr h="45121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62866"/>
                  </a:ext>
                </a:extLst>
              </a:tr>
              <a:tr h="45121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2854" marR="18658" marT="179118" marB="1791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y-MM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ထ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946927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A536ADD6-F358-4FBF-89A7-A398DF435060}"/>
              </a:ext>
            </a:extLst>
          </p:cNvPr>
          <p:cNvSpPr txBox="1"/>
          <p:nvPr/>
        </p:nvSpPr>
        <p:spPr>
          <a:xfrm>
            <a:off x="85576" y="4676006"/>
            <a:ext cx="518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Matrices 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672D0B-03B2-4348-A1FB-780A1BA1D384}"/>
              </a:ext>
            </a:extLst>
          </p:cNvPr>
          <p:cNvSpPr txBox="1"/>
          <p:nvPr/>
        </p:nvSpPr>
        <p:spPr>
          <a:xfrm>
            <a:off x="3859152" y="4676006"/>
            <a:ext cx="342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Matrices 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36A37F-06FE-40C5-9620-4BFC1F1A6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123" y="1956232"/>
            <a:ext cx="4327938" cy="24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60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498_TF66687569" id="{787900FF-6872-4441-B598-37355B1445EE}" vid="{F772BB80-56EE-4656-A7E3-611E117A189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bleue moderne</Template>
  <TotalTime>278</TotalTime>
  <Words>635</Words>
  <Application>Microsoft Office PowerPoint</Application>
  <PresentationFormat>Grand écran</PresentationFormat>
  <Paragraphs>426</Paragraphs>
  <Slides>15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Trade Gothic LT Pro</vt:lpstr>
      <vt:lpstr>Trebuchet MS</vt:lpstr>
      <vt:lpstr>Thème Office</vt:lpstr>
      <vt:lpstr>Projet Graphe</vt:lpstr>
      <vt:lpstr>Algorithme de Floyd-Warshall</vt:lpstr>
      <vt:lpstr>  GRAPHES</vt:lpstr>
      <vt:lpstr> MATRICES DE DEPART</vt:lpstr>
      <vt:lpstr>Application de l’algorithme (Pseudo-code) </vt:lpstr>
      <vt:lpstr>Application de l’algorithme </vt:lpstr>
      <vt:lpstr>Application de l’algorithme (Pseudo-code) </vt:lpstr>
      <vt:lpstr>Application de l’algorithme </vt:lpstr>
      <vt:lpstr>Application de l’algorithme </vt:lpstr>
      <vt:lpstr>Application de l’algorithme </vt:lpstr>
      <vt:lpstr>Résultats finaux</vt:lpstr>
      <vt:lpstr>Cas du circuit absorbant</vt:lpstr>
      <vt:lpstr>Détection de circuit absorbant</vt:lpstr>
      <vt:lpstr>Chemin le plus court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Graphe</dc:title>
  <dc:creator>Redwane ZAGHOUINI</dc:creator>
  <cp:lastModifiedBy>Redwane ZAGHOUINI</cp:lastModifiedBy>
  <cp:revision>10</cp:revision>
  <dcterms:created xsi:type="dcterms:W3CDTF">2021-12-06T08:21:57Z</dcterms:created>
  <dcterms:modified xsi:type="dcterms:W3CDTF">2021-12-06T14:18:51Z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