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3" r:id="rId3"/>
    <p:sldId id="282" r:id="rId4"/>
    <p:sldId id="281" r:id="rId5"/>
    <p:sldId id="280" r:id="rId6"/>
    <p:sldId id="279" r:id="rId7"/>
    <p:sldId id="278" r:id="rId8"/>
    <p:sldId id="277" r:id="rId9"/>
    <p:sldId id="267" r:id="rId10"/>
    <p:sldId id="266" r:id="rId11"/>
    <p:sldId id="28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E134DA-06A5-4CEB-8C62-B1CF2DCCC5E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56AFBF-2F4B-4792-9E58-45E0CC0C2B1B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A6060-1999-43A4-83AD-BD7224FBCCAD}" type="slidenum">
              <a:rPr lang="en-GB"/>
              <a:pPr/>
              <a:t>1</a:t>
            </a:fld>
            <a:endParaRPr lang="en-GB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ADB19-0FEB-41D9-884A-D5DFCF0F04A7}" type="slidenum">
              <a:rPr lang="en-GB"/>
              <a:pPr/>
              <a:t>10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B6392-BDF3-4D2C-8567-313F5D6B4F05}" type="slidenum">
              <a:rPr lang="en-GB"/>
              <a:pPr/>
              <a:t>2</a:t>
            </a:fld>
            <a:endParaRPr lang="en-GB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901D6-0B64-4C20-9F77-75707FCA3F55}" type="slidenum">
              <a:rPr lang="en-GB"/>
              <a:pPr/>
              <a:t>3</a:t>
            </a:fld>
            <a:endParaRPr lang="en-GB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9C00A-7B01-40B3-B772-D8A71B733A05}" type="slidenum">
              <a:rPr lang="en-GB"/>
              <a:pPr/>
              <a:t>4</a:t>
            </a:fld>
            <a:endParaRPr lang="en-GB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A2753-A2D0-4F96-B6D4-64D857B6634A}" type="slidenum">
              <a:rPr lang="en-GB"/>
              <a:pPr/>
              <a:t>5</a:t>
            </a:fld>
            <a:endParaRPr lang="en-GB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D7D02-9AD3-4BB4-ACA4-FD15BABB0AAC}" type="slidenum">
              <a:rPr lang="en-GB"/>
              <a:pPr/>
              <a:t>6</a:t>
            </a:fld>
            <a:endParaRPr lang="en-GB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F6C0D-40CF-4B77-899F-81A460F9A71E}" type="slidenum">
              <a:rPr lang="en-GB"/>
              <a:pPr/>
              <a:t>7</a:t>
            </a:fld>
            <a:endParaRPr lang="en-GB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C47EB-38ED-4676-A731-FD0388A970C7}" type="slidenum">
              <a:rPr lang="en-GB"/>
              <a:pPr/>
              <a:t>8</a:t>
            </a:fld>
            <a:endParaRPr lang="en-GB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72D4A-71EA-464B-8864-B55276373B2C}" type="slidenum">
              <a:rPr lang="en-GB"/>
              <a:pPr/>
              <a:t>9</a:t>
            </a:fld>
            <a:endParaRPr lang="en-GB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2B9F9-08EA-4F15-AC8F-25C22901BD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39BA3-12B6-4200-B109-4EC1B9C0065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05657-40BD-4377-826F-5A148D899D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F9AE1-32B4-4397-9124-35DCCA1A0D4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F2376-E8E5-4313-99DA-6B12B7B0D87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07B6B-5BB0-4C09-903A-FC800FFC8B0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B3B45-19CD-49EA-86EE-879A11AB38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9D9C-AC0C-45B3-8999-E1F18C3EC5B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882E0-19C8-4ACE-96EE-5E217DCD9BA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232AC-612E-4020-91FE-9BCA5F4607E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EE9C1-7357-40C5-B5B8-20A078A346F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3B80FB-7502-442C-B464-CF37B220DCE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>
                <a:solidFill>
                  <a:srgbClr val="FF3300"/>
                </a:solidFill>
              </a:rPr>
              <a:t>Log-linear analysis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533400"/>
          </a:xfrm>
        </p:spPr>
        <p:txBody>
          <a:bodyPr/>
          <a:lstStyle/>
          <a:p>
            <a:r>
              <a:rPr lang="en-GB" sz="3200"/>
              <a:t>The log-rate model: </a:t>
            </a:r>
            <a:r>
              <a:rPr lang="en-GB" sz="2000"/>
              <a:t>the occurrence matrix and the exposure matrix</a:t>
            </a:r>
            <a:endParaRPr lang="en-GB" sz="32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CC"/>
                </a:solidFill>
              </a:rPr>
              <a:t>Occurrences</a:t>
            </a:r>
            <a:r>
              <a:rPr lang="en-GB" sz="2000"/>
              <a:t>: Number leaving home by age and sex, 1961 birth cohort: n</a:t>
            </a:r>
            <a:r>
              <a:rPr lang="en-GB" sz="2000" baseline="-25000"/>
              <a:t>ij</a:t>
            </a:r>
            <a:endParaRPr lang="en-GB" sz="20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76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CC"/>
                </a:solidFill>
              </a:rPr>
              <a:t>Exposures</a:t>
            </a:r>
            <a:r>
              <a:rPr lang="en-GB" sz="2000"/>
              <a:t>: number of months living at home (includes censored observations): PM</a:t>
            </a:r>
            <a:r>
              <a:rPr lang="en-GB" sz="2000" baseline="-25000"/>
              <a:t>ij</a:t>
            </a:r>
            <a:endParaRPr lang="en-GB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95600" y="1600200"/>
          <a:ext cx="38862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Worksheet" r:id="rId3" imgW="2448154" imgH="1410005" progId="Excel.Sheet.8">
                  <p:embed/>
                </p:oleObj>
              </mc:Choice>
              <mc:Fallback>
                <p:oleObj name="Worksheet" r:id="rId3" imgW="2448154" imgH="1410005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3886200" cy="2238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895600" y="4724400"/>
          <a:ext cx="38862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r:id="rId5" imgW="2448154" imgH="1010107" progId="Excel.Sheet.8">
                  <p:embed/>
                </p:oleObj>
              </mc:Choice>
              <mc:Fallback>
                <p:oleObj name="Worksheet" r:id="rId5" imgW="2448154" imgH="1010107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3886200" cy="1603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428179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/>
              <a:t>Suppose we are interested in the relationship between sex, heart disease and body weight.  We could take a sample of 200 subjects and determine the sex, approximate body weight, and who does and does not have heart disease</a:t>
            </a:r>
          </a:p>
          <a:p>
            <a:endParaRPr lang="en-US" dirty="0"/>
          </a:p>
          <a:p>
            <a:r>
              <a:rPr lang="en-US" dirty="0"/>
              <a:t>The contingency table :      </a:t>
            </a:r>
          </a:p>
          <a:p>
            <a:r>
              <a:rPr lang="en-US" dirty="0"/>
              <a:t> </a:t>
            </a:r>
            <a:endParaRPr lang="es-MX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341805"/>
            <a:ext cx="7500990" cy="333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Analysis of count data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GB"/>
              <a:t>Introduction to log-linear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The Poisson probability model</a:t>
            </a:r>
            <a:endParaRPr lang="en-GB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133600" y="3429000"/>
          <a:ext cx="3886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2158920" imgH="596880" progId="Equation.3">
                  <p:embed/>
                </p:oleObj>
              </mc:Choice>
              <mc:Fallback>
                <p:oleObj name="Equation" r:id="rId3" imgW="215892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38862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8077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Let N be a random variable representing the number of</a:t>
            </a:r>
            <a:r>
              <a:rPr lang="en-GB">
                <a:solidFill>
                  <a:schemeClr val="accent2"/>
                </a:solidFill>
              </a:rPr>
              <a:t> events </a:t>
            </a:r>
            <a:r>
              <a:rPr lang="en-GB"/>
              <a:t>during a unit interval and let n be a realisation of n (COUNT): N is a </a:t>
            </a:r>
            <a:r>
              <a:rPr lang="en-GB">
                <a:solidFill>
                  <a:srgbClr val="009900"/>
                </a:solidFill>
              </a:rPr>
              <a:t>Poisson r.v.</a:t>
            </a:r>
            <a:r>
              <a:rPr lang="en-GB"/>
              <a:t> following a Poisson distribution with parameter </a:t>
            </a:r>
            <a:r>
              <a:rPr lang="en-GB">
                <a:sym typeface="Symbol" pitchFamily="18" charset="2"/>
              </a:rPr>
              <a:t>:</a:t>
            </a:r>
            <a:endParaRPr lang="en-GB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The parameter </a:t>
            </a:r>
            <a:r>
              <a:rPr lang="en-GB">
                <a:sym typeface="Symbol" pitchFamily="18" charset="2"/>
              </a:rPr>
              <a:t> is the expected number of events per unit time interval: 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 = E[N]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Likelihood function</a:t>
            </a:r>
            <a:endParaRPr lang="en-GB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733550" y="2689225"/>
          <a:ext cx="377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689225"/>
                        <a:ext cx="3771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Probability mass function</a:t>
            </a:r>
            <a:r>
              <a:rPr lang="en-GB"/>
              <a:t>: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41148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Log-likelihood function</a:t>
            </a:r>
            <a:r>
              <a:rPr lang="en-GB"/>
              <a:t>: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648200" y="4191000"/>
          <a:ext cx="35655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5" imgW="1981080" imgH="266400" progId="Equation.3">
                  <p:embed/>
                </p:oleObj>
              </mc:Choice>
              <mc:Fallback>
                <p:oleObj name="Equation" r:id="rId5" imgW="198108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5655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90600" y="5181600"/>
            <a:ext cx="670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>
                <a:sym typeface="Symbol" pitchFamily="18" charset="2"/>
              </a:rPr>
              <a:t> </a:t>
            </a:r>
            <a:r>
              <a:rPr lang="en-GB" sz="3200">
                <a:solidFill>
                  <a:schemeClr val="accent2"/>
                </a:solidFill>
              </a:rPr>
              <a:t>Likelihood equations to determine ‘best’ value of </a:t>
            </a:r>
            <a:r>
              <a:rPr lang="en-GB" sz="3200">
                <a:solidFill>
                  <a:schemeClr val="accent2"/>
                </a:solidFill>
                <a:sym typeface="Symbol" pitchFamily="18" charset="2"/>
              </a:rPr>
              <a:t></a:t>
            </a:r>
            <a:endParaRPr lang="en-GB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The log-linear model</a:t>
            </a:r>
            <a:endParaRPr lang="en-GB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848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The objective of log-linear analysis is to determine if the distribution of counts among the cells of a table can be explained by a simpler, </a:t>
            </a:r>
            <a:r>
              <a:rPr lang="en-GB" sz="2800">
                <a:solidFill>
                  <a:schemeClr val="accent2"/>
                </a:solidFill>
              </a:rPr>
              <a:t>underlying structure.</a:t>
            </a:r>
            <a:endParaRPr lang="en-GB" sz="280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66800" y="4191000"/>
            <a:ext cx="7162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</a:rPr>
              <a:t>Log-linear models</a:t>
            </a:r>
            <a:r>
              <a:rPr lang="en-GB" sz="2800"/>
              <a:t> specify different structures in terms of the cross-classified variables (rows, columns and layers of the table).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GB" sz="3600">
                <a:solidFill>
                  <a:srgbClr val="FF0000"/>
                </a:solidFill>
              </a:rPr>
              <a:t>Log-linear models for two-way tables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981200" y="2743200"/>
          <a:ext cx="39338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3" imgW="1917360" imgH="330120" progId="Equation.3">
                  <p:embed/>
                </p:oleObj>
              </mc:Choice>
              <mc:Fallback>
                <p:oleObj name="Equation" r:id="rId3" imgW="191736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39338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Saturated log-linear model: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600200" y="3962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371600" y="3962400"/>
          <a:ext cx="4524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5" imgW="304560" imgH="203040" progId="Equation.3">
                  <p:embed/>
                </p:oleObj>
              </mc:Choice>
              <mc:Fallback>
                <p:oleObj name="Equation" r:id="rId5" imgW="3045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4524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33400" y="4800600"/>
          <a:ext cx="990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393480" imgH="317160" progId="Equation.3">
                  <p:embed/>
                </p:oleObj>
              </mc:Choice>
              <mc:Fallback>
                <p:oleObj name="Equation" r:id="rId7" imgW="393480" imgH="317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990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752600" y="4800600"/>
          <a:ext cx="9636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9" imgW="380880" imgH="330120" progId="Equation.3">
                  <p:embed/>
                </p:oleObj>
              </mc:Choice>
              <mc:Fallback>
                <p:oleObj name="Equation" r:id="rId9" imgW="38088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96361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53340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Overall effect </a:t>
            </a:r>
            <a:r>
              <a:rPr lang="en-GB" sz="1800"/>
              <a:t>(level)</a:t>
            </a: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Main effects</a:t>
            </a:r>
          </a:p>
          <a:p>
            <a:r>
              <a:rPr lang="en-GB"/>
              <a:t>	</a:t>
            </a:r>
            <a:r>
              <a:rPr lang="en-GB" sz="1800"/>
              <a:t>(marginal freq.)</a:t>
            </a:r>
          </a:p>
          <a:p>
            <a:pPr>
              <a:spcBef>
                <a:spcPct val="50000"/>
              </a:spcBef>
            </a:pPr>
            <a:r>
              <a:rPr lang="en-GB"/>
              <a:t>Interaction effect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143000" y="5851525"/>
          <a:ext cx="11207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1" imgW="444240" imgH="330120" progId="Equation.3">
                  <p:embed/>
                </p:oleObj>
              </mc:Choice>
              <mc:Fallback>
                <p:oleObj name="Equation" r:id="rId11" imgW="444240" imgH="330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51525"/>
                        <a:ext cx="11207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486400" y="4419600"/>
            <a:ext cx="3505200" cy="210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In case of 2 x 2 table: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 observations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9 parameters</a:t>
            </a:r>
          </a:p>
          <a:p>
            <a:pPr>
              <a:spcBef>
                <a:spcPct val="50000"/>
              </a:spcBef>
            </a:pPr>
            <a:r>
              <a:rPr lang="en-GB" b="1" i="1">
                <a:solidFill>
                  <a:srgbClr val="FF0000"/>
                </a:solidFill>
              </a:rPr>
              <a:t>Normalisation constraints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>
                <a:solidFill>
                  <a:srgbClr val="FF0000"/>
                </a:solidFill>
              </a:rPr>
              <a:t>Relation log-linear model and Poisson regression model</a:t>
            </a:r>
            <a:endParaRPr lang="en-GB"/>
          </a:p>
        </p:txBody>
      </p:sp>
      <p:graphicFrame>
        <p:nvGraphicFramePr>
          <p:cNvPr id="24579" name="Object 1027"/>
          <p:cNvGraphicFramePr>
            <a:graphicFrameLocks noChangeAspect="1"/>
          </p:cNvGraphicFramePr>
          <p:nvPr/>
        </p:nvGraphicFramePr>
        <p:xfrm>
          <a:off x="2286000" y="2362200"/>
          <a:ext cx="39338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1917360" imgH="330120" progId="Equation.3">
                  <p:embed/>
                </p:oleObj>
              </mc:Choice>
              <mc:Fallback>
                <p:oleObj name="Equation" r:id="rId3" imgW="1917360" imgH="33012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39338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28"/>
          <p:cNvGraphicFramePr>
            <a:graphicFrameLocks noChangeAspect="1"/>
          </p:cNvGraphicFramePr>
          <p:nvPr/>
        </p:nvGraphicFramePr>
        <p:xfrm>
          <a:off x="1884363" y="3962400"/>
          <a:ext cx="49228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5" imgW="2705040" imgH="291960" progId="Equation.3">
                  <p:embed/>
                </p:oleObj>
              </mc:Choice>
              <mc:Fallback>
                <p:oleObj name="Equation" r:id="rId5" imgW="2705040" imgH="2919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962400"/>
                        <a:ext cx="4922837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029"/>
          <p:cNvGraphicFramePr>
            <a:graphicFrameLocks noChangeAspect="1"/>
          </p:cNvGraphicFramePr>
          <p:nvPr/>
        </p:nvGraphicFramePr>
        <p:xfrm>
          <a:off x="609600" y="5029200"/>
          <a:ext cx="1865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7" imgW="927000" imgH="253800" progId="Equation.3">
                  <p:embed/>
                </p:oleObj>
              </mc:Choice>
              <mc:Fallback>
                <p:oleObj name="Equation" r:id="rId7" imgW="927000" imgH="2538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1865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2667000" y="5105400"/>
            <a:ext cx="571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are dummy variables  (0 if i or j is equal to 1and1 if i or j equal to 2) and interaction variable is </a:t>
            </a:r>
          </a:p>
        </p:txBody>
      </p:sp>
      <p:graphicFrame>
        <p:nvGraphicFramePr>
          <p:cNvPr id="24583" name="Object 1031"/>
          <p:cNvGraphicFramePr>
            <a:graphicFrameLocks noChangeAspect="1"/>
          </p:cNvGraphicFramePr>
          <p:nvPr/>
        </p:nvGraphicFramePr>
        <p:xfrm>
          <a:off x="4114800" y="5791200"/>
          <a:ext cx="21971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9" imgW="1091880" imgH="342720" progId="Equation.3">
                  <p:embed/>
                </p:oleObj>
              </mc:Choice>
              <mc:Fallback>
                <p:oleObj name="Equation" r:id="rId9" imgW="1091880" imgH="34272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21971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096000" cy="990600"/>
          </a:xfrm>
        </p:spPr>
        <p:txBody>
          <a:bodyPr/>
          <a:lstStyle/>
          <a:p>
            <a:r>
              <a:rPr lang="en-GB" sz="3200">
                <a:solidFill>
                  <a:srgbClr val="FF0000"/>
                </a:solidFill>
              </a:rPr>
              <a:t>Design matrix</a:t>
            </a:r>
            <a:br>
              <a:rPr lang="en-GB" sz="3200">
                <a:solidFill>
                  <a:srgbClr val="FF0000"/>
                </a:solidFill>
              </a:rPr>
            </a:br>
            <a:r>
              <a:rPr lang="en-GB" sz="2400">
                <a:solidFill>
                  <a:schemeClr val="tx1"/>
                </a:solidFill>
              </a:rPr>
              <a:t>unsaturated log-linear model</a:t>
            </a:r>
            <a:endParaRPr lang="en-GB"/>
          </a:p>
        </p:txBody>
      </p:sp>
      <p:graphicFrame>
        <p:nvGraphicFramePr>
          <p:cNvPr id="23555" name="Object 1027"/>
          <p:cNvGraphicFramePr>
            <a:graphicFrameLocks noChangeAspect="1"/>
          </p:cNvGraphicFramePr>
          <p:nvPr/>
        </p:nvGraphicFramePr>
        <p:xfrm>
          <a:off x="3048000" y="1524000"/>
          <a:ext cx="31257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1523880" imgH="330120" progId="Equation.3">
                  <p:embed/>
                </p:oleObj>
              </mc:Choice>
              <mc:Fallback>
                <p:oleObj name="Equation" r:id="rId3" imgW="1523880" imgH="33012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312578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028"/>
          <p:cNvGraphicFramePr>
            <a:graphicFrameLocks noChangeAspect="1"/>
          </p:cNvGraphicFramePr>
          <p:nvPr/>
        </p:nvGraphicFramePr>
        <p:xfrm>
          <a:off x="2514600" y="2286000"/>
          <a:ext cx="44196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5" imgW="2603160" imgH="1523880" progId="Equation.3">
                  <p:embed/>
                </p:oleObj>
              </mc:Choice>
              <mc:Fallback>
                <p:oleObj name="Equation" r:id="rId5" imgW="2603160" imgH="152388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4419600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1029"/>
          <p:cNvSpPr txBox="1">
            <a:spLocks noChangeArrowheads="1"/>
          </p:cNvSpPr>
          <p:nvPr/>
        </p:nvSpPr>
        <p:spPr bwMode="auto">
          <a:xfrm>
            <a:off x="0" y="5867400"/>
            <a:ext cx="8991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i="1">
                <a:solidFill>
                  <a:schemeClr val="accent2"/>
                </a:solidFill>
              </a:rPr>
              <a:t> Number of parameters exceeds number of equations </a:t>
            </a:r>
            <a:r>
              <a:rPr lang="en-GB" sz="2000" i="1">
                <a:solidFill>
                  <a:schemeClr val="accent2"/>
                </a:solidFill>
                <a:sym typeface="Symbol" pitchFamily="18" charset="2"/>
              </a:rPr>
              <a:t> need for additional equations</a:t>
            </a:r>
          </a:p>
          <a:p>
            <a:pPr algn="ctr">
              <a:spcBef>
                <a:spcPct val="25000"/>
              </a:spcBef>
            </a:pPr>
            <a:r>
              <a:rPr lang="en-GB" sz="2000" i="1">
                <a:solidFill>
                  <a:schemeClr val="accent2"/>
                </a:solidFill>
                <a:sym typeface="Symbol" pitchFamily="18" charset="2"/>
              </a:rPr>
              <a:t> (X’X)</a:t>
            </a:r>
            <a:r>
              <a:rPr lang="en-GB" sz="2000" i="1" baseline="30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GB" sz="2000" i="1">
                <a:solidFill>
                  <a:schemeClr val="accent2"/>
                </a:solidFill>
                <a:sym typeface="Symbol" pitchFamily="18" charset="2"/>
              </a:rPr>
              <a:t> is singular  identify linear dependencies</a:t>
            </a:r>
          </a:p>
        </p:txBody>
      </p:sp>
      <p:graphicFrame>
        <p:nvGraphicFramePr>
          <p:cNvPr id="23558" name="Object 1030"/>
          <p:cNvGraphicFramePr>
            <a:graphicFrameLocks noChangeAspect="1"/>
          </p:cNvGraphicFramePr>
          <p:nvPr/>
        </p:nvGraphicFramePr>
        <p:xfrm>
          <a:off x="2514600" y="5105400"/>
          <a:ext cx="16049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7" imgW="698400" imgH="241200" progId="Equation.3">
                  <p:embed/>
                </p:oleObj>
              </mc:Choice>
              <mc:Fallback>
                <p:oleObj name="Equation" r:id="rId7" imgW="698400" imgH="2412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16049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031"/>
          <p:cNvSpPr txBox="1">
            <a:spLocks noChangeArrowheads="1"/>
          </p:cNvSpPr>
          <p:nvPr/>
        </p:nvSpPr>
        <p:spPr bwMode="auto">
          <a:xfrm>
            <a:off x="4495800" y="510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ym typeface="Symbol" pitchFamily="18" charset="2"/>
              </a:rPr>
              <a:t></a:t>
            </a:r>
            <a:endParaRPr lang="en-GB"/>
          </a:p>
        </p:txBody>
      </p:sp>
      <p:graphicFrame>
        <p:nvGraphicFramePr>
          <p:cNvPr id="23560" name="Object 1032"/>
          <p:cNvGraphicFramePr>
            <a:graphicFrameLocks noChangeAspect="1"/>
          </p:cNvGraphicFramePr>
          <p:nvPr/>
        </p:nvGraphicFramePr>
        <p:xfrm>
          <a:off x="5046663" y="5059363"/>
          <a:ext cx="2832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9" imgW="1231560" imgH="304560" progId="Equation.3">
                  <p:embed/>
                </p:oleObj>
              </mc:Choice>
              <mc:Fallback>
                <p:oleObj name="Equation" r:id="rId9" imgW="1231560" imgH="30456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5059363"/>
                        <a:ext cx="2832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17526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4400">
                <a:solidFill>
                  <a:srgbClr val="FF0000"/>
                </a:solidFill>
              </a:rPr>
              <a:t>The log-rate model</a:t>
            </a:r>
            <a:br>
              <a:rPr lang="en-GB" sz="4400">
                <a:solidFill>
                  <a:srgbClr val="FF0000"/>
                </a:solidFill>
              </a:rPr>
            </a:br>
            <a:br>
              <a:rPr lang="en-GB" sz="4400">
                <a:solidFill>
                  <a:srgbClr val="FF0000"/>
                </a:solidFill>
              </a:rPr>
            </a:br>
            <a:r>
              <a:rPr lang="en-GB" sz="3200">
                <a:solidFill>
                  <a:srgbClr val="CC0099"/>
                </a:solidFill>
              </a:rPr>
              <a:t>Statistical analysis of </a:t>
            </a:r>
            <a:br>
              <a:rPr lang="en-GB" sz="3200">
                <a:solidFill>
                  <a:srgbClr val="CC0099"/>
                </a:solidFill>
              </a:rPr>
            </a:br>
            <a:r>
              <a:rPr lang="en-GB" sz="3200">
                <a:solidFill>
                  <a:srgbClr val="CC0099"/>
                </a:solidFill>
              </a:rPr>
              <a:t>occurrence-exposure rates</a:t>
            </a:r>
            <a:endParaRPr lang="en-GB" sz="440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71600" y="3886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GB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360</Words>
  <Application>Microsoft Office PowerPoint</Application>
  <PresentationFormat>Presentación en pantalla (4:3)</PresentationFormat>
  <Paragraphs>50</Paragraphs>
  <Slides>11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Symbol</vt:lpstr>
      <vt:lpstr>Times New Roman</vt:lpstr>
      <vt:lpstr>Blank Presentation.pot</vt:lpstr>
      <vt:lpstr>Equation</vt:lpstr>
      <vt:lpstr>Worksheet</vt:lpstr>
      <vt:lpstr>Log-linear analysis</vt:lpstr>
      <vt:lpstr>Analysis of count data</vt:lpstr>
      <vt:lpstr>The Poisson probability model</vt:lpstr>
      <vt:lpstr>Likelihood function</vt:lpstr>
      <vt:lpstr>The log-linear model</vt:lpstr>
      <vt:lpstr>Log-linear models for two-way tables</vt:lpstr>
      <vt:lpstr>Relation log-linear model and Poisson regression model</vt:lpstr>
      <vt:lpstr>Design matrix unsaturated log-linear model</vt:lpstr>
      <vt:lpstr>Presentación de PowerPoint</vt:lpstr>
      <vt:lpstr>The log-rate model: the occurrence matrix and the exposure matrix</vt:lpstr>
      <vt:lpstr>Presentación de PowerPoint</vt:lpstr>
    </vt:vector>
  </TitlesOfParts>
  <Company>FRW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approach</dc:title>
  <dc:creator>Frans</dc:creator>
  <cp:lastModifiedBy>humberto vaquera</cp:lastModifiedBy>
  <cp:revision>7</cp:revision>
  <dcterms:created xsi:type="dcterms:W3CDTF">1999-07-30T05:09:28Z</dcterms:created>
  <dcterms:modified xsi:type="dcterms:W3CDTF">2024-07-03T17:19:06Z</dcterms:modified>
</cp:coreProperties>
</file>