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82"/>
  </p:normalViewPr>
  <p:slideViewPr>
    <p:cSldViewPr snapToGrid="0">
      <p:cViewPr varScale="1">
        <p:scale>
          <a:sx n="85" d="100"/>
          <a:sy n="85" d="100"/>
        </p:scale>
        <p:origin x="17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CF3D7-E0A7-0442-91EB-FAD2A0AF7D2D}" type="datetimeFigureOut">
              <a:rPr lang="fr-FR" smtClean="0"/>
              <a:t>27/06/2025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C97B7-3ECB-694D-B1D3-E8230E3641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94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C97B7-3ECB-694D-B1D3-E8230E3641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4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9D34A6-2406-2867-415C-83E6760E4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C0C179-AF12-837C-81AC-73DC5229F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BC6872-0F97-60C1-7D5F-08D0E8D7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0790-FCA5-DC4A-88F6-26090E39AA06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840F0C-D49D-9807-C5FA-6AC563FB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8CA7E-C5CC-07A6-4783-07481B8C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7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8B424-30B4-0712-DB90-B3324B03F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CA9C9A-C291-089B-2047-5B4E5E409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B39D7-BA1D-A80D-8334-E31E070A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E70D-4352-844A-BB2B-03595B3FDD2C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07DF51-FFFA-27EB-5B28-8D47A8A1E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55DDFD-14AB-1EFC-B5B9-3F1EE67D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5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F2E7822-E866-D445-8E24-3BE93939E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1AADF4-9C93-D664-D678-3CF327937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4D1E62-E8A2-7901-EC4A-8C8FCCEE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FE3F-EDF2-5744-A606-B888C5BC0155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7DF62-14F7-6BCC-6051-4F275625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AAD72-4FE4-E151-38B1-AF3CBF3E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74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AA3D6-63B8-D258-723C-9C8560A1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93B2BF-5FAF-FEF8-59E2-A5D310B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CBCB24-A0E3-93D4-1F3F-B6371423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EFC5-7C9E-9E40-B3DB-8041D0527E7E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2B4F4F-624E-D551-525C-0D859731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197E32-F452-9DCD-2727-FAA2E85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33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97E5B-052D-6FA4-CB4F-DC53AAB8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838A9E-9299-9E33-F44E-647CF740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80364-19D2-5613-227F-10F1CE5D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D9B7A-BD85-AD4E-81A1-871EC9A6A0AD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863BA1-DC93-F9E4-4538-D997CAF9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5121F-ABDD-1568-2BD0-4B72B561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55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328C4-2D62-2BCA-9FA2-4B9AB2F3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C594E4-561D-A6EF-E6EC-474D69DFA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267FBD-1F27-05AE-8BA2-37A2A3E5E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4AF4B1-D8C3-D12C-F6FE-0547404A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33FFF-9394-864D-A08B-CA453831340D}" type="datetime1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21CE50-1CF1-4430-F5DD-759B5B9D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8795DC-A93D-EE7E-C82A-098775D9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16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C9967-F9F8-7ADF-A495-2EB21ADE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BEAA98-E29E-A987-75B9-D0B83D388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63A11A-CC8F-E84F-BEF9-A238B29A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73B328-299E-D320-A220-885C87F1A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484BA4-48E0-D804-D785-A19CF9520E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3E3D03-03FE-668D-724C-2157CE13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C1058-2022-A940-90A4-91AED9172675}" type="datetime1">
              <a:rPr lang="fr-FR" smtClean="0"/>
              <a:t>27/06/2025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EF1799-2F91-E5E6-4125-38EB64D5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C8A4AE-968B-496B-46EA-38AA6648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37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DA478-E742-DE09-F65B-5E458497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3E7BAE-E9A2-48F7-A64A-D6184D75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E2007-9F72-8A4E-9816-5C17820D54A4}" type="datetime1">
              <a:rPr lang="fr-FR" smtClean="0"/>
              <a:t>27/06/2025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67FEB8-C059-0D20-5F3E-9C63F241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97EEC2-68B9-16E4-0C2A-8C904D61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55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31C280-8892-9686-37BA-C88FF895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D78C-673E-0A49-B628-047320971DFA}" type="datetime1">
              <a:rPr lang="fr-FR" smtClean="0"/>
              <a:t>27/06/2025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EDFFA7-7A06-42D5-C264-5E767104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2D2D3F-2DFA-747F-17E7-DABB45A2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32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8F6A1-9D4B-5869-D718-47470EBC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B4010-209D-6DC0-A0FF-D7E883F46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970FA5-6CD9-F118-39A7-38C9237C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A98AFA-C948-3F0F-246F-ED8E0CEB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E1918-FD07-3641-8A3E-755EF95513EE}" type="datetime1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81186D-ACEC-13BC-1B4A-95F4E85F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3D31C6-28B7-592D-CEEA-124A779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67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81F62-9DC2-E7A6-628B-D7BAC0871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043757-FDBB-7456-EB82-F540D2524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7A9EC6-9E67-6789-5808-90BA01F9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4B5C84-C94E-82D5-7A37-B6E9AB7C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73FF-94C4-D340-9BCD-94A360165A0D}" type="datetime1">
              <a:rPr lang="fr-FR" smtClean="0"/>
              <a:t>27/06/2025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66AD28-7769-59E5-F57E-E32BFC08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C22179-3CB1-96A6-56CA-EA761117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95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AC258E-D6B4-FF43-161D-6C395E75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52380E-2D92-269A-48A7-048B83D2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3C57E1-2296-0C8A-1EDF-FD53E4D17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8E70B-DE93-2142-B6F2-5424C0ACF706}" type="datetime1">
              <a:rPr lang="fr-FR" smtClean="0"/>
              <a:t>27/06/2025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CB539-45BF-49FB-5846-D2AD7C760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208B0-6723-ED95-06DD-0CA38627A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8F01C-4DD3-9545-AF68-7ABBEA84E5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79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rizon artificiel - ESP32 - MPU6050 - TFT480x320">
            <a:extLst>
              <a:ext uri="{FF2B5EF4-FFF2-40B4-BE49-F238E27FC236}">
                <a16:creationId xmlns:a16="http://schemas.microsoft.com/office/drawing/2014/main" id="{98F1F9A7-2D9C-C5BB-5DE1-A9CCB2C8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/>
          <a:stretch>
            <a:fillRect/>
          </a:stretch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D11D33-9206-9A54-EDE8-5311BE69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 rtl="0" fontAlgn="base"/>
            <a:r>
              <a:rPr lang="fr-FR" sz="5600" b="0" i="0" u="none" strike="noStrike" dirty="0">
                <a:solidFill>
                  <a:schemeClr val="bg1"/>
                </a:solidFill>
                <a:effectLst/>
                <a:latin typeface="-webkit-standard"/>
              </a:rPr>
              <a:t>Altimètre STM32 – Projet basé sur un baromètre LPS22HH</a:t>
            </a:r>
            <a:endParaRPr lang="fr-FR" sz="5600" dirty="0">
              <a:solidFill>
                <a:schemeClr val="bg1"/>
              </a:solidFill>
            </a:endParaRPr>
          </a:p>
        </p:txBody>
      </p: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B98357-5A05-2647-15E1-2A9CF91CF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fr-FR" sz="1300" dirty="0">
                <a:solidFill>
                  <a:schemeClr val="bg1"/>
                </a:solidFill>
              </a:rPr>
              <a:t>RICCI </a:t>
            </a:r>
            <a:r>
              <a:rPr lang="fr-FR" sz="1300" dirty="0" err="1">
                <a:solidFill>
                  <a:schemeClr val="bg1"/>
                </a:solidFill>
              </a:rPr>
              <a:t>Matyas</a:t>
            </a:r>
            <a:endParaRPr lang="fr-FR" sz="1300" dirty="0">
              <a:solidFill>
                <a:schemeClr val="bg1"/>
              </a:solidFill>
            </a:endParaRPr>
          </a:p>
          <a:p>
            <a:pPr algn="l"/>
            <a:r>
              <a:rPr lang="fr-FR" sz="1300" dirty="0">
                <a:solidFill>
                  <a:schemeClr val="bg1"/>
                </a:solidFill>
              </a:rPr>
              <a:t>VALENCIA Mathis</a:t>
            </a:r>
          </a:p>
        </p:txBody>
      </p:sp>
    </p:spTree>
    <p:extLst>
      <p:ext uri="{BB962C8B-B14F-4D97-AF65-F5344CB8AC3E}">
        <p14:creationId xmlns:p14="http://schemas.microsoft.com/office/powerpoint/2010/main" val="24520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Magnet altimètre">
            <a:extLst>
              <a:ext uri="{FF2B5EF4-FFF2-40B4-BE49-F238E27FC236}">
                <a16:creationId xmlns:a16="http://schemas.microsoft.com/office/drawing/2014/main" id="{E2A5CFB7-D7C6-320C-AE1D-922DBCD92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91" b="23316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ectangle 206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E7A14F1-FF3D-E181-05C5-AC18E520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dirty="0"/>
              <a:t>Présentation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0323A-A35B-CC6E-C205-54B894BC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265037"/>
            <a:ext cx="3822189" cy="3742762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000" b="0" i="0" u="none" strike="noStrike" dirty="0">
              <a:effectLst/>
            </a:endParaRPr>
          </a:p>
          <a:p>
            <a:r>
              <a:rPr lang="fr-FR" sz="2000" b="0" i="0" u="none" strike="noStrike" dirty="0">
                <a:effectLst/>
              </a:rPr>
              <a:t>Application : mesure de l'altitude en temps réel via la pression atmosphérique</a:t>
            </a:r>
          </a:p>
          <a:p>
            <a:r>
              <a:rPr lang="fr-FR" sz="2000" b="0" i="0" u="none" strike="noStrike" dirty="0">
                <a:effectLst/>
              </a:rPr>
              <a:t>Utilisation du capteur LPS22HH (</a:t>
            </a:r>
            <a:r>
              <a:rPr lang="fr-FR" sz="2000" b="0" i="0" u="none" strike="noStrike" dirty="0" err="1">
                <a:effectLst/>
              </a:rPr>
              <a:t>shield</a:t>
            </a:r>
            <a:r>
              <a:rPr lang="fr-FR" sz="2000" b="0" i="0" u="none" strike="noStrike" dirty="0">
                <a:effectLst/>
              </a:rPr>
              <a:t> IKS01A3)</a:t>
            </a:r>
          </a:p>
          <a:p>
            <a:r>
              <a:rPr lang="fr-FR" sz="2000" b="0" i="0" u="none" strike="noStrike" dirty="0">
                <a:effectLst/>
              </a:rPr>
              <a:t>Application portable et embarquée sur carte Nucleo-L152RE</a:t>
            </a:r>
          </a:p>
          <a:p>
            <a:r>
              <a:rPr lang="fr-FR" sz="2000" b="0" i="0" u="none" strike="noStrike" dirty="0">
                <a:effectLst/>
              </a:rPr>
              <a:t>Visualisation des données via port série (UART)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37DDE-FAD1-F2AC-D05D-51CB0F3C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49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D2217E-7879-1754-7ABA-EF31F579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327E82-A41B-637C-CA85-F895C9E8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br>
              <a:rPr lang="fr-FR" sz="2700" b="0" i="0" u="none" strike="noStrike" dirty="0">
                <a:effectLst/>
                <a:latin typeface="Arial" panose="020B0604020202020204" pitchFamily="34" charset="0"/>
              </a:rPr>
            </a:br>
            <a:r>
              <a:rPr lang="fr-FR" sz="2700" b="0" i="0" u="none" strike="noStrike" dirty="0">
                <a:effectLst/>
                <a:latin typeface="Calibri" panose="020F0502020204030204" pitchFamily="34" charset="0"/>
              </a:rPr>
              <a:t>Solution Technique argumentée</a:t>
            </a:r>
            <a:r>
              <a:rPr lang="en-US" sz="2700" b="0" i="0" u="none" strike="noStrike" dirty="0">
                <a:effectLst/>
                <a:latin typeface="Calibri" panose="020F0502020204030204" pitchFamily="34" charset="0"/>
              </a:rPr>
              <a:t>​​</a:t>
            </a:r>
            <a:br>
              <a:rPr lang="en-US" sz="2700" b="0" i="0" u="none" strike="noStrike" dirty="0">
                <a:effectLst/>
                <a:latin typeface="Arial" panose="020B0604020202020204" pitchFamily="34" charset="0"/>
              </a:rPr>
            </a:br>
            <a:endParaRPr lang="fr-FR" sz="2700" dirty="0"/>
          </a:p>
        </p:txBody>
      </p:sp>
      <p:pic>
        <p:nvPicPr>
          <p:cNvPr id="2072" name="Picture 2071" descr="Électronique">
            <a:extLst>
              <a:ext uri="{FF2B5EF4-FFF2-40B4-BE49-F238E27FC236}">
                <a16:creationId xmlns:a16="http://schemas.microsoft.com/office/drawing/2014/main" id="{CD0C3AB6-1F18-2E2F-662D-0EFEE17843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3331" r="37335" b="-1"/>
          <a:stretch>
            <a:fillRect/>
          </a:stretch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076" name="Group 2075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4E4A8-DCC5-59E8-0F56-0B7C225F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 fontScale="92500"/>
          </a:bodyPr>
          <a:lstStyle/>
          <a:p>
            <a:pPr>
              <a:buNone/>
            </a:pPr>
            <a:endParaRPr lang="fr-FR" sz="1600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effectLst/>
              </a:rPr>
              <a:t>Carte Nucleo-L152RE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effectLst/>
              </a:rPr>
              <a:t>Capteur LPS22HH via bus I2C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effectLst/>
              </a:rPr>
              <a:t>Acquisition déclenchée par </a:t>
            </a:r>
            <a:r>
              <a:rPr lang="fr-FR" sz="1600" b="0" i="0" u="none" strike="noStrike" dirty="0" err="1">
                <a:effectLst/>
              </a:rPr>
              <a:t>Timer</a:t>
            </a:r>
            <a:r>
              <a:rPr lang="fr-FR" sz="1600" b="0" i="0" u="none" strike="noStrike" dirty="0">
                <a:effectLst/>
              </a:rPr>
              <a:t> (interruption)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effectLst/>
              </a:rPr>
              <a:t>Possibilité de modifier la pression de référence via un potentiomètre (ADC)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effectLst/>
              </a:rPr>
              <a:t>Bouton PA12 déclenche la mesure continue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effectLst/>
              </a:rPr>
              <a:t>Communication UART pour affichage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effectLst/>
              </a:rPr>
              <a:t>Gestion logicielle en C avec STM32CubeIDE et </a:t>
            </a:r>
            <a:r>
              <a:rPr lang="fr-FR" sz="1600" b="0" i="0" u="none" strike="noStrike" dirty="0" err="1">
                <a:effectLst/>
              </a:rPr>
              <a:t>CubeMX</a:t>
            </a:r>
            <a:endParaRPr lang="fr-FR" sz="1600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600" b="0" i="0" u="none" strike="noStrike" dirty="0">
                <a:effectLst/>
              </a:rPr>
              <a:t>Détection de présence du drone avec nano Edge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0471DB1-A10A-9EDC-B3FA-3EB73DF25BB3}"/>
              </a:ext>
            </a:extLst>
          </p:cNvPr>
          <p:cNvSpPr/>
          <p:nvPr/>
        </p:nvSpPr>
        <p:spPr>
          <a:xfrm>
            <a:off x="702959" y="2792384"/>
            <a:ext cx="1712211" cy="6054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BAROMETRE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61CA9E-E46A-FF13-5667-B0F94424AD40}"/>
              </a:ext>
            </a:extLst>
          </p:cNvPr>
          <p:cNvSpPr/>
          <p:nvPr/>
        </p:nvSpPr>
        <p:spPr>
          <a:xfrm>
            <a:off x="3946424" y="3353993"/>
            <a:ext cx="974765" cy="838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TIM 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E3D072-F33F-4F01-0FAC-E710F8016C3B}"/>
              </a:ext>
            </a:extLst>
          </p:cNvPr>
          <p:cNvSpPr/>
          <p:nvPr/>
        </p:nvSpPr>
        <p:spPr>
          <a:xfrm>
            <a:off x="3951742" y="451939"/>
            <a:ext cx="974765" cy="8386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SCAN I2C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EC3EE3-54DC-BCB9-D06B-9A7982F5F2D6}"/>
              </a:ext>
            </a:extLst>
          </p:cNvPr>
          <p:cNvSpPr/>
          <p:nvPr/>
        </p:nvSpPr>
        <p:spPr>
          <a:xfrm>
            <a:off x="3379796" y="4979645"/>
            <a:ext cx="2151471" cy="9515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Acquérir la pression</a:t>
            </a:r>
          </a:p>
          <a:p>
            <a:pPr algn="ctr"/>
            <a:r>
              <a:rPr lang="fr-FR" sz="1400" dirty="0"/>
              <a:t>Traitement altitude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B120C7F-BFC2-F6C2-8937-101F3C614DAB}"/>
              </a:ext>
            </a:extLst>
          </p:cNvPr>
          <p:cNvSpPr txBox="1"/>
          <p:nvPr/>
        </p:nvSpPr>
        <p:spPr>
          <a:xfrm>
            <a:off x="3792962" y="1487036"/>
            <a:ext cx="1281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Si « 4D » trouvé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27FB567-7449-FE05-014E-317F5463E1D2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4433807" y="1290567"/>
            <a:ext cx="5318" cy="196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7BA23F7-4052-7C8D-4141-2B3279418B69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 flipH="1">
            <a:off x="4433807" y="2533476"/>
            <a:ext cx="1" cy="820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9E0A32A7-F6AB-64BD-E702-926DE70F732E}"/>
              </a:ext>
            </a:extLst>
          </p:cNvPr>
          <p:cNvSpPr txBox="1"/>
          <p:nvPr/>
        </p:nvSpPr>
        <p:spPr>
          <a:xfrm>
            <a:off x="3742679" y="2010256"/>
            <a:ext cx="138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Attente de BTN2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97D6FC6-BFF0-7910-4AC1-1B57A1B6A2F5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4433807" y="4192621"/>
            <a:ext cx="21725" cy="787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4B3D76-ADD8-FD91-7694-4D7F3831DF15}"/>
              </a:ext>
            </a:extLst>
          </p:cNvPr>
          <p:cNvSpPr/>
          <p:nvPr/>
        </p:nvSpPr>
        <p:spPr>
          <a:xfrm>
            <a:off x="467191" y="5014192"/>
            <a:ext cx="974765" cy="8386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Sortie UART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2128ED4-835C-8753-EA5C-48DCEAA94017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flipH="1" flipV="1">
            <a:off x="1441956" y="5433506"/>
            <a:ext cx="1937840" cy="2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19AB796-9F3C-08BA-ABC6-073AE5817A99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2415170" y="3095085"/>
            <a:ext cx="1606464" cy="1884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D3B18C50-F217-AE75-3E76-BB4E17725B33}"/>
              </a:ext>
            </a:extLst>
          </p:cNvPr>
          <p:cNvSpPr/>
          <p:nvPr/>
        </p:nvSpPr>
        <p:spPr>
          <a:xfrm>
            <a:off x="826640" y="5974027"/>
            <a:ext cx="1759278" cy="660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Détection présence Drone</a:t>
            </a:r>
          </a:p>
        </p:txBody>
      </p:sp>
      <p:cxnSp>
        <p:nvCxnSpPr>
          <p:cNvPr id="51" name="Connecteur en angle 50">
            <a:extLst>
              <a:ext uri="{FF2B5EF4-FFF2-40B4-BE49-F238E27FC236}">
                <a16:creationId xmlns:a16="http://schemas.microsoft.com/office/drawing/2014/main" id="{EE6DE586-5DA8-5A02-6982-F3B0888AA9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85918" y="5548533"/>
            <a:ext cx="793880" cy="702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en angle 55">
            <a:extLst>
              <a:ext uri="{FF2B5EF4-FFF2-40B4-BE49-F238E27FC236}">
                <a16:creationId xmlns:a16="http://schemas.microsoft.com/office/drawing/2014/main" id="{D2AD6910-96DF-1DD0-F897-DB1CA5913922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>
            <a:off x="702960" y="5852821"/>
            <a:ext cx="123681" cy="4512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048285-859F-EAB6-86B4-8DD7CB53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5839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1D85C-EADD-A97F-DE58-47A1E4FCF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34" name="Rectangle 4133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6" name="Rectangle 4135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arte de développement STM32 Nucleo-64 STMicroelectronics">
            <a:extLst>
              <a:ext uri="{FF2B5EF4-FFF2-40B4-BE49-F238E27FC236}">
                <a16:creationId xmlns:a16="http://schemas.microsoft.com/office/drawing/2014/main" id="{80ED5E81-8B2C-0546-034E-367DA7061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3" r="12457"/>
          <a:stretch>
            <a:fillRect/>
          </a:stretch>
        </p:blipFill>
        <p:spPr bwMode="auto">
          <a:xfrm>
            <a:off x="20" y="10"/>
            <a:ext cx="84502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DBB6D68-F528-BC4C-D056-0B7E4A7C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fr-FR" b="0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Défi &amp; problématique</a:t>
            </a:r>
            <a:r>
              <a:rPr lang="en-US" b="0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7A77-FB08-87B8-10A7-E965C568B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>
            <a:normAutofit/>
          </a:bodyPr>
          <a:lstStyle/>
          <a:p>
            <a:pPr>
              <a:buNone/>
            </a:pPr>
            <a:endParaRPr lang="fr-FR" sz="2000" b="0" i="0" u="none" strike="noStrike" dirty="0">
              <a:solidFill>
                <a:srgbClr val="FFFFFF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FFFFFF"/>
                </a:solidFill>
                <a:effectLst/>
              </a:rPr>
              <a:t>Détection du capteur (adresse I2C variable)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FFFFFF"/>
                </a:solidFill>
                <a:effectLst/>
              </a:rPr>
              <a:t>Gestion du timing sans bloquer le code (remplacement de </a:t>
            </a:r>
            <a:r>
              <a:rPr lang="fr-FR" sz="2000" b="0" i="0" u="none" strike="noStrike" dirty="0" err="1">
                <a:solidFill>
                  <a:srgbClr val="FFFFFF"/>
                </a:solidFill>
                <a:effectLst/>
              </a:rPr>
              <a:t>HAL_Delay</a:t>
            </a:r>
            <a:r>
              <a:rPr lang="fr-FR" sz="2000" b="0" i="0" u="none" strike="noStrike" dirty="0">
                <a:solidFill>
                  <a:srgbClr val="FFFFFF"/>
                </a:solidFill>
                <a:effectLst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FFFFFF"/>
                </a:solidFill>
                <a:effectLst/>
              </a:rPr>
              <a:t>Lecture fiable de l'ADC en interruption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FFFFFF"/>
                </a:solidFill>
                <a:effectLst/>
              </a:rPr>
              <a:t>Conflits matériels possibles sur le bus I2C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000" b="0" i="0" u="none" strike="noStrike" dirty="0">
                <a:solidFill>
                  <a:srgbClr val="FFFFFF"/>
                </a:solidFill>
                <a:effectLst/>
              </a:rPr>
              <a:t>Intégration propre dans l'architecture STM32 (interruptions, callbacks)</a:t>
            </a:r>
          </a:p>
          <a:p>
            <a:endParaRPr lang="fr-FR" sz="2000" dirty="0">
              <a:solidFill>
                <a:srgbClr val="FFFFFF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1B5F985-999D-A2A3-4B02-6A1F9D31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977" y="-10"/>
            <a:ext cx="6276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EA90FB-F3B8-A3A2-12F6-17C3AE1E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0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61E2FD-6FAB-4163-99D4-7A2F9C2D4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6" name="Rectangle 618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5E641F-150F-E557-5C6B-AA3B1758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fr-FR" sz="5600" b="0" i="0" u="none" strike="noStrike">
                <a:effectLst/>
                <a:latin typeface="Calibri" panose="020F0502020204030204" pitchFamily="34" charset="0"/>
              </a:rPr>
              <a:t>Résolution</a:t>
            </a:r>
            <a:r>
              <a:rPr lang="en-US" sz="5600" b="0" i="0" u="none" strike="noStrike">
                <a:effectLst/>
                <a:latin typeface="Calibri" panose="020F0502020204030204" pitchFamily="34" charset="0"/>
              </a:rPr>
              <a:t>​</a:t>
            </a:r>
            <a:endParaRPr lang="fr-FR" sz="5600"/>
          </a:p>
        </p:txBody>
      </p:sp>
      <p:sp>
        <p:nvSpPr>
          <p:cNvPr id="6188" name="Oval 618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4857A5-B9E3-28C1-6C16-C80D89B5FC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-3"/>
          <a:stretch>
            <a:fillRect/>
          </a:stretch>
        </p:blipFill>
        <p:spPr>
          <a:xfrm>
            <a:off x="322965" y="561659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618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8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85752-B8A4-7D0A-EDA9-F4E5CA99A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fr-FR" sz="1400" b="0" i="0" u="none" strike="noStrike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Scan dynamique du bus I2C pour identifier les périphériques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i="0" u="none" strike="noStrike" dirty="0" err="1">
                <a:solidFill>
                  <a:schemeClr val="tx1">
                    <a:alpha val="80000"/>
                  </a:schemeClr>
                </a:solidFill>
                <a:effectLst/>
              </a:rPr>
              <a:t>Timer</a:t>
            </a:r>
            <a:r>
              <a:rPr lang="fr-FR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 3 configuré en interruption toutes les secondes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Utilisation du potentiomètre sur PA1 pour régler la pression de référence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Bouton PA12 active les mesures en continu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Code structuré avec callbacks pour interruptions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Affichage des données en temps réel via UART</a:t>
            </a:r>
          </a:p>
          <a:p>
            <a:endParaRPr lang="fr-FR" sz="1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18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19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 descr="Image générée">
            <a:extLst>
              <a:ext uri="{FF2B5EF4-FFF2-40B4-BE49-F238E27FC236}">
                <a16:creationId xmlns:a16="http://schemas.microsoft.com/office/drawing/2014/main" id="{4866BCF1-28D9-7A09-6777-0C457E3965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6" descr="Image générée">
            <a:extLst>
              <a:ext uri="{FF2B5EF4-FFF2-40B4-BE49-F238E27FC236}">
                <a16:creationId xmlns:a16="http://schemas.microsoft.com/office/drawing/2014/main" id="{25A17718-B9D3-FA68-7B49-2A91681FA2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6626" y="3429000"/>
            <a:ext cx="4244174" cy="424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44F58-3803-E252-69E4-FB19D73E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57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BA2E6-15E2-A819-EB62-6BEE27054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0730F-5BC8-458F-EE52-5DD9453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fr-FR" sz="4800" b="0" i="0" u="none" strike="noStrike" dirty="0">
                <a:effectLst/>
                <a:latin typeface="Calibri" panose="020F0502020204030204" pitchFamily="34" charset="0"/>
              </a:rPr>
              <a:t>Conclusion + démonstration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DAADCC-0F09-A250-2871-8807997D5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fr-FR" sz="1700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700" b="0" i="0" u="none" strike="noStrike" dirty="0">
                <a:effectLst/>
              </a:rPr>
              <a:t>Application opérationnelle et fonctionnelle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b="0" i="0" u="none" strike="noStrike" dirty="0">
                <a:effectLst/>
              </a:rPr>
              <a:t>Tous les périphériques demandés exploités (GPIO, </a:t>
            </a:r>
            <a:r>
              <a:rPr lang="fr-FR" sz="1700" b="0" i="0" u="none" strike="noStrike" dirty="0" err="1">
                <a:effectLst/>
              </a:rPr>
              <a:t>Timer</a:t>
            </a:r>
            <a:r>
              <a:rPr lang="fr-FR" sz="1700" b="0" i="0" u="none" strike="noStrike" dirty="0">
                <a:effectLst/>
              </a:rPr>
              <a:t>, ADC, I2C, UART)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b="0" i="0" u="none" strike="noStrike" dirty="0">
                <a:effectLst/>
              </a:rPr>
              <a:t>Projet conforme aux exigences pédagogiques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b="0" i="0" u="none" strike="noStrike" dirty="0">
                <a:effectLst/>
              </a:rPr>
              <a:t>intégration d'une logique </a:t>
            </a:r>
            <a:r>
              <a:rPr lang="fr-FR" sz="1700" b="0" i="0" u="none" strike="noStrike" dirty="0" err="1">
                <a:effectLst/>
              </a:rPr>
              <a:t>NanoEdge</a:t>
            </a:r>
            <a:r>
              <a:rPr lang="fr-FR" sz="1700" b="0" i="0" u="none" strike="noStrike" dirty="0">
                <a:effectLst/>
              </a:rPr>
              <a:t> AI à terme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b="0" i="0" u="none" strike="noStrike" dirty="0">
                <a:effectLst/>
              </a:rPr>
              <a:t>Possibilité d'utilisation dans des projets réels (drone, météo)</a:t>
            </a:r>
          </a:p>
          <a:p>
            <a:endParaRPr lang="fr-FR" sz="1700" dirty="0"/>
          </a:p>
        </p:txBody>
      </p:sp>
      <p:pic>
        <p:nvPicPr>
          <p:cNvPr id="7" name="Image 6" descr="Une image contenant intérieur, art&#10;&#10;Le contenu généré par l’IA peut être incorrect.">
            <a:extLst>
              <a:ext uri="{FF2B5EF4-FFF2-40B4-BE49-F238E27FC236}">
                <a16:creationId xmlns:a16="http://schemas.microsoft.com/office/drawing/2014/main" id="{7C57150C-9430-C32E-646A-3E0D9B10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31" r="-2" b="14674"/>
          <a:stretch>
            <a:fillRect/>
          </a:stretch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D0BE487A-B28D-9165-87D9-48BF0BBCF1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4" descr="Generated image">
            <a:extLst>
              <a:ext uri="{FF2B5EF4-FFF2-40B4-BE49-F238E27FC236}">
                <a16:creationId xmlns:a16="http://schemas.microsoft.com/office/drawing/2014/main" id="{FC80735B-A243-1B5C-9389-CB6ABC3CA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347" y="-685800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07D5FEA-B0BF-456C-F367-8F75757D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F01C-4DD3-9545-AF68-7ABBEA84E5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826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283</Words>
  <Application>Microsoft Macintosh PowerPoint</Application>
  <PresentationFormat>Grand écran</PresentationFormat>
  <Paragraphs>56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-webkit-standard</vt:lpstr>
      <vt:lpstr>Aptos</vt:lpstr>
      <vt:lpstr>Aptos Display</vt:lpstr>
      <vt:lpstr>Arial</vt:lpstr>
      <vt:lpstr>Calibri</vt:lpstr>
      <vt:lpstr>Thème Office</vt:lpstr>
      <vt:lpstr>Altimètre STM32 – Projet basé sur un baromètre LPS22HH</vt:lpstr>
      <vt:lpstr>Présentation de l’application</vt:lpstr>
      <vt:lpstr> Solution Technique argumentée​​ </vt:lpstr>
      <vt:lpstr>Défi &amp; problématique​</vt:lpstr>
      <vt:lpstr>Résolution​</vt:lpstr>
      <vt:lpstr>Conclusion + 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Mathis VALENCIA</dc:creator>
  <cp:lastModifiedBy>Mathis VALENCIA</cp:lastModifiedBy>
  <cp:revision>4</cp:revision>
  <dcterms:created xsi:type="dcterms:W3CDTF">2025-06-26T07:22:07Z</dcterms:created>
  <dcterms:modified xsi:type="dcterms:W3CDTF">2025-06-26T22:38:01Z</dcterms:modified>
</cp:coreProperties>
</file>