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12">
          <p15:clr>
            <a:srgbClr val="A4A3A4"/>
          </p15:clr>
        </p15:guide>
        <p15:guide id="4" pos="5648">
          <p15:clr>
            <a:srgbClr val="A4A3A4"/>
          </p15:clr>
        </p15:guide>
        <p15:guide id="5" orient="horz" pos="16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12"/>
        <p:guide pos="5648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301af9228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d301af9228_1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301af9228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d301af9228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301af9228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d301af9228_1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301af9228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d301af9228_1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301af9228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d301af9228_1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300f29d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d300f29dd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300f29d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d300f29ddb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301af922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d301af9228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301af922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d301af9228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301af922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d301af9228_1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_2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00113" y="2031206"/>
            <a:ext cx="80660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Эффект Холла в металлах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900132" y="3428993"/>
            <a:ext cx="617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Зайцев А. Б03-305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705846" y="4702422"/>
            <a:ext cx="29900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Кафедра общей физики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976103" y="4745380"/>
            <a:ext cx="29900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b="1" lang="ru-R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183" name="Google Shape;183;p22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0" y="1"/>
            <a:ext cx="91440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График зависимости коэффициентов наклона прямых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263" y="517799"/>
            <a:ext cx="5531474" cy="306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2363725" y="3489950"/>
            <a:ext cx="4450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8: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f(I)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193" name="Google Shape;193;p23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0" y="1"/>
            <a:ext cx="91440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Сравнение экспериментальных и табличных данных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555950" y="664800"/>
            <a:ext cx="82032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38" y="664800"/>
            <a:ext cx="55721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203" name="Google Shape;203;p24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0" y="58324"/>
            <a:ext cx="9144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Расчет удельного сопротивления, концентрации и подвижности зарядов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71" y="1207225"/>
            <a:ext cx="3758375" cy="26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212" name="Google Shape;212;p25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0" y="-108351"/>
            <a:ext cx="91440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Вывод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244925" y="548175"/>
            <a:ext cx="8592000" cy="3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Измерена подвижность и концентрация носителей заряда в металлах (алюминий). Определена постоянная Холла.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Отрицательная постоянная Холла у алюминия указывает на то, что в этом материале основными носителями заряда являются электроны. Электроны, имея отрицательный заряд, создают напряжение Холла, которое имеет отрицательное значение. Это свойство типично для большинства металлов, включая алюминий, и позволяет проводить различия между материалами по типу носителей заряда.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221" name="Google Shape;221;p26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0" y="1"/>
            <a:ext cx="91440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Используемая литература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555950" y="664800"/>
            <a:ext cx="82032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400450" y="635650"/>
            <a:ext cx="8096400" cy="3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Лабораторный практикум по общей физике: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Учебное пособие. В трех томах. Т. 2. Электричество и магнетизм /Гладун А.Д., Александров Д.А., Берулева Н.С. и др.;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 ред. А.Д. Гладуна – М.: МФТИ, 2019. – 280 с.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1"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Дополнительное описание лабораторной работы 3.3.5: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Эффект Холла в металлах;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98" name="Google Shape;98;p14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0" y="1"/>
            <a:ext cx="9144000" cy="517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Цели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60375" y="1091494"/>
            <a:ext cx="8051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marR="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Измерение постоянной Холла для алюминия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Измерение удельного сопротивления между площадками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ru-RU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Измерение концентрации и подвижности переносчиков заряда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107" name="Google Shape;107;p15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0" y="1"/>
            <a:ext cx="9144000" cy="517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Экспериментальная установка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74" y="517925"/>
            <a:ext cx="3536201" cy="31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561675" y="3649575"/>
            <a:ext cx="2953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1: Схема установки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375" y="679250"/>
            <a:ext cx="3960426" cy="297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4726438" y="3612525"/>
            <a:ext cx="39603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2: Фото установки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119" name="Google Shape;119;p16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0" y="1"/>
            <a:ext cx="9144000" cy="517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Теория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89150" y="628350"/>
            <a:ext cx="47727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работе изучаются особенности проводимости металлов в геометрии мостика Холла. Ток пропускается по плоской прямоугольной металлической пластинке,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помещенной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перпендикулярное пластинке магнитное поле. Измеряется разность потенциалов между краями пластинки в поперечном к току направлении. По измерениям определяется константа Холла.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Сила Лоренца: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ЭДС Холла: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850" y="628350"/>
            <a:ext cx="3904350" cy="269958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5410675" y="3429000"/>
            <a:ext cx="3206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3: Эффект Холла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375" y="2628875"/>
            <a:ext cx="2133600" cy="35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372" y="3485125"/>
            <a:ext cx="2405841" cy="4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132" name="Google Shape;132;p17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0" y="1"/>
            <a:ext cx="91440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Калибровка электромагнита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613" y="517800"/>
            <a:ext cx="6068775" cy="34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2505450" y="4075850"/>
            <a:ext cx="41331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4: График зависимости поля от тока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142" name="Google Shape;142;p18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0" y="1"/>
            <a:ext cx="91440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Измерение Холловского напряжения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50" y="670201"/>
            <a:ext cx="2705246" cy="325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276200" y="3984675"/>
            <a:ext cx="2814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5: Схема эксперимента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3347700" y="666750"/>
            <a:ext cx="54942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Металл, используемый в эксперименте – алюминий,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толщиной 50 нм. Для наглядности на рис. 5 изображена схема эксперимента. Сначала проведены измерения на паре контактов 3-7, а затем 2-8.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 как в ходе эксперимента на контактах 2-8 не было набрано необходимое количество экспериментальных точек, часть измерения Холловского напряжения на них (контактах 2-8) не учитывалась. Экспериментальные значения определялись исключительно по контактам 3-7, график контактов 2-8, изображенный на 8 слайде, для наглядности.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153" name="Google Shape;153;p19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0" y="1"/>
            <a:ext cx="91440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Графики зависимости Холловского напряжения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63" y="612526"/>
            <a:ext cx="5761475" cy="31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6057550" y="903575"/>
            <a:ext cx="2629200" cy="2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Графики отображают зависимость Холловского напряжения от величины магнитного поля при разных силах тока: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Красный график – 22,18 мА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Синий график – 41,66 мА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Зеленый график – 61,66 мА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Фиолетовый график – 80,92 мА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Оранжевый график – 100,47 мА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974325" y="3784200"/>
            <a:ext cx="4732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6: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U(B)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контактах 3-7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164" name="Google Shape;164;p20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0" y="1"/>
            <a:ext cx="91440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Графики зависимости Холловского напряжения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75" y="517800"/>
            <a:ext cx="5723301" cy="316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6242850" y="549675"/>
            <a:ext cx="2444100" cy="3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Красный график – 61,66 мА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Оранжевый график – 80,92 мА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974325" y="3784200"/>
            <a:ext cx="4732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Рис. 7: </a:t>
            </a:r>
            <a:r>
              <a:rPr i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U(B)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контактах 2-8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1" id="174" name="Google Shape;1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jpeg;base64,/9j/4AAQSkZJRgABAQAAAQABAAD/2wCEAAkGBhQSERQUExQWFRUUGBoaFxcYGB0YFxcYFxwaGBoYFxoXHCYeGBojGRcYHy8gIycpLCwsFx4xNTAqNSYrLCkBCQoKDgwOGg8PGiwkHCQsLCwsKSwsLC0sLCwsLCwpKSwpLCwvLCwsLCksLCwsKSwsLCwsKSksLCwpKSwpKSwsLP/AABEIALcBEwMBIgACEQEDEQH/xAAcAAACAgMBAQAAAAAAAAAAAAAFBgMEAAIHAQj/xABIEAACAQIEAgYGBgULBAMBAAABAhEAAwQSITEFQQYTIlFhcQcygZGh8BRCUrHB0SNTkuHxFRYXJDNicoKTotJDssLiVGSjRP/EABkBAAMBAQEAAAAAAAAAAAAAAAABAgMEBf/EADARAAICAAQEBQIGAwEAAAAAAAABAhEDEiExE0FRYQQUIoGRcfBCUrHB0fEyoeEj/9oADAMBAAIRAxEAPwBs6TjtYZd/0hPceyP/AGoxh7aQID/7T+Iqnd4WLjKGZg9n1SMplW2JzKQTplPiviKspgboH9s/tt2vwTT+FPCxVBUKeG5Mocb6dYKw/wBGu3HVlHaISQM+sGDvlIOmmo13hqthMqZSTC9nT1hAgg+yua9NfRq+JLX7dwtfIHZKqi3MumsQA2UDXY5de+mLohg8XZsWrF64CLaKB2AeyRraz5vWU9mY1ERzgeLpuCwwsvFIcW7iMhacpJUq0bwVJytrsQD51cdJUjUSDqNCJnUHkfGtbgVtxt8J/H55ipEb5Nc5sVeGWDbzWyzvBDBnOZird58GDD3VdI+fn591Vr7EOjCIkqfJtv8AcAP83jVkneR8f3UAAOMYBr1/KuWRbU6mB6z99bcF6NXrd+27BcqmSQwPI/jW3GOGPccOFVhlEg3ChBE8+rYHc921aYDA3bLhxaUldYOI01BH6kePurrhiqMMtnPLDuV0C8RwS8WYhJkk6FTufA1V6VdGcQ+GsBLYPVi4xBZVJd2UKok7wBqdNd6vjo9ckk2wfAXVnz1Tz9xpgDt1GVreTIgiGVpy7nSI2+/up4uMpRpMWHh07Zyvo70Yxi3brvbIWOrKJNyGQzqyjLIkjQ86deFcNu9RilNtwWtqACpBJzcpGtV8XwG/9JvwjkM7OrLkjK0bk3AQZnl91E+GYfEWkuqVvS4AVhkOQgkzBu1axIqFWS4PNdHnQ7hlxDezoyyEAzKRPanSR4UzXW7R15+Hf76FcLxl23mF7rn2jsKIiZ2czP4UUzB9YKz3iGWefga5saWZm2HHKiHE41LS5rrrbX7TEKvsJMTXuExK3UDoQyMAVYahgdQVPMV82dIL976RcXEXHuXLbshLsWMqSNJ2GnKnHot6WBhrVmxdsl7dtCrMG7c5iVIB0yhOzHM8xFZ5XRVnZ57o99c/6ZLF24fFefeKfMJiFuW0dZAuKrDNoYYBgCOR125UF4rdZbrhbeHuAhTF0pM7aZmEjStMB5ZCmrQp4tc3C7R+ziHHvXNR3oDwtRaF0znJdfADT91TY+4WwZBwtrMLqkWkOYEZYLxaYGdY3q90bvxaM2uqCtqIfaFk9tif4VvN3FmcF6vYr9K8GLi2vC5B/wAw/dQXh2FCYu9aEfpLV5QB3QSP+2j3H7WWz1j5z2klA2VRJ+qMpAIkCY11oHgsbY/lO2ct0XCwHrqU7axqMgP1u+s8K69mVMVOjd/LjMOx/WpPtYD8a7HcEEiPiK5diMFgkuwl28ro2zAQCp/u2zpI7q6mTmg6aifeJ0mjxGtMMLSyMqfGsry80Qu5bYeA9Y6cgPjA517assogme7SNOQ07q5qNRb6e2M2Cc/YZWHvyn4MaVujhNzD4639rDrcHnag/fT9x3Am7hr1sRLIwE6CeUnYCQKWuifRHEWb6m4q9W9q5bch1IAaSNAZMmBXThOomU1qAvR1azYyfsqx9/Z/8qY/SThy2FVh9S6s+TAr98UI6H8DxFjGKWtOEKsCcpgaSATEbqKcOlWDa7h7iKuZjBUabqwYTOw7Me2KMR/+iYoL0tCFwrBscFjLZmctq6s/3HhiPCGNEvRrgiPpDED1QJjWQc2h8gfhTTgMt1jpIdXQyO8TGviorbgWEW27ACM7SfM9n7iKy4tqmty8lFwqfmaypMvzNZWZoDRfs3LYu2m9WcrmQhAidxBQ5QMw7gQdKlwmLW5EDTzkg76xod/IzIkRQzGGzdW1ne2beYMASvVvlDADUwQCQY71FRNi0a4iYYoWRgzlI6u3bU5iLhTQZj2Qu/aJ2Brv4cehz5mG8RjlWNdyNCddefl+VWQ/dr7aTeIXbF3rWa5hhFvKHa4puqwllKtMBQxkRvEnWRSDiPSc7G1a6oLh7eRXtEktcyxmDvodxtsfrZtRWeWHNDzs7ab+pHMCTrsD9w0PyKqvxxEALsiiBBLgSDtlG5H7qoWsXZtJfyBAEBBCkAEqmfKvIGGiANCTQ+x0Uwtm51i21LEAAMc+QjmA0mT38oAECtVhQbqv1FnYx38VmBSCCRoZBjuYDzHwqle6WWrWl9ktMN1Z1GwB7IOrCCCI1gjyrXF4wLfVbcNccID9m3aVmljHNsxVRzInZTXNvTDYkLd7r7JPnZtED3oalwhV5f16hnl1Oi2On+FuHLauC4YB7J0EkKPWAkyVHtA3Iq4ekqAaow5/V5czr4V8/dCu1ier/Woy+RBW4D7Dbmur8ZwbX8FdtC8ti44AztCo4+shY+oG7/ZqJFaYeDhvDc3HbuKU5J1YGt+nH+udq0Povqyom7vpc1MHT6vuPe/r0rsXbOZMzJcU5Wy6GQRvP8Na+c8Twa4l1bLqUuEwQ2kTEGeaxrImeU12no/wW1guH2S0ws3HH1rl1xlCqDoNYAHhrzNY4WHF/wCS0HKTWzGqz0oskCc4PMFDM85j518a3PSKxzYjwKMPwoDxV7hu22TMr9TJ6sB21zTAYQYOxPu5VW4xib7WLDWMzXFf/rBVul9SqsNFymG1G+UeJrbgYVJtPXv9e3YniSGj+cOH/WD2hv8AjUh4/h/1qDzn8qVuid1i4OJVxfvFjkcAFLaQMzKNFzsCAOYHnV3BYRHs2C0EyxC6TcIzHLJ8p17qnhYNX6v9d+3YeefYTvSD0Zwr3LmKS/na6yDqkiAQsMzNqdco5DU79y9wjoth77W7rXVtWAzpeGbtFrShuxmJP6QGJOgYNG6in9bBbD4i7ctI13Nl6sjsWhoNhGbLJJO5K7gbIPGXeWtlLVtPWHVW+rDE6liJPMfDwpzwFFN61ty3COI39TuWBxVsooRlgKAAGBgAAATJmNpqwbQbx+Ptrl3RZbbJYm1bdbxgduCgVipICgzJ2kjSKL2MHafFtZ6rIqZxIuMS5EQYjsxrpJ3pvwcOUnVXdKq+fYXGfT7+B4bCqd7YPL1RQLpZctYfDm6y21VIZuwJKqRKgjWWJCbfXFL+PUWbiSl+2hLAnrgcwEaplYkETMMB3b1Q6a8AR7aJdu3nLPKdrRUEdo5ge1DQP8XcDU+StLLLfbT+x8fqiToT6SGxlwYa7ZAZ2JUqxUJaEtBAMhlAAB0mfDXoP8nqOdyeX6R5HxrlvQToLew14szMlwg9sKGyT9Qk6ZiCZ+E70128diz1GW+T1wMyiwmWJnTX4bVMfCOStSS+e/bsPi1yY0nBg/Xf2kN/3g0p9POnbcORAitduXZCM4AtJlgfUAzHUdn4jarGJ4ti7a3T1qN1RWR1Yk5gpnTbf4GqnHcJdxaG1f8AozrbyXZZWUDVtZB0EKwO2jGh+ElVuSr37du6Dirown0AvX7mES9ijN27mYGI/RsxKaAQOzEAbDLzmmaaTsD0qvuWCrhSlsDM6uerAjTtBiIgd2kcqmfpbfALdRbdVZRKXJBLgFcuhkHMNfGp8piN0q+UPixGe8AQQdiCD7RBFLmB6MJZuI6KwKPIHXyD5g2ttP31Hc6X3Fz5sN/ZgF8t4dnNqJgcx+HfUtvpbOXNh7qhhmBnMMoiTprGo5cxS8vjRVpafVfyPiQf9MH3OiAF5rgzAuzMFAQgEktvmB3O9MbYVbtso6sdBq2XVgIBGRjEfD30JHTOwAHi4Q311UFZ+yDMSNdBPOpU6a4aBPWCdibe/lG/spcDHlrlfwNTguZtwSxcsgdZcuvDAyesOmxG5miH01gf7S5HIG3c/C2aoJ0twnO7HmjD8K9bpRhP16R7RqfPSpeBjLeD+GClDqgk/EEkxniT/wBK5/xrKGDj2FP/APRaHhv+NZWfBn+V/DKzrqLGE4nce7ilZyUS6VthgNVGnd2hIOuvnRPCOwOUOQoOwyjQAsdl30I9tRf0Tbf1luXJu4k/WrX+ihgNMQf93dPfXWsVqNHPld2bPbGZXB1AJEBZGpETl1BAG/MDzpZPoxGJxdy8LoQdalwqUzKwaGcCCIOYNp4imU+iy4JjEn3tyA/OvP6LbvLEfFu8DupTm5Khxi07GBujtvKFGigyAFQAeIGSAf31AnCLBv5c4a8q5oIUuBtM5ZXf40KT0aXwdMSfe3f5dwrwejW/MnEa98mdv8NZ5sT8xr6egeXozbAIXshtwqKA3LUBdfb30m+kvokFwWe1EWWllCKBlbQsIGkNlJjcGi49HWJ1/rXxPcP7vjXt70fYpgVOJzKZBB1BBMEHs7RRmxHo5C06HI+hFm4MTnW2SoDS+WQmhMzpv6pA1hj4V1rAWGvBxmAC2y3q7xGnrdxqphPR9iiikXkAOwGgjWNAvcBVlOgmNUGL6jTWOYjbatoY0oRpGbjbtgtcOA2fTNBGY5iQszALMcoJ5DSjeC6MG8i3Dcg6wDmZRErIUvlB3Egd9Vm9H2LP/WX3+McqltdCseoAXE5R4OwGsnkacvEYlVF18AoK9QalhzLBmkEic7yMrEdk5uwNzAga1Pa4PduZ7nWuXsqSrMzMR35ZML5jXapT0Bxo2vjv9dt/f4mpLXRDiKSFvCGEHWZE7amjzE+1/RCyL7so2cPdDFldg5Ely5L6DaSp5CI299E36MYhci9cCFMIJ0VgCc39nM6Hmd9qg/mxxEfWtnQ906jz8an/AJO4qCJZWg88niO7uJol4jE0qvhDUI8z1eA41WLi8pYwJ7AkDkyi2Fbzie40M4p0Jv4lw2IFu6QsKOyqgAzsBrqx3Jorl4qPqIfYO7yrW5f4oD/ZD2LI3/w/jUrxGIneWPwPJHuC8J0SxNllZLS6GV1XQrsCMwlfb+73EDE4a519xFDOT/gJI7lckaeNXcV0hx9i21y9ZRUUSzMCoA8Y84pXu9P3x1wWDbUEdpdcpcQQQATI7JmDB91bedxZP1RW1c9vkh4UEtGwjaxDXLwKYSx1mZmbJmU3CNTnJUzB7XPXzrzE8duXEdbqB8z5lMleqMaBOwcwgDQxPaPPSbhty9Yurd+jsSs6EiDmGUnluCPdVFswBHVPqQx2Oqqy6QfssRTXiEq9O22/8iyXzCR4tda+uJFq6Aq5codijxmGugXc90iKgudJpw/UqpQksCxK9lGYsVEGZiFnbcjlRbh3TA2bSW+ouHIIB0E6nffWgVzHKRBRh2mM5SdGAWPYB8aiPiI/iht+1lOHRmvGelBFw3bbXLOZQD6pLETyGZSO6dd9qj6KekHrS5xAYMEySqTmyxrHeGLzpGoqDpjxfNgrItBhcw7TJWQyk6SCNYBB8xIof6LOMLauXGu6WSu2UMHuE6HXbKC2n9+pxMeMqqOi07v3r9hxh3GRuKWmFxLj3HS6BNw2cjIy7dhQMy6CYH7pOEcXs4dLqq+cyrKCjKHYEzlkaaRqeflR8dJsC26r7bQNRcQx+Ba2xRLReDkm2QM0aTC7TT83BxytOtL25ewcJ3dgjBYnDrdv5rym1eWSWMMCTJVp1zan3eFW8Nx23cNtmZEOa4pUsAVtsDlkE6DsqJ2mr+GXAsilhaDQJHaiefdQvjvDcMerNnLzzKrHaRBgnTn8KfmMKb1u/bpXX6fAcOS2op8WxFt8NcW2RlsuirBEuAMpbx1LajcVJwrFIMGt19fo7uVHezeqP2mHu8KiHBbJw2aR1yuB62pUryB7jzFZwPotZus5usVy7aqp110zCdvjW/mMLh5Le97dqfPnqRw5XegS4zkyXS4cqlxLgyRm7SqARnIETNR49TN82VXrnW26yoY9WQAcoOh2PvG+lC+lHRq1h+rNl2IYsDJBg9mPVA5Ft+6h54WRhhiA7hluZCJMpKFwVIOYchA7zUwnhZV6v9acv4G4TvYx8diLZylLQ5w1mSM3a5nx25VlQpgnftFySSdWLEmDG5Ou1ZXWvEeGrXf3M+HP7oZrfpSvn/pWY8n8vtVJ/SjemOpte9vz7q5+l8V7bvy1eEdZ0Yek65zs2/2m+e6th6UX/UJ+2fPu764n0h4xcLhRmthZjdSeU+Iop0XxTNaYuzN2tJMwAB30AdaX0ot+oX/UP/HxrYelA/8Axx/qHy+xXPRerZXpWB0Mek//AOuP9T/0rcek7/6//wCnt+xXPVat81FjH6z6SFUADDkACB+k5DT7HdUg9Ji/qD/qD/j4Vzu7iQokmPn599e2cUGEg0WI6KPSWnOw37Y8/s1uPSTb/Uv+0PKudi58/PtrW9iQok/PyRRYHSB6SLX6q571/Otx6RrP6u5/t7/Oub27sidvk1Jnp2B0YekOx+rue5e7/FW49INj7Fz3L3/4q5ur/PurcP8APz50wOjfz/sfZue5e7/FW46e4fuufsjv865s98DcgeZjyGvsrcP8/PzrQI6Je6a4V1KuGZWBBBSQQRBBE66H40ndDuC8PwOJvX873C7foc9sk2kOpEknM86Z94HiaGm78j5+dKp8W63qybBGcfVOzDmPA9x8PGnYHWV6aYb7bfsN4eFe/wA7sKd396t+Vcf6NYy7ctE3YDByuWIKhYENOszJ15Ed9Fw3z8/PwpDOknpNgzu6+1D4+FatxnAnc2z5p+6uc5vn5+fhXualmCjoP0rh5/Ve6O6q9nA8MGbKLK5jJgkAnQTAO+gpGzVmajMwoe/5N4c3NP2z4d5qI9G+HnZ1H+dfDvFJAuiYkSNxOonvFSB6M4ZRyHRDBna6P2lrYdC8N+s+K0ni7XvX0ZgocD0FsH67fCsPo+sH6z/Ck76Se+tTjCNiR7aMwUMuI9G9vOuUuVPrNpK92nMVI3o1XlfcDyP/ACpU/lBxs7D/ADH869XjV4bXbn7bfnRnQsoy/wBGI/Xn9n/2ryl8dIb/AOuuftGsozIdCIFFUcJ/bseXa+ECsGNHePfUOHu5TJ5gn3tQII4rCW7kF1DRtPKvMGUWUUBYO3nBnXw+6vLV7NAXUkxA1k+EVA11c06SNJ0n3jepsqqNr7fpljlH3migxQoL1mpaeYE+wn8a3bFjvFDEgs/E1Xc/PsrUcctn63wP5UDv381V0Uxy9+tCQ7CON46hv21+r9ZuWoOwj40UTi1obMPcfypWYKxBI1GxqYNTomxmHGbf2h7j+XzND8R0qtZipViFI7QggxBmNDvQsNVFuHyZnzppBY52uN2iB2gNJ1nw8K2XjVv7Y+Ph4UsTWBo1FFBY0Nxu2N3HuP5Vn8u2vt/A/l5Uq38WSu21a23kSK1hBPcTdBrj963iLYRXE5gYIMaSO7xqzwviC27YV3MjbfaBAHh+VCOFccOFv27iAF1M9oSCO4+ffuO+rvSDFLcu51siyGAYrmzav2pmBA1ECNB30ZPVQXpYW/lm19sfH8qjxXF1yHJc7XKP4d1Llq0WYKI1IGpgamNTyFE+NdGr2FaLq6aQw9UyWiJjXsMY8KqUIrSwWZq0glhuLAFczjVTnnfMCMvwn4VeTi9r7a+/86U8WsO3nUYpPCWWxZtR1HE7f20/aH51svEU+2v7Q/Oks2iAGIMNMHkY0PuJHvFaLufZ+Nc9F2PP09PtL7x+dbfTF+0PeKRWAivJGnkPupUFj4MSO8e+vRiB31z8uJ25fiKxHDaARRQ7Og/SBWpxNJvD7kc9pA95/AUSGM8akoK4vihSIAM1u2JNA8RfzZR4j46fjUoxe1MQRvYsgE7wJioMFxLrBIECY+dKrDEVBw2YgAnwAk6SDoPKgA311ZVNsco3D/6b/lWUAc4W0p+v8DRTiWDzMBMZQBsTv5UCS9lYE8iDHlTZg+Ij6RbdMpBbMc2gFtVkkztET5ita00IW6so8PItrcUXlDRoNROYENB74ihXV+NVL7FnJ3kmI5691eqSTBBn41NDsP3BGGX+8x+FDmNE8WpGGsDnBJ9tDDTlowjsXuF4aTJ2K6eUxPwqC/icrHwOg8RRdbLWLSMwzAoHIX1lDa6gxyj41Hj+EWhgreJDObt262UaZQAWEEbzoDPiIG9D9O40szdAlW1KmSZPdWY64VOn2iPDSq9jSJ9tXntBjcnkxHmZNWZ8yLD49cwzDKuk76ePlThwngVq5bBypPi7g8tdNNZFBujPDLb23Z7eYycpylgNIGo2759s6UbuXbeHxUMHYADKFJMEGC28nUzH31cdGrJesXRZvdFUUTkXcD135mOY8aFccs2cJHWWQc3qxcbWNzBIIH5018OF2/bJRHIQrmJVjPaEMGMAiATA18BQXpl0aOJu2R1gR+reEjNoGkGZESCJGsVrKvwmcb/FsLeKwQxGHN2yBbyPlZcxOYGIM+E/fUWEwQQbyeZo/Z6NthMLdU3A+coSAsBSN4JOu/cNqH9XWmHh83uGboVbOGU3recwsrm/w5hm+E05ek3BqvEHyABSiFQBAgrAiOWlKj2xueVOPQq+cZj7aYkK6ph8i5gNFtjsntAgtJiSPjFZS9E9TWPqVCb1dNHTXjy3MDgQzM95UJYZtPWyqIH1jkkneI3mhPE8Mi3XFs5kB7JgjQ6gQddJj2UDxuH7WvaaQVAElQOZPIEg91VjJZVIINpuJebOxJuIEYxoDPL4V7k+4/dRW9gXuEsiMwCIzQpOUFR60bfuqmLVaRScDN3YW6B3S9w4Z1Js4xbiKXHY6wKSGQ/aBUDTw7qU27OcNmBWARpIIJBHvNFOH8UbD4iy6EMLL2iwMTFqSADBKyrEabzJnSq/G8cty9evhQguMWKjaWOYgZvGTy57V56Wp0vVIG/SR3t7h+dZcvDT1/VB0AOgGp38DVz+bV5sL9MAHUktEnUwYMD2Hziifo/xllMShxBAtmy2YkAiFcyrTyYCPdyNGdcgWG7SlpYCtIcueHyNmUMQIJUZiB2tSBHvHeKjt4lRzP7I/wCVMqcXsNZvhLdsReAw4PrWbV+2bbEQe0QtlAWIOrTvrXvAfRbjMQpuDq0tjNFxn7LRp2coJIPI7fdU5uo3D8oHs3M1piJ0J8DyPfVO47k6MR7TRm3we5ZN23ciddQQw2IO3kPfTL6JsNZbFP1qZ3CTbBgjQ9vQjUxEeE1nJ1qVGPJiVhrVwFWLaSNCx+48634ujJdYZ4BJI1O23Id4rtfSxExH6BkBbITlaQQupBV/VDAjSfumuO9OcPkdD4EfBT95NLDxFO48ysTDcKYJXFNI7ZM6bn8fI0bw2Na0i3VYhkc9oHaYI/Gl3BsI15QfcQPuNHb9ucNeHcFf3SK1jvRi9rHzB+lSyUUvbfNHay5cpPeJM1lceF3xr2pyIM8ijcTO4CD1iAB4nlVvimDNkLbMyQSZ2jMR2fDMpqNkfDX1FxGR7TqzI4KsCCGAIOo0j31rxPEZ7haZnWfM6eXlWxJthsJmtMSIhtG8Y28eXvoh0V4mlm4z3BJyELBggnmCQY86jtY7+qi0m+csQd8x0keGWB/lodiMKbTAGDpOlS9UWnlaYy8U4lL2+wCIaCe0DrvruRPOaDY+2AujAmdhJ089vZUFniDqCoYwd/EcwfA1YwoXOM2qyJHeOfwqlGK56hKTkzqHQXB2ruS9ilVrblbKq31ngtoOfqxHnVL0k4jB58llrbQJRLYIVGlcxOWFLFQ220+NUbBGK6q1Z/RWbSXHaTCoRJBl23ZlVcxI1NK/Sbjn0u4hC5SqKhiDmf6zSoGhO0yd9e7Os8nJv2NW8kcq+Shg2kqpXY6xzABNa8Rx8khdIZpjnMa+e9W+DZUxKq3qsGXUiAzoyAknYAsKFYq1DkDUAxPIx3eER8Kq9aMa0sdOLIMHbAsuC2S2XggqGPaywOa+JM/ChPA1dxiMRczOLCqe+Gdwo8BGtRcLwf0lBbDqjDNrDMWCoWACoCzMSIHjFX+j+JRMLi7d0p2raG3O5uK3ZCkf3Czd7dnkCDooTei+oOUd3t+4c4F01ZWSwTFvISys4C9YGzTOU6G3CRI1op9PL3nvEnKQAFUww1k6lTofZtXPOCcTtWrzG6gZWVkzQSbZb64AIzERtOutEcShwpANzrrN7VSszC6Aidx7dY8K1w8OTi3H37EzxItqMg7xaxdu3XvpZujDQAtx1OsQvrECQWFUOKMLKsw7eUAmNBJ/Ad9dBwHHet4b1KjKQuQJlLsQCBmDMADIkgACNO6kb+SmTH3LLkrauDMly4jKGVRvlbUAwy6jUiKvB4kdJpr6r7/6LFUN4tP3BWEwN1wbgMyoJkwACCRAOwkQO+j3Q69nu315LYfU77qPn+NMWI6F3cPg7VxbjEqW6sMOtC2SpYCCCILZiFjTMOZpW6HW3tYq8rrlF6zKzvAKtoNNwxNYVPVy2LeSllLHR3o/icSl+6bQ6sOArBlQJB7XZbV+xrEzPmJg6X2LC4vqcMSbZVFzz62URccQYMnn4iNAK6DwhGsYdxGQv2jlBcqYCCACpzZAM2UiSDHijdI7QS8CQ3WZrksyquZS3ZjKJbXMSTr2gOUCM2JK09kW4QSTW4z9CeKtc4ffW04+kJDAFRrARQxJ5dkjTbc70l8bdrDDrQUGcC72e0oOpKg6bSRy25VR4Xj3ssWtsVdTofeNQdCDGx0NVLl971y6rNnbESxLQO0ozCOQGUFY2iByFawcVFpLVmUsza6IdrGH4cbmIt2xq1gvh87AtnGYHLJ7TsUncDtaAUgXcYWfsrKgQRAPacEA692/vrMHgmslmIKsuYZdirJGbyMyPZU4wxW07/acOI7jEfeRWVW2y29EjoIxVy1wS1b6q7JQIR1YyLN2c7MDoSuuoBIaZiDSzxjqVtWUtg5zaXr5BWHIlk2DAAzm8dPMpa6b9VhcpJzRlznbL9UmD2j4ERznWKRuIcVtsey1ye8aA76ERJBp4mDCOsJXZUcaUlUo1RrhbbKDuFMlRpBjXXuMfOtOPRzpbcwhYK5CsDmWSBMaPoDlIMagbaHTah0b6LHGWbrC4FuIGKoT64APa8gygGdIaZ0gqYvuj/3p2I79CCDyg1GjCnGpHR3xFs4S5euXkfE33BRF7TW8kz1mYqe1IBOojLExTH0NwVjDXbGIzqGe0VUFuyzns6NGjaQQe8+Nckw98BgNcpgDmR4HmROxpx4fxuy2HXDX1IAZyHBiM5SI7JykEHtbdqnBQj/ktBTcp7F7pN0sU3y1oDNMl+TTIGnMdogEmTPKl7pXxC3ewlpgCLttouSZDA5oZfDYEeW9VeP8OuWL/aVmtq0i4oJS4AJBVhoQAZME1XxNtXEGYPdvG4idKXok80Ul9AbkvTJ/IKwJmR4H7jHxAronQngiYkYhWkk4digBjtaQT5d1IuAbDq4jrpkbhI0PODXQvRdi8uKtKdmVk9sH/jU7MnkcqzeFZRrjuHw1nE37bLflLjgwyAaMdpTasqqEAeI2XV/0hliJJzBvASQT3VWiinSJIusp9ZTlbbQrMjTuJiha1W4ixhXifKPfpVrjhBZSO6PxqnaOvtH31tjWk0wIK3t3yKiNWThwFB5mD75/IH20hhWx0puphmw9uFV2JYgSzzAAY9wExHeaH4bCuCGggAySfDX27VVG9EHxsoRzIpVQ3JvcqYxiWPan58KhF3SP41vc8CTPsFaEkb0xEuFxRtutxDBUgjwIPdzFbXsQZOs66e3f76rZq9I1+edNOg7G9y0VYg8vj41dwWN0h2JW2D1ankzETHcOfv5mtMenaJ/hVS16w8xRdCOk9HuKixbt3b1x8rhjZtLcZgIOUvdUGAuYQF5nUiBQ3jnGDeuu50LZtuSrso8BNL+IMww0J0PcY28jVxzL+BRvecvv50ZpbNlVHkkdLxXS1kwPD3ssR1Ye3dQEQXsm3IMgxKtIO8NQbhOEuY7FYfEkQFF13IgbXXKWxAEiHC+SmlfEYhVcCyW+j3CYDHXrFBG0yJUrv8Ypj6Acevi1bs2rdlwWuTmuMrrlIJZgFYZe0AIG/tNNSbVchZadj5fx6WAb13N1aH6upLjtKg3ALRz7qUvSbxX6ReF0I6qLYKZhE6IxE94EabjNR/guEu3buLs4prQtYoKEVCWKXVGjSwGugMRqQPGVzpJwXG2rC/S8vVq5RCbqhmBUrpbHrgRIY9oBzy2p1Qr1EIXSHaTuSR5Agj/uqnfxhtXFZYlTInUaHn36RWY0kXVJ2IAHtGvxPwojwro/9McIGysxAWeTGTLf3YXWojFydIbdFk4jrVW4Z7edzJky+bcnU77+FeF82FGkRaH+1d/aRPtr02stlV5hI9vyarXLn9UBB2WPYezSGb4B5tL5QfZp+FLV4AMdNmPuBo5we7+iHgSPx/GqWIwWZ7caFoze0jX76QFpzdyDLpBhCpytBBUg94IJnwqtiMddCgOPayqZHIAkedGMQe2o7yT7FH5sK8xuFFxSsAdx7j30DtgPht5QxBAJMAbad58NKKcUEq3iJHsM/dVKxhAl2CM0KCff+776tXrk3FU+R8ypJ/CgRNgWuBFVrjFZ9QmVDciO7TT21YVeR5fdy+FQPqD4R8+8V5evGDrJjTug86FoFk5trv1dvzyiTRrohi+rxVhu66pP+ZtfvoOtsxsfdVrC3CpBgyCD7v4Usk3yE3EaemvACcffItW2BYGTbUkyoOpKyd6yumXOGLei5E51U/7RWU8xdRZ8pX3k95515b3ivPH4/lXhFMgn00gzrWt5q8UQPbWrUCPBU/Wcu6B7qr1vbNAHjHU1sjVHNbCgDZrhB00qMCpLwgx3AfdWtnehrWgT0s1FWLKyw9h9xH4VXNbJcgyKBlnFXZJ91Vzzju/Kvc1e21nP4KT7iPwmmIsLxPSCvxrBda4YGkSYmAI5yaqm3+H415lpDL97EkgbgqRod5gA/d8aZ+gPEOre4R4x/mKt+FJatrRvovjcmIGmjb+Efxp8wDfEukN43iAzIc2cQYIZSCp8Ij4Ut47FXLuIYu7XHYNqxLGSp0k1b4pjFfF5h6pMfhNDEb+sCe+PadPvNDAhusIABJgbk/d3CiOH4i1sFkJDRoQSCCeYI8zVPH8Oe0xDoyRGjCCJ1Eg67VphQWZUGpYhQPEmAPf99IB24thVS69tdFR3VR3BWKge4UCvt/VY7mg+wn8Yo50hvKuKuLmBIdpAYE952J5mlbimNKsUAGWc3jJ19lN76Ab8NuRbuDu194/dRDCW5uFuSyPgB+BoNhr4lgNnyj/cPwmjnDTFov8AaJP5VIyAuXxMDZRHvkn4wKJFdqAcMVnu3GETBgkd5/IVawly+GIcrlG7N/4xv7aAPXXt3D3hVHuzH2aiobRBvAAyEUye9jv99QcT4jmMJoOZ1BP7qt4ThzW7Vu4QQLwOWQRIUwWEiCpOkgn1TtQBIW7fs/E16gEd4G3eD3eVQXW7Y/w/eTWi40HOBI0PkeWnwoAYLgKkqd1JB8xoa8Vq6X0e6KYe/hrN9sOHa9bR2LO57TKCSAFgazRFuh2F/wDj2R5l/wAxXT52PRmHAbDPRLHB8Fh2J16sA+Y0/CsqrhLItIEtmyqLsonSTPN+817XC5q9DdQdHyyH1k1qxnWp8Jh8zQa3tYIs0DXX7q13ERz2RPM/CozVvG4bLAIg8u+KixFuIpvR0JaogryvRXjUDMFT4dJYCoQKvYC36zdw0q8ONyozxJZY2VMQ0sT41om9WrFvsHyNVrYhhU7uy0qVGEV4atMN4+YqC92THx76TA1zVNhEnP4Ix+4fjVcGt1vETBjMIPiO7ypp07Bqz2akDzE7TUbDavWYR7aQzL6QdKucEcLek9xqjcuzW+Fbtew0Abic1XOEtOMsHvvW/wDvWpG/sR2huOzz56/wqHhqlcTaY7JcQnyVlJ/GkAX6d35xVyCWBILSd9BAGkgAGl6xbOdZB0YSPI01ekzBC3iYUggkkwQYJjePL4VW6M8HS7avZmAuHL1IB1J1J03I1GtAEXGb8IGRCjA6tpJB05Uu3LpYyxkmmVLzZmVxBWZB5FTqD3Uv37YG0esdR3d1AzxFhcwOsxH41ae6Qmh7u/Yad8fDnRXotwR8TaxQQD9FZN1pO4XQ5dPW1GlFeF9G7N3hWNvQ5vYdreTXQLcYAkgDXZvKpsrKB+ErBuN9oj4jN/5VYxAke2PeQKFWkhSRmDZSDqRy/hVa3jrmwJbWYifHzqiSazlFx80nKdJ1gA/woyvEHu2cOHbN1Nsovgodio8ezFB3w7MHJENpMbH8xVjDEqgUg6z5czFKhpvY2uv+kI8h/tP51WxmxjlXtsk3CToZn2bfhW7Cc1MR3nhOHtLYshFUqLaASoJIyiDrzqzkT7K/sr+VKfAOmFkYewjFgVtopOXSQoB2M8u6mhbkgEbHasWqNEyXOO4e4VlRTWUqQxU4jgcILF027djOEaCiJmBjSIEjWkLCsBd7UdlcqjQaDb48/OrLYNo1uDyDT900Ee24YgjyYKW+4TXRCouzGTtUEHxCMerOpuuWcjaLYItoNJEHM2+uZeYpf4ikvA8hRzo9wjNiFzK4BDZcwgEge/aT7KtP0RRnZrl9LWuikFm2GsDz76lvUpL0gJ8PaEdWXOnazZd45ZeW+/hVHGEFuyoUQNBJ1A1OvMnX20ycR4Rasr2L3WSNZTIByETvz91SW+E4UBSzMdAT21Gsa7CgKA1zDL1QIWDAnTWYqdrIFkRzAn2ii38nnqzdRFKJrJMyFOoYeyK0PDzdwzXlUQCZ7UARrtv5eVeipQ1prY8xxxNLT3AFu3Nsgb/JquLMakirtvBnkSJ3qW3w/n9+tcJ6APuMQIjf31XKGmLEYU3CC5EgQIAXTfkK1HBloeoIXMvOvQNaY14Db7z8+dEsNwbDj1sx9unwFSMSQJrc2TyB91P9vhmDH2h5D869u4G19QN/moARrXDrj+qh/CrVvgF+P7NyDtlUtJ/y0128JroJ8qMYU3QABI83P3ChjQoWeh+KMfoykRBfsjTzonw7oE10sb91bI75Vs0zMQ2kQPfTIej925qzj3k1UxPBSn1gfZ+dTd8x0DOI32vXil8JeW3KpceVSFMBiLEG4xEbnv21rLHCMO+ly5ljYW7QVR8Mze1qsLg9d6L4DhVr67qPjQ0CFvH9H7AQtauF7nJSpAJzDXWYgTpO8a6ay8M6P2ryj6Vd6sBiwREGck6S12Dp3L4cppyXhlj6p176kw+Atzq8+0CpbKoodF+CWMFbxZss9979hraiApGadtIOuXePVrbol0auYUXrV8C7ZxdoJcyE/o2BJBgAloB3HM+2iz4W1yPuJrSEGmZo86nUtUqFW56PzbtAhlu3Ikq5KgGNlVNWM97DyNLKdAcYTmW1kA1gsvwlpNdNfDodp84qNeFpuXce8CqzMhpHHsZiG9WYidu/upk6PHDnIbzMzOQBbQRqdJuM0ADnAmnnFYVFByXI+FLHEOC3Loyq0CZzKNfhFPNYqoodI1t4e+1hQjgwweAWXQwMw7wdR4CvejvClxWJtWNF6xoJyg6AE7aTtRrg3QZFIa5mcgzrEe0c/bRHGcFs24az+gugyHQa7ERExGvwpX6cpT1lmBfSbo22FxC2U7WZVKwN+TQBsJB99NHArHUWcrOWJ1M7KY2Xwqpw58ktdvPeYiJeAFG8KoGmpqvjOKKTAA91JXVMHV2g6cYP1grKVOst8wKynlFYqrWwjlWVlbGRpiEYgQxUgyp7jt9xNQ2bLhszXDsAYmTG2pOlZWUBZ7jMGtwycx82n53qNMAF2FZWUASjDT3e4VIuEHf8KysoAk+iipEsLWVlICcMnJPfUmHw4do2HhWVlDGgynB7CrLE/E0NxBtg9j7qysqUU9Dewhb92lXBw4bkfGvKyk2CRuuJVdl+NRXscdwI8SZrKymKzZOLPzJqO5jc29ZWU6CyP2151oFZWUAY2ONeLjGrKyigss28dc5GrNrEXNzB868rKljTLtnjLAxAoouJDisrKlopMC8Rw5J0ql9Ja3sYrysqkJkb8cuT65ivV4lPra1lZVUibI7mNHdVdrw7vhWVlFAYLy91ZWVlFAf/2Q==" id="175" name="Google Shape;175;p21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0" y="-8"/>
            <a:ext cx="9144000" cy="46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Зная угловые коэффициенты прямых, изображенных на слайде 7, построим график зависимости этих угловых коэффициентов от силы тока через образец 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>
                <a:solidFill>
                  <a:schemeClr val="lt1"/>
                </a:solidFill>
              </a:rPr>
              <a:t>‹#›</a:t>
            </a:fld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