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84EDB-7BCF-3D40-B88A-80C5782E2633}" type="datetimeFigureOut">
              <a:rPr lang="fr-FR" smtClean="0"/>
              <a:t>22/12/11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7BD6E-A9EB-8244-BCB3-256C985001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240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114F9-8E01-1045-9F75-5711700106AE}" type="datetimeFigureOut">
              <a:rPr lang="fr-FR" smtClean="0"/>
              <a:t>22/12/11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3BC4E-42B7-8C45-846C-8C7D6BBDF9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90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A905-6D5D-6C47-BF75-39087FC05E0A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5CB1-0368-DC45-9419-4FA49BD64630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0360-D548-EB4F-AAD4-483596972275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36BB-2C99-9845-B91F-1CA21B24A32B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4965-AA46-2344-BE1C-51D08F494F26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7826-5F02-654C-A2F6-8B0F9ACA35CE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DA9-173E-B144-A0AB-7E454F254785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E6DB-FA17-554E-9AD9-60D99DBD9C89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5503-04BE-404F-9007-9167858E8FDE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623-DF76-AF4E-927A-D1A723D0E8D5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3326-FBCB-D942-9434-9834F55FA0E1}" type="datetime4">
              <a:rPr lang="fr-FR" smtClean="0"/>
              <a:t>décembre 22,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42F970F-8A37-4744-96B7-4EA72E998C5D}" type="datetime4">
              <a:rPr lang="fr-FR" smtClean="0"/>
              <a:t>décembre 22, 2011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Synthèse bibliographique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Nettoyage des données en présence de données de référence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411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E.A.I.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Applications </a:t>
            </a:r>
            <a:r>
              <a:rPr lang="fr-FR" sz="2400" dirty="0" smtClean="0"/>
              <a:t>Op</a:t>
            </a:r>
            <a:r>
              <a:rPr lang="fr-FR" sz="2400" dirty="0"/>
              <a:t>é</a:t>
            </a:r>
            <a:r>
              <a:rPr lang="fr-FR" sz="2400" dirty="0" smtClean="0"/>
              <a:t>rationnelles 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/>
              <a:t>Synchronisation des </a:t>
            </a:r>
            <a:r>
              <a:rPr lang="fr-FR" sz="2400" dirty="0" smtClean="0"/>
              <a:t>données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/>
              <a:t>F</a:t>
            </a:r>
            <a:r>
              <a:rPr lang="fr-FR" sz="2400" dirty="0" smtClean="0"/>
              <a:t>onctionnalités des </a:t>
            </a:r>
            <a:r>
              <a:rPr lang="fr-FR" sz="2400" dirty="0"/>
              <a:t>applications </a:t>
            </a:r>
            <a:r>
              <a:rPr lang="fr-FR" sz="2400" dirty="0" smtClean="0"/>
              <a:t>métiers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 Limites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offres du marché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ORACLE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IBM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challenges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au sein des processus d’entreprise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Nettoyage des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Gestion de la qualité :  problème d’actualité</a:t>
            </a:r>
          </a:p>
          <a:p>
            <a:endParaRPr lang="fr-FR" sz="2400" dirty="0" smtClean="0"/>
          </a:p>
          <a:p>
            <a:r>
              <a:rPr lang="fr-FR" sz="2400" dirty="0"/>
              <a:t>A</a:t>
            </a:r>
            <a:r>
              <a:rPr lang="fr-FR" sz="2400" dirty="0" smtClean="0"/>
              <a:t>rguments commerciaux</a:t>
            </a:r>
          </a:p>
          <a:p>
            <a:endParaRPr lang="fr-FR" sz="2400" dirty="0" smtClean="0"/>
          </a:p>
          <a:p>
            <a:r>
              <a:rPr lang="fr-FR" sz="2400" dirty="0" smtClean="0"/>
              <a:t>Le M.D.M. concept relativement nouveau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Défis liés à </a:t>
            </a:r>
            <a:r>
              <a:rPr lang="fr-FR" sz="2400" dirty="0"/>
              <a:t>s</a:t>
            </a:r>
            <a:r>
              <a:rPr lang="fr-FR" sz="2400" dirty="0" smtClean="0"/>
              <a:t>a complexité 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 BRASSEUR Christophe. Data Management : </a:t>
            </a:r>
            <a:r>
              <a:rPr lang="fr-FR" dirty="0" err="1" smtClean="0"/>
              <a:t>qualit</a:t>
            </a:r>
            <a:r>
              <a:rPr lang="fr-FR" dirty="0" err="1"/>
              <a:t>é</a:t>
            </a:r>
            <a:r>
              <a:rPr lang="fr-FR" dirty="0" err="1" smtClean="0"/>
              <a:t>e</a:t>
            </a:r>
            <a:r>
              <a:rPr lang="fr-FR" dirty="0" smtClean="0"/>
              <a:t> </a:t>
            </a:r>
            <a:r>
              <a:rPr lang="fr-FR" dirty="0"/>
              <a:t>des </a:t>
            </a:r>
            <a:r>
              <a:rPr lang="fr-FR" dirty="0" smtClean="0"/>
              <a:t>donn</a:t>
            </a:r>
            <a:r>
              <a:rPr lang="fr-FR" dirty="0"/>
              <a:t>é</a:t>
            </a:r>
            <a:r>
              <a:rPr lang="fr-FR" dirty="0" smtClean="0"/>
              <a:t>es </a:t>
            </a:r>
            <a:r>
              <a:rPr lang="fr-FR" dirty="0"/>
              <a:t>et </a:t>
            </a:r>
            <a:r>
              <a:rPr lang="fr-FR" dirty="0" smtClean="0"/>
              <a:t>compétitivit</a:t>
            </a:r>
            <a:r>
              <a:rPr lang="fr-FR" dirty="0"/>
              <a:t>é</a:t>
            </a:r>
            <a:r>
              <a:rPr lang="fr-FR" dirty="0" smtClean="0"/>
              <a:t>. </a:t>
            </a:r>
            <a:r>
              <a:rPr lang="fr-FR" dirty="0"/>
              <a:t>Paris : </a:t>
            </a:r>
            <a:r>
              <a:rPr lang="fr-FR" dirty="0" smtClean="0"/>
              <a:t>Herm</a:t>
            </a:r>
            <a:r>
              <a:rPr lang="fr-FR" dirty="0"/>
              <a:t>è</a:t>
            </a:r>
            <a:r>
              <a:rPr lang="fr-FR" dirty="0" smtClean="0"/>
              <a:t>s</a:t>
            </a:r>
            <a:r>
              <a:rPr lang="fr-FR" dirty="0"/>
              <a:t>, 2005. </a:t>
            </a:r>
            <a:endParaRPr lang="fr-FR" dirty="0"/>
          </a:p>
          <a:p>
            <a:r>
              <a:rPr lang="fr-FR" dirty="0" smtClean="0"/>
              <a:t>Hong </a:t>
            </a:r>
            <a:r>
              <a:rPr lang="fr-FR" dirty="0"/>
              <a:t>Hai Do Erhard </a:t>
            </a:r>
            <a:r>
              <a:rPr lang="fr-FR" dirty="0" err="1"/>
              <a:t>Rahm</a:t>
            </a:r>
            <a:r>
              <a:rPr lang="fr-FR" dirty="0"/>
              <a:t>. Data </a:t>
            </a:r>
            <a:r>
              <a:rPr lang="fr-FR" dirty="0" err="1"/>
              <a:t>cleaning</a:t>
            </a:r>
            <a:r>
              <a:rPr lang="fr-FR" dirty="0"/>
              <a:t> : </a:t>
            </a:r>
            <a:r>
              <a:rPr lang="fr-FR" dirty="0" err="1"/>
              <a:t>Problems</a:t>
            </a:r>
            <a:r>
              <a:rPr lang="fr-FR" dirty="0"/>
              <a:t> and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 smtClean="0"/>
              <a:t>.</a:t>
            </a:r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/>
              <a:t>http://</a:t>
            </a:r>
            <a:r>
              <a:rPr lang="fr-FR" dirty="0" err="1"/>
              <a:t>wwwiti.cs</a:t>
            </a:r>
            <a:r>
              <a:rPr lang="fr-FR" dirty="0"/>
              <a:t>. uni-</a:t>
            </a:r>
            <a:r>
              <a:rPr lang="fr-FR" dirty="0" err="1"/>
              <a:t>magdeburg.de</a:t>
            </a:r>
            <a:r>
              <a:rPr lang="fr-FR" dirty="0"/>
              <a:t>/</a:t>
            </a:r>
            <a:r>
              <a:rPr lang="fr-FR" dirty="0" err="1"/>
              <a:t>iti_db</a:t>
            </a:r>
            <a:r>
              <a:rPr lang="fr-FR" dirty="0"/>
              <a:t>/</a:t>
            </a:r>
            <a:r>
              <a:rPr lang="fr-FR" dirty="0" err="1"/>
              <a:t>lehre</a:t>
            </a:r>
            <a:r>
              <a:rPr lang="fr-FR" dirty="0"/>
              <a:t>/</a:t>
            </a:r>
            <a:r>
              <a:rPr lang="fr-FR" dirty="0" err="1"/>
              <a:t>dw</a:t>
            </a:r>
            <a:r>
              <a:rPr lang="fr-FR" dirty="0"/>
              <a:t>/</a:t>
            </a:r>
            <a:r>
              <a:rPr lang="fr-FR" dirty="0" err="1"/>
              <a:t>paper</a:t>
            </a:r>
            <a:r>
              <a:rPr lang="fr-FR" dirty="0"/>
              <a:t>/</a:t>
            </a:r>
            <a:r>
              <a:rPr lang="fr-FR" dirty="0" err="1"/>
              <a:t>data_cleaning.pdf</a:t>
            </a:r>
            <a:r>
              <a:rPr lang="fr-FR" dirty="0"/>
              <a:t>. </a:t>
            </a:r>
            <a:endParaRPr lang="fr-FR" dirty="0"/>
          </a:p>
          <a:p>
            <a:r>
              <a:rPr lang="fr-FR" dirty="0" err="1" smtClean="0"/>
              <a:t>Wenfei</a:t>
            </a:r>
            <a:r>
              <a:rPr lang="fr-FR" dirty="0" smtClean="0"/>
              <a:t> </a:t>
            </a:r>
            <a:r>
              <a:rPr lang="fr-FR" dirty="0"/>
              <a:t>Fa et </a:t>
            </a:r>
            <a:r>
              <a:rPr lang="fr-FR" dirty="0" err="1"/>
              <a:t>ali</a:t>
            </a:r>
            <a:r>
              <a:rPr lang="fr-FR" dirty="0"/>
              <a:t>. Interaction </a:t>
            </a:r>
            <a:r>
              <a:rPr lang="fr-FR" dirty="0" err="1"/>
              <a:t>between</a:t>
            </a:r>
            <a:r>
              <a:rPr lang="fr-FR" dirty="0"/>
              <a:t> record </a:t>
            </a:r>
            <a:r>
              <a:rPr lang="fr-FR" dirty="0" err="1"/>
              <a:t>matching</a:t>
            </a:r>
            <a:r>
              <a:rPr lang="fr-FR" dirty="0"/>
              <a:t> and data </a:t>
            </a:r>
            <a:r>
              <a:rPr lang="fr-FR" dirty="0" err="1"/>
              <a:t>repairing</a:t>
            </a:r>
            <a:r>
              <a:rPr lang="fr-FR" dirty="0"/>
              <a:t>, 2011. </a:t>
            </a:r>
            <a:endParaRPr lang="fr-FR" dirty="0"/>
          </a:p>
          <a:p>
            <a:r>
              <a:rPr lang="fr-FR" dirty="0" err="1" smtClean="0"/>
              <a:t>Wenfei</a:t>
            </a:r>
            <a:r>
              <a:rPr lang="fr-FR" dirty="0" smtClean="0"/>
              <a:t> </a:t>
            </a:r>
            <a:r>
              <a:rPr lang="fr-FR" dirty="0"/>
              <a:t>Fan.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revisited</a:t>
            </a:r>
            <a:r>
              <a:rPr lang="fr-FR" dirty="0"/>
              <a:t> for </a:t>
            </a:r>
            <a:r>
              <a:rPr lang="fr-FR" dirty="0" err="1"/>
              <a:t>improving</a:t>
            </a:r>
            <a:r>
              <a:rPr lang="fr-FR" dirty="0"/>
              <a:t> data </a:t>
            </a:r>
            <a:r>
              <a:rPr lang="fr-FR" dirty="0" err="1"/>
              <a:t>quality</a:t>
            </a:r>
            <a:r>
              <a:rPr lang="fr-FR" dirty="0"/>
              <a:t>. 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http</a:t>
            </a:r>
            <a:r>
              <a:rPr lang="fr-FR" dirty="0"/>
              <a:t>://</a:t>
            </a:r>
            <a:r>
              <a:rPr lang="fr-FR" dirty="0" err="1"/>
              <a:t>www.lifl.fr</a:t>
            </a:r>
            <a:r>
              <a:rPr lang="fr-FR" dirty="0"/>
              <a:t>/~</a:t>
            </a:r>
            <a:r>
              <a:rPr lang="fr-FR" dirty="0" err="1"/>
              <a:t>bonifati</a:t>
            </a:r>
            <a:r>
              <a:rPr lang="fr-FR" dirty="0" smtClean="0"/>
              <a:t>/</a:t>
            </a:r>
            <a:r>
              <a:rPr lang="fr-FR" dirty="0" err="1" smtClean="0"/>
              <a:t>teaching</a:t>
            </a:r>
            <a:r>
              <a:rPr lang="fr-FR" dirty="0"/>
              <a:t>/</a:t>
            </a:r>
            <a:r>
              <a:rPr lang="fr-FR" dirty="0" err="1"/>
              <a:t>dq</a:t>
            </a:r>
            <a:r>
              <a:rPr lang="fr-FR" dirty="0"/>
              <a:t>/</a:t>
            </a:r>
            <a:r>
              <a:rPr lang="fr-FR" dirty="0" err="1"/>
              <a:t>lucidi</a:t>
            </a:r>
            <a:r>
              <a:rPr lang="fr-FR" dirty="0"/>
              <a:t>/pods08Tutorial.pdf. </a:t>
            </a:r>
            <a:endParaRPr lang="fr-FR" dirty="0"/>
          </a:p>
          <a:p>
            <a:r>
              <a:rPr lang="fr-FR" dirty="0" smtClean="0"/>
              <a:t>IBM.  </a:t>
            </a:r>
            <a:r>
              <a:rPr lang="fr-FR" dirty="0"/>
              <a:t>An IBM White </a:t>
            </a:r>
            <a:r>
              <a:rPr lang="fr-FR" dirty="0" err="1"/>
              <a:t>Paper</a:t>
            </a:r>
            <a:r>
              <a:rPr lang="fr-FR" dirty="0"/>
              <a:t> : How Master Data Management Serves the Business, Novembre 2011. </a:t>
            </a:r>
            <a:endParaRPr lang="fr-FR" dirty="0"/>
          </a:p>
          <a:p>
            <a:r>
              <a:rPr lang="fr-FR" dirty="0" err="1" smtClean="0"/>
              <a:t>Divesh</a:t>
            </a:r>
            <a:r>
              <a:rPr lang="fr-FR" dirty="0" smtClean="0"/>
              <a:t> </a:t>
            </a:r>
            <a:r>
              <a:rPr lang="fr-FR" dirty="0"/>
              <a:t>Srivastava </a:t>
            </a:r>
            <a:r>
              <a:rPr lang="fr-FR" dirty="0" err="1"/>
              <a:t>Lukasz</a:t>
            </a:r>
            <a:r>
              <a:rPr lang="fr-FR" dirty="0"/>
              <a:t> </a:t>
            </a:r>
            <a:r>
              <a:rPr lang="fr-FR" dirty="0" err="1"/>
              <a:t>Golab</a:t>
            </a:r>
            <a:r>
              <a:rPr lang="fr-FR" dirty="0"/>
              <a:t>, Flip Korn. </a:t>
            </a:r>
            <a:r>
              <a:rPr lang="fr-FR" dirty="0" err="1"/>
              <a:t>Discovering</a:t>
            </a:r>
            <a:r>
              <a:rPr lang="fr-FR" dirty="0"/>
              <a:t> pattern tableaux for data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: a case </a:t>
            </a:r>
            <a:r>
              <a:rPr lang="fr-FR" dirty="0" err="1"/>
              <a:t>study</a:t>
            </a:r>
            <a:r>
              <a:rPr lang="fr-FR" dirty="0"/>
              <a:t>. </a:t>
            </a:r>
            <a:endParaRPr lang="fr-FR" dirty="0" smtClean="0"/>
          </a:p>
          <a:p>
            <a:pPr marL="68580" indent="0">
              <a:buNone/>
            </a:pPr>
            <a:r>
              <a:rPr lang="fr-FR" dirty="0"/>
              <a:t>	</a:t>
            </a:r>
            <a:r>
              <a:rPr lang="fr-FR" dirty="0" smtClean="0"/>
              <a:t>http</a:t>
            </a:r>
            <a:r>
              <a:rPr lang="fr-FR" dirty="0"/>
              <a:t>://qdb2011.dia.uniroma3.it/participants/program/p47-GOLAB.PDF. </a:t>
            </a:r>
            <a:endParaRPr lang="fr-FR" dirty="0"/>
          </a:p>
          <a:p>
            <a:r>
              <a:rPr lang="fr-FR" dirty="0" smtClean="0"/>
              <a:t>ORACLE.  </a:t>
            </a:r>
            <a:r>
              <a:rPr lang="fr-FR" dirty="0"/>
              <a:t>An Oracle White </a:t>
            </a:r>
            <a:r>
              <a:rPr lang="fr-FR" dirty="0" err="1"/>
              <a:t>Paper</a:t>
            </a:r>
            <a:r>
              <a:rPr lang="fr-FR" dirty="0"/>
              <a:t> : Master Data Management, Septembre 2011.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1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Manque de qualité de données co</a:t>
            </a:r>
            <a:r>
              <a:rPr lang="fr-FR" sz="2400" dirty="0" smtClean="0"/>
              <a:t>û</a:t>
            </a:r>
            <a:r>
              <a:rPr lang="fr-FR" sz="2400" dirty="0" smtClean="0"/>
              <a:t>te en environ 600 milliards de dollars</a:t>
            </a:r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Data </a:t>
            </a:r>
            <a:r>
              <a:rPr lang="fr-FR" sz="2400" dirty="0" err="1" smtClean="0"/>
              <a:t>C</a:t>
            </a:r>
            <a:r>
              <a:rPr lang="fr-FR" sz="2400" dirty="0" err="1" smtClean="0"/>
              <a:t>leaning</a:t>
            </a:r>
            <a:endParaRPr lang="fr-FR" sz="2400" dirty="0" smtClean="0"/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Enjeu de la qualité des données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</a:t>
            </a:r>
            <a:r>
              <a:rPr lang="fr-FR" sz="2400" dirty="0" smtClean="0"/>
              <a:t>rogressive </a:t>
            </a:r>
            <a:r>
              <a:rPr lang="fr-FR" sz="2400" dirty="0"/>
              <a:t>et critique </a:t>
            </a:r>
            <a:endParaRPr lang="fr-FR" sz="2400" dirty="0" smtClean="0"/>
          </a:p>
          <a:p>
            <a:pPr marL="68580" indent="0">
              <a:buNone/>
            </a:pPr>
            <a:endParaRPr lang="fr-FR" sz="2400" dirty="0"/>
          </a:p>
          <a:p>
            <a:pPr marL="68580" indent="0">
              <a:buNone/>
            </a:pPr>
            <a:endParaRPr lang="fr-FR" sz="2400" dirty="0" smtClean="0"/>
          </a:p>
          <a:p>
            <a:r>
              <a:rPr lang="fr-FR" sz="2400" dirty="0" smtClean="0"/>
              <a:t>Arguments </a:t>
            </a:r>
            <a:r>
              <a:rPr lang="fr-FR" sz="2400" dirty="0"/>
              <a:t>technologiques </a:t>
            </a:r>
            <a:r>
              <a:rPr lang="fr-FR" sz="2400" dirty="0" smtClean="0"/>
              <a:t>VS </a:t>
            </a:r>
            <a:r>
              <a:rPr lang="fr-FR" sz="2400" dirty="0"/>
              <a:t>A</a:t>
            </a:r>
            <a:r>
              <a:rPr lang="fr-FR" sz="2400" dirty="0" smtClean="0"/>
              <a:t>rguments </a:t>
            </a:r>
            <a:r>
              <a:rPr lang="fr-FR" sz="2400" dirty="0"/>
              <a:t>commerciaux </a:t>
            </a:r>
            <a:endParaRPr lang="fr-FR" sz="2400" dirty="0" smtClean="0"/>
          </a:p>
          <a:p>
            <a:pPr marL="6858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0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master data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Objectif : définir </a:t>
            </a:r>
            <a:r>
              <a:rPr lang="fr-FR" sz="2400" dirty="0"/>
              <a:t>des concepts et </a:t>
            </a:r>
            <a:r>
              <a:rPr lang="fr-FR" sz="2400" dirty="0" smtClean="0"/>
              <a:t>méthodes </a:t>
            </a:r>
            <a:r>
              <a:rPr lang="fr-FR" sz="2400" dirty="0"/>
              <a:t>visant </a:t>
            </a:r>
            <a:r>
              <a:rPr lang="fr-FR" sz="2400" dirty="0" smtClean="0"/>
              <a:t>à établir </a:t>
            </a:r>
            <a:r>
              <a:rPr lang="fr-FR" sz="2400" dirty="0"/>
              <a:t>au sein d’un </a:t>
            </a:r>
            <a:r>
              <a:rPr lang="fr-FR" sz="2400" dirty="0" smtClean="0"/>
              <a:t>SI un sch</a:t>
            </a:r>
            <a:r>
              <a:rPr lang="fr-FR" sz="2400" dirty="0"/>
              <a:t>é</a:t>
            </a:r>
            <a:r>
              <a:rPr lang="fr-FR" sz="2400" dirty="0" smtClean="0"/>
              <a:t>ma </a:t>
            </a:r>
            <a:r>
              <a:rPr lang="fr-FR" sz="2400" dirty="0"/>
              <a:t>de </a:t>
            </a:r>
            <a:r>
              <a:rPr lang="fr-FR" sz="2400" dirty="0" smtClean="0"/>
              <a:t>BDD de référence fiable.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/>
          </a:p>
          <a:p>
            <a:r>
              <a:rPr lang="fr-FR" sz="2400" dirty="0" smtClean="0"/>
              <a:t>Répond à la problématique de qualité de données : limite l’entropie des données</a:t>
            </a:r>
          </a:p>
          <a:p>
            <a:pPr marL="68580" indent="0">
              <a:buNone/>
            </a:pPr>
            <a:endParaRPr lang="fr-FR" sz="2400" dirty="0"/>
          </a:p>
          <a:p>
            <a:r>
              <a:rPr lang="fr-FR" sz="2400" dirty="0" smtClean="0"/>
              <a:t>Pas de nettoyage des données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30417 L 0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Données transactionnelles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Données analytiques</a:t>
            </a:r>
          </a:p>
          <a:p>
            <a:pPr marL="68580" indent="0">
              <a:buNone/>
            </a:pPr>
            <a:endParaRPr lang="fr-FR" dirty="0" smtClean="0"/>
          </a:p>
          <a:p>
            <a:r>
              <a:rPr lang="fr-FR" dirty="0" smtClean="0"/>
              <a:t>Données de référence</a:t>
            </a:r>
          </a:p>
          <a:p>
            <a:endParaRPr lang="fr-FR" dirty="0"/>
          </a:p>
          <a:p>
            <a:r>
              <a:rPr lang="fr-FR" dirty="0" smtClean="0"/>
              <a:t>Définition d’un parc de données de référence de qualité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Fonctionnement au sein d’un SI d’entreprise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BDD</a:t>
            </a:r>
            <a:r>
              <a:rPr lang="fr-FR" dirty="0" smtClean="0"/>
              <a:t> </a:t>
            </a:r>
            <a:r>
              <a:rPr lang="fr-FR" dirty="0"/>
              <a:t>unique et </a:t>
            </a:r>
            <a:r>
              <a:rPr lang="fr-FR" dirty="0" smtClean="0"/>
              <a:t>unifi</a:t>
            </a:r>
            <a:r>
              <a:rPr lang="fr-FR" dirty="0"/>
              <a:t>é</a:t>
            </a:r>
            <a:r>
              <a:rPr lang="fr-FR" dirty="0" smtClean="0"/>
              <a:t>e </a:t>
            </a:r>
            <a:r>
              <a:rPr lang="fr-FR" dirty="0"/>
              <a:t>pour l’ensemble des applications </a:t>
            </a:r>
            <a:r>
              <a:rPr lang="fr-FR" dirty="0" smtClean="0"/>
              <a:t>op</a:t>
            </a:r>
            <a:r>
              <a:rPr lang="fr-FR" dirty="0"/>
              <a:t>é</a:t>
            </a:r>
            <a:r>
              <a:rPr lang="fr-FR" dirty="0" smtClean="0"/>
              <a:t>rationnelles </a:t>
            </a:r>
            <a:r>
              <a:rPr lang="fr-FR" dirty="0"/>
              <a:t>du S.I.</a:t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Maintenance </a:t>
            </a:r>
            <a:r>
              <a:rPr lang="fr-FR" sz="2400" dirty="0" smtClean="0"/>
              <a:t>des</a:t>
            </a:r>
            <a:r>
              <a:rPr lang="fr-FR" dirty="0" smtClean="0"/>
              <a:t> données simplifiées </a:t>
            </a:r>
          </a:p>
          <a:p>
            <a:endParaRPr lang="fr-FR" dirty="0" smtClean="0"/>
          </a:p>
          <a:p>
            <a:r>
              <a:rPr lang="fr-FR" sz="2400" dirty="0" smtClean="0"/>
              <a:t>Conditions</a:t>
            </a:r>
            <a:r>
              <a:rPr lang="fr-FR" dirty="0" smtClean="0"/>
              <a:t> nécessaires au bon fonctionnement :</a:t>
            </a:r>
          </a:p>
          <a:p>
            <a:pPr lvl="1"/>
            <a:r>
              <a:rPr lang="fr-FR" dirty="0" smtClean="0"/>
              <a:t>Stockage des données unique</a:t>
            </a:r>
          </a:p>
          <a:p>
            <a:pPr lvl="1"/>
            <a:r>
              <a:rPr lang="fr-FR" dirty="0" smtClean="0"/>
              <a:t>Système maitre des données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donn</a:t>
            </a:r>
            <a:r>
              <a:rPr lang="fr-FR" dirty="0"/>
              <a:t>é</a:t>
            </a:r>
            <a:r>
              <a:rPr lang="fr-FR" dirty="0" smtClean="0"/>
              <a:t>es </a:t>
            </a:r>
            <a:r>
              <a:rPr lang="fr-FR" dirty="0"/>
              <a:t>du </a:t>
            </a:r>
            <a:r>
              <a:rPr lang="fr-FR" dirty="0" smtClean="0"/>
              <a:t>système </a:t>
            </a:r>
            <a:r>
              <a:rPr lang="fr-FR" dirty="0"/>
              <a:t>de M.D.M sont des </a:t>
            </a:r>
            <a:r>
              <a:rPr lang="fr-FR" dirty="0" smtClean="0"/>
              <a:t>données </a:t>
            </a:r>
            <a:r>
              <a:rPr lang="fr-FR" dirty="0"/>
              <a:t>de </a:t>
            </a:r>
            <a:r>
              <a:rPr lang="fr-FR" dirty="0" smtClean="0"/>
              <a:t>références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36273 L 0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Fonctionnement au sein d’un SI d’entreprise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840746"/>
          </a:xfrm>
        </p:spPr>
        <p:txBody>
          <a:bodyPr>
            <a:normAutofit/>
          </a:bodyPr>
          <a:lstStyle/>
          <a:p>
            <a:r>
              <a:rPr lang="fr-FR" sz="2100" dirty="0" smtClean="0"/>
              <a:t>Modules d’un système de M.D.M. :</a:t>
            </a:r>
          </a:p>
          <a:p>
            <a:endParaRPr lang="fr-FR" sz="2100" dirty="0"/>
          </a:p>
          <a:p>
            <a:endParaRPr lang="fr-FR" sz="2100" dirty="0" smtClean="0"/>
          </a:p>
          <a:p>
            <a:endParaRPr lang="fr-FR" sz="2100" dirty="0" smtClean="0"/>
          </a:p>
          <a:p>
            <a:endParaRPr lang="fr-FR" sz="2100" dirty="0"/>
          </a:p>
          <a:p>
            <a:pPr marL="68580" indent="0">
              <a:buNone/>
            </a:pPr>
            <a:endParaRPr lang="fr-FR" sz="2100" dirty="0" smtClean="0"/>
          </a:p>
          <a:p>
            <a:pPr algn="r"/>
            <a:r>
              <a:rPr lang="fr-FR" sz="2100" dirty="0" smtClean="0"/>
              <a:t> Processus d’un </a:t>
            </a:r>
            <a:r>
              <a:rPr lang="fr-FR" sz="2400" dirty="0" smtClean="0"/>
              <a:t>système</a:t>
            </a:r>
            <a:r>
              <a:rPr lang="fr-FR" sz="2100" dirty="0" smtClean="0"/>
              <a:t> de M.D.M. :</a:t>
            </a:r>
          </a:p>
          <a:p>
            <a:pPr marL="46863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57480"/>
              </p:ext>
            </p:extLst>
          </p:nvPr>
        </p:nvGraphicFramePr>
        <p:xfrm>
          <a:off x="685800" y="2176648"/>
          <a:ext cx="5638800" cy="17373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610418"/>
                <a:gridCol w="3028382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Gestion du cycle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 Administration</a:t>
                      </a:r>
                    </a:p>
                    <a:p>
                      <a:endParaRPr lang="fr-FR" sz="1600" b="0" dirty="0"/>
                    </a:p>
                  </a:txBody>
                  <a:tcPr/>
                </a:tc>
              </a:tr>
              <a:tr h="54035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Stockage</a:t>
                      </a:r>
                      <a:endParaRPr lang="fr-F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Gestion des </a:t>
                      </a:r>
                      <a:r>
                        <a:rPr lang="fr-FR" sz="1600" b="0" dirty="0" err="1" smtClean="0"/>
                        <a:t>méta-données</a:t>
                      </a:r>
                      <a:endParaRPr lang="fr-FR" sz="1600" b="0" dirty="0" smtClean="0"/>
                    </a:p>
                    <a:p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Gestion des accès aux données</a:t>
                      </a:r>
                      <a:endParaRPr lang="fr-F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Règles directives</a:t>
                      </a:r>
                    </a:p>
                    <a:p>
                      <a:endParaRPr lang="fr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18510"/>
              </p:ext>
            </p:extLst>
          </p:nvPr>
        </p:nvGraphicFramePr>
        <p:xfrm>
          <a:off x="5426242" y="4598735"/>
          <a:ext cx="3489158" cy="13817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25579"/>
                <a:gridCol w="136357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Management</a:t>
                      </a:r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Consolider</a:t>
                      </a:r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Gouverner et nettoyer</a:t>
                      </a:r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Partager</a:t>
                      </a:r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Exploiter</a:t>
                      </a:r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Gestion et impact selon le  type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TIERS : données liées à des personnes physiques, morales</a:t>
            </a:r>
          </a:p>
          <a:p>
            <a:pPr lvl="1"/>
            <a:r>
              <a:rPr lang="fr-FR" dirty="0" smtClean="0"/>
              <a:t>Principale difficulté : la consolidation</a:t>
            </a:r>
          </a:p>
          <a:p>
            <a:pPr lvl="1"/>
            <a:endParaRPr lang="fr-FR" dirty="0" smtClean="0"/>
          </a:p>
          <a:p>
            <a:r>
              <a:rPr lang="fr-FR" sz="2400" dirty="0" smtClean="0"/>
              <a:t>PRODUITS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Principale difficulté : gestion collaborative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FINANCIÈRES : établissement des comptes annuels, rapport de gestion</a:t>
            </a:r>
          </a:p>
          <a:p>
            <a:pPr lvl="1"/>
            <a:r>
              <a:rPr lang="fr-FR" dirty="0" smtClean="0"/>
              <a:t>Utilisation de modèles hiérarchiques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30787 L 0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Positionnement au sein du si d’entreprise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” La seule source d’erreur possible dans un ordinateur se trouve entre la chaise et le clavier !”.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Probl</a:t>
            </a:r>
            <a:r>
              <a:rPr lang="fr-FR" dirty="0"/>
              <a:t>é</a:t>
            </a:r>
            <a:r>
              <a:rPr lang="fr-FR" dirty="0" smtClean="0"/>
              <a:t>matique d’intégration </a:t>
            </a:r>
            <a:r>
              <a:rPr lang="fr-FR" dirty="0"/>
              <a:t>n-</a:t>
            </a:r>
            <a:r>
              <a:rPr lang="fr-FR" dirty="0" smtClean="0"/>
              <a:t>carrée</a:t>
            </a:r>
          </a:p>
          <a:p>
            <a:endParaRPr lang="fr-FR" dirty="0" smtClean="0"/>
          </a:p>
          <a:p>
            <a:r>
              <a:rPr lang="fr-FR" dirty="0"/>
              <a:t>C</a:t>
            </a:r>
            <a:r>
              <a:rPr lang="fr-FR" dirty="0" smtClean="0"/>
              <a:t>orruption lors de la propagation des données</a:t>
            </a:r>
          </a:p>
          <a:p>
            <a:endParaRPr lang="fr-FR" dirty="0" smtClean="0"/>
          </a:p>
          <a:p>
            <a:r>
              <a:rPr lang="fr-FR" dirty="0" smtClean="0"/>
              <a:t>Maintenance difficile et qualité des données faibles</a:t>
            </a:r>
          </a:p>
          <a:p>
            <a:endParaRPr lang="fr-FR" dirty="0" smtClean="0"/>
          </a:p>
          <a:p>
            <a:r>
              <a:rPr lang="fr-FR" dirty="0" smtClean="0"/>
              <a:t>Contrôler et uniformiser l</a:t>
            </a:r>
            <a:r>
              <a:rPr lang="fr-FR" dirty="0" smtClean="0"/>
              <a:t>es </a:t>
            </a:r>
            <a:r>
              <a:rPr lang="fr-FR" dirty="0"/>
              <a:t>modes de communication entre les </a:t>
            </a:r>
            <a:r>
              <a:rPr lang="fr-FR" dirty="0" err="1" smtClean="0"/>
              <a:t>BDDs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33356 L 0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-1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rban Pop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Pop urbaine.thmx</Template>
  <TotalTime>187</TotalTime>
  <Words>315</Words>
  <Application>Microsoft Macintosh PowerPoint</Application>
  <PresentationFormat>Présentation à l'écran (4:3)</PresentationFormat>
  <Paragraphs>120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Urban Pop</vt:lpstr>
      <vt:lpstr>Synthèse bibliographique</vt:lpstr>
      <vt:lpstr>Introduction</vt:lpstr>
      <vt:lpstr>Démarche</vt:lpstr>
      <vt:lpstr>Le master data management</vt:lpstr>
      <vt:lpstr>Les données</vt:lpstr>
      <vt:lpstr>Fonctionnement au sein d’un SI d’entreprise</vt:lpstr>
      <vt:lpstr>Fonctionnement au sein d’un SI d’entreprise</vt:lpstr>
      <vt:lpstr>Gestion et impact selon le  type de données</vt:lpstr>
      <vt:lpstr>Positionnement au sein du si d’entreprise</vt:lpstr>
      <vt:lpstr>E.A.I.</vt:lpstr>
      <vt:lpstr>Les offres du marché</vt:lpstr>
      <vt:lpstr>Les challenges</vt:lpstr>
      <vt:lpstr>CONCLUSION</vt:lpstr>
      <vt:lpstr>Références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bibliographique</dc:title>
  <dc:creator>Zaza</dc:creator>
  <cp:lastModifiedBy>Zaza</cp:lastModifiedBy>
  <cp:revision>15</cp:revision>
  <dcterms:created xsi:type="dcterms:W3CDTF">2011-12-21T18:46:18Z</dcterms:created>
  <dcterms:modified xsi:type="dcterms:W3CDTF">2011-12-22T13:55:11Z</dcterms:modified>
</cp:coreProperties>
</file>