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61A2-BF2E-48F2-9684-BF446C6D6268}" type="datetimeFigureOut">
              <a:rPr lang="ru-RU" smtClean="0"/>
              <a:t>13.12.2019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FBE5-CF61-4D44-8B7F-AD0D40D4A32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843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61A2-BF2E-48F2-9684-BF446C6D6268}" type="datetimeFigureOut">
              <a:rPr lang="ru-RU" smtClean="0"/>
              <a:t>13.12.2019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FBE5-CF61-4D44-8B7F-AD0D40D4A3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950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61A2-BF2E-48F2-9684-BF446C6D6268}" type="datetimeFigureOut">
              <a:rPr lang="ru-RU" smtClean="0"/>
              <a:t>13.12.2019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FBE5-CF61-4D44-8B7F-AD0D40D4A3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05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61A2-BF2E-48F2-9684-BF446C6D6268}" type="datetimeFigureOut">
              <a:rPr lang="ru-RU" smtClean="0"/>
              <a:t>13.12.2019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FBE5-CF61-4D44-8B7F-AD0D40D4A3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724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61A2-BF2E-48F2-9684-BF446C6D6268}" type="datetimeFigureOut">
              <a:rPr lang="ru-RU" smtClean="0"/>
              <a:t>13.12.2019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FBE5-CF61-4D44-8B7F-AD0D40D4A32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51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61A2-BF2E-48F2-9684-BF446C6D6268}" type="datetimeFigureOut">
              <a:rPr lang="ru-RU" smtClean="0"/>
              <a:t>13.12.2019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FBE5-CF61-4D44-8B7F-AD0D40D4A3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117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61A2-BF2E-48F2-9684-BF446C6D6268}" type="datetimeFigureOut">
              <a:rPr lang="ru-RU" smtClean="0"/>
              <a:t>13.12.2019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FBE5-CF61-4D44-8B7F-AD0D40D4A3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1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61A2-BF2E-48F2-9684-BF446C6D6268}" type="datetimeFigureOut">
              <a:rPr lang="ru-RU" smtClean="0"/>
              <a:t>13.12.2019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FBE5-CF61-4D44-8B7F-AD0D40D4A3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82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61A2-BF2E-48F2-9684-BF446C6D6268}" type="datetimeFigureOut">
              <a:rPr lang="ru-RU" smtClean="0"/>
              <a:t>13.12.2019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FBE5-CF61-4D44-8B7F-AD0D40D4A3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13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09161A2-BF2E-48F2-9684-BF446C6D6268}" type="datetimeFigureOut">
              <a:rPr lang="ru-RU" smtClean="0"/>
              <a:t>13.12.2019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9FFBE5-CF61-4D44-8B7F-AD0D40D4A3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194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61A2-BF2E-48F2-9684-BF446C6D6268}" type="datetimeFigureOut">
              <a:rPr lang="ru-RU" smtClean="0"/>
              <a:t>13.12.2019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FBE5-CF61-4D44-8B7F-AD0D40D4A3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55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09161A2-BF2E-48F2-9684-BF446C6D6268}" type="datetimeFigureOut">
              <a:rPr lang="ru-RU" smtClean="0"/>
              <a:t>13.12.2019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79FFBE5-CF61-4D44-8B7F-AD0D40D4A32A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32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00051" y="158587"/>
            <a:ext cx="10058400" cy="1134504"/>
          </a:xfrm>
        </p:spPr>
        <p:txBody>
          <a:bodyPr>
            <a:normAutofit/>
          </a:bodyPr>
          <a:lstStyle/>
          <a:p>
            <a:pPr algn="ctr"/>
            <a:r>
              <a:rPr lang="ru-RU" sz="1800" dirty="0" smtClean="0">
                <a:latin typeface="+mn-lt"/>
              </a:rPr>
              <a:t>«Национальный  исследовательский ядерный университет «МИФИ»</a:t>
            </a:r>
            <a:br>
              <a:rPr lang="ru-RU" sz="1800" dirty="0" smtClean="0">
                <a:latin typeface="+mn-lt"/>
              </a:rPr>
            </a:br>
            <a:r>
              <a:rPr lang="ru-RU" sz="1800" dirty="0" smtClean="0">
                <a:latin typeface="+mn-lt"/>
              </a:rPr>
              <a:t>ИНСТИТУТ ИНТЕЛЛЕКТУАЛЬНЫХ КИБЕРНЕТИЧЕСКИХ СИСТЕМ</a:t>
            </a:r>
            <a:br>
              <a:rPr lang="ru-RU" sz="1800" dirty="0" smtClean="0">
                <a:latin typeface="+mn-lt"/>
              </a:rPr>
            </a:br>
            <a:r>
              <a:rPr lang="ru-RU" sz="1800" dirty="0" smtClean="0">
                <a:latin typeface="+mn-lt"/>
              </a:rPr>
              <a:t>КАФЕДРА №12 «КОМПЬЮТЕРНЫЕ СИСТЕМЫ И ТЕХНОЛОГИИ»</a:t>
            </a:r>
            <a:endParaRPr lang="ru-RU" sz="1800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12488" y="3264129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solidFill>
                  <a:schemeClr val="tx1"/>
                </a:solidFill>
              </a:rPr>
              <a:t>Изучение методов численного интегрирования в среде </a:t>
            </a:r>
            <a:r>
              <a:rPr lang="en-US" sz="3200" b="1" dirty="0" smtClean="0">
                <a:solidFill>
                  <a:schemeClr val="tx1"/>
                </a:solidFill>
              </a:rPr>
              <a:t>GNU Octave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76220" y="1860324"/>
            <a:ext cx="6930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Отчёт по проектной практике (введение в специальность) на тему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677097" y="4979998"/>
            <a:ext cx="478150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Студент</a:t>
            </a:r>
            <a:r>
              <a:rPr lang="en-US" sz="1600" dirty="0" smtClean="0"/>
              <a:t>:</a:t>
            </a:r>
            <a:r>
              <a:rPr lang="ru-RU" sz="1600" dirty="0" smtClean="0"/>
              <a:t> </a:t>
            </a:r>
            <a:r>
              <a:rPr lang="ru-RU" sz="1600" dirty="0" err="1" smtClean="0"/>
              <a:t>Бучинский</a:t>
            </a:r>
            <a:r>
              <a:rPr lang="ru-RU" sz="1600" dirty="0" smtClean="0"/>
              <a:t> А. М., С19-501</a:t>
            </a:r>
          </a:p>
          <a:p>
            <a:r>
              <a:rPr lang="ru-RU" sz="1600" dirty="0" smtClean="0"/>
              <a:t>Руководитель</a:t>
            </a:r>
            <a:r>
              <a:rPr lang="en-US" sz="1600" dirty="0" smtClean="0"/>
              <a:t>:</a:t>
            </a:r>
            <a:r>
              <a:rPr lang="ru-RU" sz="1600" dirty="0" smtClean="0"/>
              <a:t> к.т.н., доцент НИЯУ МИФИ Заева М.А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374878" y="6429425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Москва, 2019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338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Цели и задачи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5737629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  </a:t>
            </a:r>
            <a:r>
              <a:rPr lang="ru-RU" b="1" dirty="0" smtClean="0"/>
              <a:t>Целью работы </a:t>
            </a:r>
            <a:r>
              <a:rPr lang="ru-RU" dirty="0" smtClean="0"/>
              <a:t>является изучение методов численного интегрирования в среде </a:t>
            </a:r>
            <a:r>
              <a:rPr lang="en-US" dirty="0" smtClean="0"/>
              <a:t>GNU Octave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Достижение указанной цели осуществлялось путём решения следующих основных задач</a:t>
            </a:r>
            <a:r>
              <a:rPr lang="en-US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Изучение методов численного интегрирования</a:t>
            </a:r>
            <a:r>
              <a:rPr lang="en-US" dirty="0" smtClean="0"/>
              <a:t>;</a:t>
            </a: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Изучение среды </a:t>
            </a:r>
            <a:r>
              <a:rPr lang="en-US" dirty="0" smtClean="0"/>
              <a:t>GNU Octave </a:t>
            </a:r>
            <a:r>
              <a:rPr lang="ru-RU" dirty="0" smtClean="0"/>
              <a:t>и </a:t>
            </a:r>
            <a:r>
              <a:rPr lang="en-US" dirty="0"/>
              <a:t>Microsoft </a:t>
            </a:r>
            <a:r>
              <a:rPr lang="en-US" dirty="0" smtClean="0"/>
              <a:t>Excel;</a:t>
            </a: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Написание программ</a:t>
            </a:r>
            <a:r>
              <a:rPr lang="en-US" dirty="0" smtClean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819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Методы прямоугольников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479" y="2143760"/>
            <a:ext cx="6936992" cy="2288856"/>
          </a:xfrm>
          <a:prstGeom prst="rect">
            <a:avLst/>
          </a:prstGeom>
        </p:spPr>
      </p:pic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51" y="2143760"/>
            <a:ext cx="3936795" cy="22888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8890" y="4432616"/>
            <a:ext cx="2630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Метод средних прямоугольников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147425" y="4515850"/>
            <a:ext cx="1958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Метод левых прямоугольников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720661" y="4515850"/>
            <a:ext cx="2096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Метод правых прямоугольников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131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9999" y="314312"/>
            <a:ext cx="4592320" cy="1450757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Метод Трапеций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21629" y="2558854"/>
            <a:ext cx="3566469" cy="2597121"/>
          </a:xfrm>
          <a:prstGeom prst="rect">
            <a:avLst/>
          </a:prstGeom>
        </p:spPr>
      </p:pic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66016" y="2558854"/>
            <a:ext cx="3474275" cy="25971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64305" y="934072"/>
            <a:ext cx="46449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latin typeface="+mj-lt"/>
              </a:rPr>
              <a:t>Метод Симпсона</a:t>
            </a:r>
            <a:endParaRPr lang="ru-RU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4346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2625" y="637585"/>
            <a:ext cx="10058400" cy="1450757"/>
          </a:xfrm>
        </p:spPr>
        <p:txBody>
          <a:bodyPr/>
          <a:lstStyle/>
          <a:p>
            <a:pPr algn="ctr"/>
            <a:r>
              <a:rPr lang="ru-RU" dirty="0"/>
              <a:t>Самый эффективный метод</a:t>
            </a:r>
            <a:br>
              <a:rPr lang="ru-RU" dirty="0"/>
            </a:b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2094199"/>
              </p:ext>
            </p:extLst>
          </p:nvPr>
        </p:nvGraphicFramePr>
        <p:xfrm>
          <a:off x="159010" y="1937915"/>
          <a:ext cx="5761498" cy="17680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0603">
                  <a:extLst>
                    <a:ext uri="{9D8B030D-6E8A-4147-A177-3AD203B41FA5}">
                      <a16:colId xmlns:a16="http://schemas.microsoft.com/office/drawing/2014/main" val="791917059"/>
                    </a:ext>
                  </a:extLst>
                </a:gridCol>
                <a:gridCol w="1587123">
                  <a:extLst>
                    <a:ext uri="{9D8B030D-6E8A-4147-A177-3AD203B41FA5}">
                      <a16:colId xmlns:a16="http://schemas.microsoft.com/office/drawing/2014/main" val="3641839878"/>
                    </a:ext>
                  </a:extLst>
                </a:gridCol>
                <a:gridCol w="1503435">
                  <a:extLst>
                    <a:ext uri="{9D8B030D-6E8A-4147-A177-3AD203B41FA5}">
                      <a16:colId xmlns:a16="http://schemas.microsoft.com/office/drawing/2014/main" val="808331435"/>
                    </a:ext>
                  </a:extLst>
                </a:gridCol>
                <a:gridCol w="1420337">
                  <a:extLst>
                    <a:ext uri="{9D8B030D-6E8A-4147-A177-3AD203B41FA5}">
                      <a16:colId xmlns:a16="http://schemas.microsoft.com/office/drawing/2014/main" val="2979545762"/>
                    </a:ext>
                  </a:extLst>
                </a:gridCol>
              </a:tblGrid>
              <a:tr h="39649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  <a:endParaRPr lang="ru-RU" sz="1000" dirty="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10</a:t>
                      </a:r>
                      <a:endParaRPr lang="ru-RU" sz="1000" dirty="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100</a:t>
                      </a:r>
                      <a:endParaRPr lang="ru-RU" sz="1000" dirty="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1000</a:t>
                      </a:r>
                      <a:endParaRPr lang="ru-RU" sz="100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0698176"/>
                  </a:ext>
                </a:extLst>
              </a:tr>
              <a:tr h="10291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Левые прямоугольники</a:t>
                      </a:r>
                      <a:endParaRPr lang="ru-RU" sz="100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Интеграл – 379,67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Погрешность - 46,67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Оценка 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погрешности – 89,1</a:t>
                      </a:r>
                      <a:endParaRPr lang="ru-RU" sz="1000" dirty="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Интеграл – 337,56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Погрешность – 4,56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Оценка 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погрешности – 8,91</a:t>
                      </a:r>
                      <a:endParaRPr lang="ru-RU" sz="1000" dirty="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Интеграл – 333,45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Погрешность – 0,45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Оценка 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погрешности – 0,891</a:t>
                      </a:r>
                      <a:endParaRPr lang="ru-RU" sz="1000" dirty="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4812640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774861"/>
              </p:ext>
            </p:extLst>
          </p:nvPr>
        </p:nvGraphicFramePr>
        <p:xfrm>
          <a:off x="2883737" y="4283951"/>
          <a:ext cx="5761498" cy="17750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0603">
                  <a:extLst>
                    <a:ext uri="{9D8B030D-6E8A-4147-A177-3AD203B41FA5}">
                      <a16:colId xmlns:a16="http://schemas.microsoft.com/office/drawing/2014/main" val="1914589092"/>
                    </a:ext>
                  </a:extLst>
                </a:gridCol>
                <a:gridCol w="1587123">
                  <a:extLst>
                    <a:ext uri="{9D8B030D-6E8A-4147-A177-3AD203B41FA5}">
                      <a16:colId xmlns:a16="http://schemas.microsoft.com/office/drawing/2014/main" val="1729630477"/>
                    </a:ext>
                  </a:extLst>
                </a:gridCol>
                <a:gridCol w="1503435">
                  <a:extLst>
                    <a:ext uri="{9D8B030D-6E8A-4147-A177-3AD203B41FA5}">
                      <a16:colId xmlns:a16="http://schemas.microsoft.com/office/drawing/2014/main" val="2316251597"/>
                    </a:ext>
                  </a:extLst>
                </a:gridCol>
                <a:gridCol w="1420337">
                  <a:extLst>
                    <a:ext uri="{9D8B030D-6E8A-4147-A177-3AD203B41FA5}">
                      <a16:colId xmlns:a16="http://schemas.microsoft.com/office/drawing/2014/main" val="2567342994"/>
                    </a:ext>
                  </a:extLst>
                </a:gridCol>
              </a:tblGrid>
              <a:tr h="4034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00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10</a:t>
                      </a:r>
                      <a:endParaRPr lang="ru-RU" sz="100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100</a:t>
                      </a:r>
                      <a:endParaRPr lang="ru-RU" sz="1000" dirty="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1000</a:t>
                      </a:r>
                      <a:endParaRPr lang="ru-RU" sz="100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6287401"/>
                  </a:ext>
                </a:extLst>
              </a:tr>
              <a:tr h="104726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Средние прямоугольники</a:t>
                      </a:r>
                      <a:endParaRPr lang="ru-RU" sz="100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Интеграл – 430,67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Погрешность – 97,67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Оценка 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погрешности – 96,39</a:t>
                      </a:r>
                      <a:endParaRPr lang="ru-RU" sz="1000" dirty="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Интеграл – 342,08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Погрешность – 9,08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Оценка 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погрешности – 8,98</a:t>
                      </a:r>
                      <a:endParaRPr lang="ru-RU" sz="1000" dirty="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Интеграл – 333,9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Погрешность – 0,9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Оценка 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погрешности – 0,891</a:t>
                      </a:r>
                      <a:endParaRPr lang="ru-RU" sz="1000" dirty="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5285458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850626"/>
              </p:ext>
            </p:extLst>
          </p:nvPr>
        </p:nvGraphicFramePr>
        <p:xfrm>
          <a:off x="6203142" y="1922933"/>
          <a:ext cx="5761498" cy="1783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0603">
                  <a:extLst>
                    <a:ext uri="{9D8B030D-6E8A-4147-A177-3AD203B41FA5}">
                      <a16:colId xmlns:a16="http://schemas.microsoft.com/office/drawing/2014/main" val="3600325183"/>
                    </a:ext>
                  </a:extLst>
                </a:gridCol>
                <a:gridCol w="1587123">
                  <a:extLst>
                    <a:ext uri="{9D8B030D-6E8A-4147-A177-3AD203B41FA5}">
                      <a16:colId xmlns:a16="http://schemas.microsoft.com/office/drawing/2014/main" val="2380503587"/>
                    </a:ext>
                  </a:extLst>
                </a:gridCol>
                <a:gridCol w="1503435">
                  <a:extLst>
                    <a:ext uri="{9D8B030D-6E8A-4147-A177-3AD203B41FA5}">
                      <a16:colId xmlns:a16="http://schemas.microsoft.com/office/drawing/2014/main" val="200735341"/>
                    </a:ext>
                  </a:extLst>
                </a:gridCol>
                <a:gridCol w="1420337">
                  <a:extLst>
                    <a:ext uri="{9D8B030D-6E8A-4147-A177-3AD203B41FA5}">
                      <a16:colId xmlns:a16="http://schemas.microsoft.com/office/drawing/2014/main" val="340325748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00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10</a:t>
                      </a:r>
                      <a:endParaRPr lang="ru-RU" sz="100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100</a:t>
                      </a:r>
                      <a:endParaRPr lang="ru-RU" sz="100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1000</a:t>
                      </a:r>
                      <a:endParaRPr lang="ru-RU" sz="100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5135112"/>
                  </a:ext>
                </a:extLst>
              </a:tr>
              <a:tr h="6070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Правые прямоугольники</a:t>
                      </a:r>
                      <a:endParaRPr lang="ru-RU" sz="100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Интеграл – 485,69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Погрешность – 152,69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Оценка 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погрешности – 103,68</a:t>
                      </a:r>
                      <a:endParaRPr lang="ru-RU" sz="1000" dirty="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Интеграл – 346,63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Погрешность – 13,63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Оценка 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погрешности - 9,0558</a:t>
                      </a:r>
                      <a:endParaRPr lang="ru-RU" sz="1000" dirty="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Интеграл – 334,35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Погрешность - 1,35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Оценка 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погрешности – 0,892</a:t>
                      </a:r>
                      <a:endParaRPr lang="ru-RU" sz="1000" dirty="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8625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379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755891"/>
              </p:ext>
            </p:extLst>
          </p:nvPr>
        </p:nvGraphicFramePr>
        <p:xfrm>
          <a:off x="2373745" y="701964"/>
          <a:ext cx="7204364" cy="47290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02893">
                  <a:extLst>
                    <a:ext uri="{9D8B030D-6E8A-4147-A177-3AD203B41FA5}">
                      <a16:colId xmlns:a16="http://schemas.microsoft.com/office/drawing/2014/main" val="294260206"/>
                    </a:ext>
                  </a:extLst>
                </a:gridCol>
                <a:gridCol w="3301471">
                  <a:extLst>
                    <a:ext uri="{9D8B030D-6E8A-4147-A177-3AD203B41FA5}">
                      <a16:colId xmlns:a16="http://schemas.microsoft.com/office/drawing/2014/main" val="3182640483"/>
                    </a:ext>
                  </a:extLst>
                </a:gridCol>
              </a:tblGrid>
              <a:tr h="1027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Метод</a:t>
                      </a:r>
                      <a:endParaRPr lang="ru-RU" sz="2400" dirty="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Значение</a:t>
                      </a:r>
                      <a:endParaRPr lang="ru-RU" sz="240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1697987"/>
                  </a:ext>
                </a:extLst>
              </a:tr>
              <a:tr h="12339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Левые прямоугольники</a:t>
                      </a:r>
                      <a:endParaRPr lang="ru-RU" sz="2400" dirty="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332,559</a:t>
                      </a:r>
                      <a:endParaRPr lang="ru-RU" sz="2400" dirty="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8584747"/>
                  </a:ext>
                </a:extLst>
              </a:tr>
              <a:tr h="12339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Средние прямоугольники</a:t>
                      </a:r>
                      <a:endParaRPr lang="ru-RU" sz="2400" dirty="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333,09</a:t>
                      </a:r>
                      <a:endParaRPr lang="ru-RU" sz="2400" dirty="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0956248"/>
                  </a:ext>
                </a:extLst>
              </a:tr>
              <a:tr h="12339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Правые прямоугольники</a:t>
                      </a:r>
                      <a:endParaRPr lang="ru-RU" sz="240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333,457</a:t>
                      </a:r>
                      <a:endParaRPr lang="ru-RU" sz="2400" dirty="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6187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43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5" y="13528"/>
            <a:ext cx="4250231" cy="311759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220" y="2909454"/>
            <a:ext cx="4378435" cy="294679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572" y="112745"/>
            <a:ext cx="4526876" cy="29191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1716" y="3131127"/>
            <a:ext cx="2506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Левые прямоугольники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438311" y="3031909"/>
            <a:ext cx="262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Правые прямоугольники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594321" y="5856248"/>
            <a:ext cx="272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Средние прямоугольники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872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Изучил методы численного интегрирования.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Получены знания в сфере сбора, обработки и получения информации.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Изучена среда </a:t>
            </a:r>
            <a:r>
              <a:rPr lang="en-US" dirty="0" smtClean="0"/>
              <a:t>GNU Octave</a:t>
            </a:r>
            <a:r>
              <a:rPr lang="ru-RU" dirty="0" smtClean="0"/>
              <a:t>.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Написаны программы для вычисления интеграл.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Получены знания для работы в </a:t>
            </a:r>
            <a:r>
              <a:rPr lang="en-US" dirty="0"/>
              <a:t>Microsoft </a:t>
            </a:r>
            <a:r>
              <a:rPr lang="en-US" dirty="0" smtClean="0"/>
              <a:t>Excel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Всё задание на проектную практику было выполнено в полном объёме и в срок.</a:t>
            </a:r>
          </a:p>
          <a:p>
            <a:pPr marL="0" indent="0" algn="ctr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139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651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197</TotalTime>
  <Words>285</Words>
  <Application>Microsoft Office PowerPoint</Application>
  <PresentationFormat>Широкоэкранный</PresentationFormat>
  <Paragraphs>90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Times New Roman CYR</vt:lpstr>
      <vt:lpstr>Ретро</vt:lpstr>
      <vt:lpstr>«Национальный  исследовательский ядерный университет «МИФИ» ИНСТИТУТ ИНТЕЛЛЕКТУАЛЬНЫХ КИБЕРНЕТИЧЕСКИХ СИСТЕМ КАФЕДРА №12 «КОМПЬЮТЕРНЫЕ СИСТЕМЫ И ТЕХНОЛОГИИ»</vt:lpstr>
      <vt:lpstr>Цели и задачи работы</vt:lpstr>
      <vt:lpstr>Методы прямоугольников</vt:lpstr>
      <vt:lpstr>Метод Трапеций</vt:lpstr>
      <vt:lpstr>Самый эффективный метод </vt:lpstr>
      <vt:lpstr>Презентация PowerPoint</vt:lpstr>
      <vt:lpstr>Презентация PowerPoint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«Национальный  исследовательский ядерный университет «МИФИ» ИНСТИТУТ ИНТЕЛЕКТУАЛЬНЫХ КИБЕРНЕТИЧЕСКИХ СИСТЕМ Кафедра №12 «Компьютерные системы и технологии»</dc:title>
  <dc:creator>Пользователь</dc:creator>
  <cp:lastModifiedBy>Пользователь</cp:lastModifiedBy>
  <cp:revision>10</cp:revision>
  <dcterms:created xsi:type="dcterms:W3CDTF">2019-12-12T19:49:27Z</dcterms:created>
  <dcterms:modified xsi:type="dcterms:W3CDTF">2019-12-12T23:14:36Z</dcterms:modified>
</cp:coreProperties>
</file>