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78" r:id="rId7"/>
    <p:sldId id="279" r:id="rId8"/>
    <p:sldId id="280" r:id="rId9"/>
    <p:sldId id="263" r:id="rId10"/>
    <p:sldId id="264" r:id="rId11"/>
    <p:sldId id="281" r:id="rId12"/>
    <p:sldId id="265" r:id="rId13"/>
    <p:sldId id="266" r:id="rId14"/>
    <p:sldId id="277" r:id="rId15"/>
    <p:sldId id="268" r:id="rId16"/>
    <p:sldId id="273" r:id="rId17"/>
    <p:sldId id="274" r:id="rId18"/>
    <p:sldId id="275" r:id="rId19"/>
    <p:sldId id="276" r:id="rId20"/>
    <p:sldId id="269" r:id="rId21"/>
    <p:sldId id="267" r:id="rId22"/>
    <p:sldId id="270" r:id="rId23"/>
    <p:sldId id="271" r:id="rId24"/>
    <p:sldId id="272"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C900A55-F4B5-5112-C47B-213306B617F3}" v="583" dt="2024-05-13T17:11:59.15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5/13/2024</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5/13/2024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5/13/2024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5/13/2024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5/13/2024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5/13/2024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5/13/2024</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5/13/2024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5/13/2024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5/13/2024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5/13/2024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5/13/2024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5/13/2024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5/13/2024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5/13/2024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5/13/2024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5/13/2024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5/13/2024</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goqatar.com/2020/04/kahramaa-to-install-60000-smart-meters-by-year-end/" TargetMode="External"/><Relationship Id="rId2" Type="http://schemas.openxmlformats.org/officeDocument/2006/relationships/image" Target="../media/image2.jpg"/><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technofaq.org/posts/2018/01/the-role-of-big-data-in-strengthening-machine-learning-projects/" TargetMode="External"/><Relationship Id="rId2" Type="http://schemas.openxmlformats.org/officeDocument/2006/relationships/image" Target="../media/image4.jpe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B1832-BD96-47FF-B576-7CEDA54EE78C}"/>
              </a:ext>
            </a:extLst>
          </p:cNvPr>
          <p:cNvSpPr>
            <a:spLocks noGrp="1"/>
          </p:cNvSpPr>
          <p:nvPr>
            <p:ph type="ctrTitle"/>
          </p:nvPr>
        </p:nvSpPr>
        <p:spPr>
          <a:xfrm>
            <a:off x="1154955" y="2090176"/>
            <a:ext cx="8825658" cy="2677648"/>
          </a:xfrm>
        </p:spPr>
        <p:txBody>
          <a:bodyPr/>
          <a:lstStyle/>
          <a:p>
            <a:r>
              <a:rPr lang="en-US" b="1" dirty="0">
                <a:latin typeface="Agency FB" panose="020B0503020202020204" pitchFamily="34" charset="0"/>
              </a:rPr>
              <a:t>Time Series Forecasting for Energy Consumption </a:t>
            </a:r>
            <a:br>
              <a:rPr lang="en-US" b="1" dirty="0">
                <a:latin typeface="Agency FB" panose="020B0503020202020204" pitchFamily="34" charset="0"/>
              </a:rPr>
            </a:br>
            <a:r>
              <a:rPr lang="en-US" sz="3200" dirty="0">
                <a:latin typeface="Agency FB" panose="020B0503020202020204" pitchFamily="34" charset="0"/>
              </a:rPr>
              <a:t>Optimizing Resource Allocation in Smart Grid Systems</a:t>
            </a:r>
            <a:endParaRPr lang="en-US" sz="3200" b="1" dirty="0">
              <a:latin typeface="Agency FB" panose="020B0503020202020204" pitchFamily="34" charset="0"/>
            </a:endParaRPr>
          </a:p>
        </p:txBody>
      </p:sp>
      <p:sp>
        <p:nvSpPr>
          <p:cNvPr id="3" name="Subtitle 2">
            <a:extLst>
              <a:ext uri="{FF2B5EF4-FFF2-40B4-BE49-F238E27FC236}">
                <a16:creationId xmlns:a16="http://schemas.microsoft.com/office/drawing/2014/main" id="{308CCB51-0A79-4259-A985-A8CB98747F22}"/>
              </a:ext>
            </a:extLst>
          </p:cNvPr>
          <p:cNvSpPr>
            <a:spLocks noGrp="1"/>
          </p:cNvSpPr>
          <p:nvPr>
            <p:ph type="subTitle" idx="1"/>
          </p:nvPr>
        </p:nvSpPr>
        <p:spPr>
          <a:xfrm>
            <a:off x="1154955" y="4982757"/>
            <a:ext cx="9996266" cy="1181680"/>
          </a:xfrm>
        </p:spPr>
        <p:txBody>
          <a:bodyPr>
            <a:noAutofit/>
          </a:bodyPr>
          <a:lstStyle/>
          <a:p>
            <a:r>
              <a:rPr lang="en-US" b="1" dirty="0">
                <a:latin typeface="Century Gothic"/>
              </a:rPr>
              <a:t>prepared by :                                                        under the guidance </a:t>
            </a:r>
          </a:p>
          <a:p>
            <a:r>
              <a:rPr lang="en-US" b="1" dirty="0">
                <a:latin typeface="Century Gothic"/>
              </a:rPr>
              <a:t>Sreelakshmi m                                                    of </a:t>
            </a:r>
            <a:r>
              <a:rPr lang="en-US" b="1" err="1">
                <a:latin typeface="Century Gothic"/>
              </a:rPr>
              <a:t>entri</a:t>
            </a:r>
            <a:r>
              <a:rPr lang="en-US" b="1" dirty="0">
                <a:latin typeface="Century Gothic"/>
              </a:rPr>
              <a:t> elevate team</a:t>
            </a:r>
          </a:p>
          <a:p>
            <a:r>
              <a:rPr lang="en-US" b="1" dirty="0">
                <a:latin typeface="Century Gothic"/>
              </a:rPr>
              <a:t>                                                                                       13/05/2024</a:t>
            </a:r>
          </a:p>
        </p:txBody>
      </p:sp>
      <p:pic>
        <p:nvPicPr>
          <p:cNvPr id="8" name="Picture 7">
            <a:extLst>
              <a:ext uri="{FF2B5EF4-FFF2-40B4-BE49-F238E27FC236}">
                <a16:creationId xmlns:a16="http://schemas.microsoft.com/office/drawing/2014/main" id="{5DC3903E-C2E7-4523-A859-36EB4F85DD5B}"/>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7160411" y="599638"/>
            <a:ext cx="2820202" cy="1585498"/>
          </a:xfrm>
          <a:prstGeom prst="rect">
            <a:avLst/>
          </a:prstGeom>
        </p:spPr>
      </p:pic>
      <p:pic>
        <p:nvPicPr>
          <p:cNvPr id="13" name="Picture 12">
            <a:extLst>
              <a:ext uri="{FF2B5EF4-FFF2-40B4-BE49-F238E27FC236}">
                <a16:creationId xmlns:a16="http://schemas.microsoft.com/office/drawing/2014/main" id="{3FEC2641-833F-4269-B671-3B771FFF4F21}"/>
              </a:ext>
            </a:extLst>
          </p:cNvPr>
          <p:cNvPicPr>
            <a:picLocks noChangeAspect="1"/>
          </p:cNvPicPr>
          <p:nvPr/>
        </p:nvPicPr>
        <p:blipFill>
          <a:blip r:embed="rId4"/>
          <a:stretch>
            <a:fillRect/>
          </a:stretch>
        </p:blipFill>
        <p:spPr>
          <a:xfrm>
            <a:off x="4134375" y="4982786"/>
            <a:ext cx="1965863" cy="1100883"/>
          </a:xfrm>
          <a:prstGeom prst="rect">
            <a:avLst/>
          </a:prstGeom>
        </p:spPr>
      </p:pic>
    </p:spTree>
    <p:extLst>
      <p:ext uri="{BB962C8B-B14F-4D97-AF65-F5344CB8AC3E}">
        <p14:creationId xmlns:p14="http://schemas.microsoft.com/office/powerpoint/2010/main" val="42773609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19560-996E-4516-9512-726D930FF36B}"/>
              </a:ext>
            </a:extLst>
          </p:cNvPr>
          <p:cNvSpPr>
            <a:spLocks noGrp="1"/>
          </p:cNvSpPr>
          <p:nvPr>
            <p:ph type="title"/>
          </p:nvPr>
        </p:nvSpPr>
        <p:spPr/>
        <p:txBody>
          <a:bodyPr/>
          <a:lstStyle/>
          <a:p>
            <a:r>
              <a:rPr lang="en-US" sz="3200" dirty="0">
                <a:latin typeface="Agency FB"/>
              </a:rPr>
              <a:t>3. Model Selection</a:t>
            </a:r>
          </a:p>
        </p:txBody>
      </p:sp>
      <p:sp>
        <p:nvSpPr>
          <p:cNvPr id="3" name="Content Placeholder 2">
            <a:extLst>
              <a:ext uri="{FF2B5EF4-FFF2-40B4-BE49-F238E27FC236}">
                <a16:creationId xmlns:a16="http://schemas.microsoft.com/office/drawing/2014/main" id="{339A37AD-8DB9-4A03-A73A-04632FCE1176}"/>
              </a:ext>
            </a:extLst>
          </p:cNvPr>
          <p:cNvSpPr>
            <a:spLocks noGrp="1"/>
          </p:cNvSpPr>
          <p:nvPr>
            <p:ph idx="1"/>
          </p:nvPr>
        </p:nvSpPr>
        <p:spPr>
          <a:xfrm>
            <a:off x="526473" y="2438400"/>
            <a:ext cx="11180617" cy="3768436"/>
          </a:xfrm>
        </p:spPr>
        <p:txBody>
          <a:bodyPr vert="horz" lIns="91440" tIns="45720" rIns="91440" bIns="45720" rtlCol="0" anchor="t">
            <a:normAutofit/>
          </a:bodyPr>
          <a:lstStyle/>
          <a:p>
            <a:r>
              <a:rPr lang="en-US" dirty="0">
                <a:solidFill>
                  <a:srgbClr val="0D0D0D"/>
                </a:solidFill>
              </a:rPr>
              <a:t>Choosing the appropriate machine learning model is crucial for the success of the </a:t>
            </a:r>
            <a:r>
              <a:rPr lang="en-US" dirty="0">
                <a:solidFill>
                  <a:srgbClr val="0D0D0D"/>
                </a:solidFill>
                <a:ea typeface="+mn-lt"/>
                <a:cs typeface="+mn-lt"/>
              </a:rPr>
              <a:t>predicting energy consumption patterns in smart grid systems.</a:t>
            </a:r>
            <a:r>
              <a:rPr lang="en-US" dirty="0">
                <a:solidFill>
                  <a:srgbClr val="0D0D0D"/>
                </a:solidFill>
              </a:rPr>
              <a:t> Considerations include the complexity of the data, the interpretability of the model, and computational efficiency. So models include linear regression, Random Forest regressor, Support Vector Regressor   and multi-layer perceptron(MLP) regressor are used.</a:t>
            </a:r>
          </a:p>
          <a:p>
            <a:endParaRPr lang="en-US" dirty="0"/>
          </a:p>
        </p:txBody>
      </p:sp>
    </p:spTree>
    <p:extLst>
      <p:ext uri="{BB962C8B-B14F-4D97-AF65-F5344CB8AC3E}">
        <p14:creationId xmlns:p14="http://schemas.microsoft.com/office/powerpoint/2010/main" val="27722529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20C61-CEF5-7DEF-E3E4-94CC4771BA52}"/>
              </a:ext>
            </a:extLst>
          </p:cNvPr>
          <p:cNvSpPr>
            <a:spLocks noGrp="1"/>
          </p:cNvSpPr>
          <p:nvPr>
            <p:ph type="title"/>
          </p:nvPr>
        </p:nvSpPr>
        <p:spPr/>
        <p:txBody>
          <a:bodyPr/>
          <a:lstStyle/>
          <a:p>
            <a:r>
              <a:rPr lang="en-US" sz="3200" dirty="0">
                <a:latin typeface="Agency FB"/>
              </a:rPr>
              <a:t>4. Feature selection</a:t>
            </a:r>
            <a:endParaRPr lang="en-US" dirty="0">
              <a:latin typeface="Agency FB"/>
            </a:endParaRPr>
          </a:p>
        </p:txBody>
      </p:sp>
      <p:sp>
        <p:nvSpPr>
          <p:cNvPr id="3" name="Content Placeholder 2">
            <a:extLst>
              <a:ext uri="{FF2B5EF4-FFF2-40B4-BE49-F238E27FC236}">
                <a16:creationId xmlns:a16="http://schemas.microsoft.com/office/drawing/2014/main" id="{6EF6FCC3-9416-7542-8D97-8FACD80AC768}"/>
              </a:ext>
            </a:extLst>
          </p:cNvPr>
          <p:cNvSpPr>
            <a:spLocks noGrp="1"/>
          </p:cNvSpPr>
          <p:nvPr>
            <p:ph idx="1"/>
          </p:nvPr>
        </p:nvSpPr>
        <p:spPr/>
        <p:txBody>
          <a:bodyPr vert="horz" lIns="91440" tIns="45720" rIns="91440" bIns="45720" rtlCol="0" anchor="t">
            <a:normAutofit/>
          </a:bodyPr>
          <a:lstStyle/>
          <a:p>
            <a:r>
              <a:rPr lang="en-US" dirty="0"/>
              <a:t>Using feature selection methods like </a:t>
            </a:r>
            <a:r>
              <a:rPr lang="en-US" dirty="0" err="1">
                <a:ea typeface="+mn-lt"/>
                <a:cs typeface="+mn-lt"/>
              </a:rPr>
              <a:t>Selectkbest</a:t>
            </a:r>
            <a:r>
              <a:rPr lang="en-US" dirty="0">
                <a:ea typeface="+mn-lt"/>
                <a:cs typeface="+mn-lt"/>
              </a:rPr>
              <a:t>, </a:t>
            </a:r>
            <a:r>
              <a:rPr lang="en-US" dirty="0" err="1">
                <a:ea typeface="+mn-lt"/>
                <a:cs typeface="+mn-lt"/>
              </a:rPr>
              <a:t>SelectFromModel</a:t>
            </a:r>
            <a:r>
              <a:rPr lang="en-US" dirty="0">
                <a:ea typeface="+mn-lt"/>
                <a:cs typeface="+mn-lt"/>
              </a:rPr>
              <a:t> with Lasso (L1 Regularization), Recursive Feature Elimination (RFE) with Random Forest Regressor and Variance Threshold.</a:t>
            </a:r>
            <a:endParaRPr lang="en-US" dirty="0"/>
          </a:p>
        </p:txBody>
      </p:sp>
    </p:spTree>
    <p:extLst>
      <p:ext uri="{BB962C8B-B14F-4D97-AF65-F5344CB8AC3E}">
        <p14:creationId xmlns:p14="http://schemas.microsoft.com/office/powerpoint/2010/main" val="3636587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EFA94-FB3A-4A86-8B0F-5A24E7D0306A}"/>
              </a:ext>
            </a:extLst>
          </p:cNvPr>
          <p:cNvSpPr>
            <a:spLocks noGrp="1"/>
          </p:cNvSpPr>
          <p:nvPr>
            <p:ph type="title"/>
          </p:nvPr>
        </p:nvSpPr>
        <p:spPr/>
        <p:txBody>
          <a:bodyPr/>
          <a:lstStyle/>
          <a:p>
            <a:r>
              <a:rPr lang="en-US" dirty="0">
                <a:latin typeface="Agency FB"/>
              </a:rPr>
              <a:t>5. Model training:</a:t>
            </a:r>
          </a:p>
        </p:txBody>
      </p:sp>
      <p:sp>
        <p:nvSpPr>
          <p:cNvPr id="3" name="Content Placeholder 2">
            <a:extLst>
              <a:ext uri="{FF2B5EF4-FFF2-40B4-BE49-F238E27FC236}">
                <a16:creationId xmlns:a16="http://schemas.microsoft.com/office/drawing/2014/main" id="{F88CA042-6DCC-4402-B7D8-8664AC06F146}"/>
              </a:ext>
            </a:extLst>
          </p:cNvPr>
          <p:cNvSpPr>
            <a:spLocks noGrp="1"/>
          </p:cNvSpPr>
          <p:nvPr>
            <p:ph idx="1"/>
          </p:nvPr>
        </p:nvSpPr>
        <p:spPr>
          <a:xfrm>
            <a:off x="581891" y="2410691"/>
            <a:ext cx="11125199" cy="3609109"/>
          </a:xfrm>
        </p:spPr>
        <p:txBody>
          <a:bodyPr vert="horz" lIns="91440" tIns="45720" rIns="91440" bIns="45720" rtlCol="0" anchor="t">
            <a:normAutofit/>
          </a:bodyPr>
          <a:lstStyle/>
          <a:p>
            <a:r>
              <a:rPr lang="en-US" dirty="0"/>
              <a:t>Split 80% of the dataset into training data (used for model training) and 20% into testing data (used for model evaluation).</a:t>
            </a:r>
          </a:p>
          <a:p>
            <a:r>
              <a:rPr lang="en-US" dirty="0"/>
              <a:t>During training, the model learns patterns and relationships in the training data to make predictions.</a:t>
            </a:r>
          </a:p>
        </p:txBody>
      </p:sp>
    </p:spTree>
    <p:extLst>
      <p:ext uri="{BB962C8B-B14F-4D97-AF65-F5344CB8AC3E}">
        <p14:creationId xmlns:p14="http://schemas.microsoft.com/office/powerpoint/2010/main" val="16257623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35C5E-55BE-4B92-92B0-EF5D58639D6F}"/>
              </a:ext>
            </a:extLst>
          </p:cNvPr>
          <p:cNvSpPr>
            <a:spLocks noGrp="1"/>
          </p:cNvSpPr>
          <p:nvPr>
            <p:ph type="title"/>
          </p:nvPr>
        </p:nvSpPr>
        <p:spPr/>
        <p:txBody>
          <a:bodyPr/>
          <a:lstStyle/>
          <a:p>
            <a:r>
              <a:rPr lang="en-US" sz="3200" dirty="0">
                <a:latin typeface="Agency FB"/>
              </a:rPr>
              <a:t>6. Model evaluation</a:t>
            </a:r>
          </a:p>
        </p:txBody>
      </p:sp>
      <p:sp>
        <p:nvSpPr>
          <p:cNvPr id="3" name="Content Placeholder 2">
            <a:extLst>
              <a:ext uri="{FF2B5EF4-FFF2-40B4-BE49-F238E27FC236}">
                <a16:creationId xmlns:a16="http://schemas.microsoft.com/office/drawing/2014/main" id="{C491D0FE-9909-4B97-9F0C-246CB086C919}"/>
              </a:ext>
            </a:extLst>
          </p:cNvPr>
          <p:cNvSpPr>
            <a:spLocks noGrp="1"/>
          </p:cNvSpPr>
          <p:nvPr>
            <p:ph idx="1"/>
          </p:nvPr>
        </p:nvSpPr>
        <p:spPr>
          <a:xfrm>
            <a:off x="526473" y="2396836"/>
            <a:ext cx="11194471" cy="3622964"/>
          </a:xfrm>
        </p:spPr>
        <p:txBody>
          <a:bodyPr vert="horz" lIns="91440" tIns="45720" rIns="91440" bIns="45720" rtlCol="0" anchor="t">
            <a:normAutofit/>
          </a:bodyPr>
          <a:lstStyle/>
          <a:p>
            <a:r>
              <a:rPr lang="en-US" sz="2000" b="1" dirty="0">
                <a:latin typeface="Agency FB"/>
              </a:rPr>
              <a:t>Predictions: </a:t>
            </a:r>
            <a:r>
              <a:rPr lang="en-US" sz="1600" dirty="0"/>
              <a:t>Use the trained model to make predictions on the test data (</a:t>
            </a:r>
            <a:r>
              <a:rPr lang="en-US" sz="1600" dirty="0" err="1"/>
              <a:t>X_test</a:t>
            </a:r>
            <a:r>
              <a:rPr lang="en-US" sz="1600" dirty="0"/>
              <a:t>)</a:t>
            </a:r>
            <a:r>
              <a:rPr lang="en-US" sz="2000" dirty="0">
                <a:latin typeface="Agency FB"/>
              </a:rPr>
              <a:t>.</a:t>
            </a:r>
          </a:p>
          <a:p>
            <a:r>
              <a:rPr lang="en-US" sz="2000" b="1" dirty="0">
                <a:latin typeface="Agency FB"/>
              </a:rPr>
              <a:t>Evaluation Metrics: </a:t>
            </a:r>
            <a:r>
              <a:rPr lang="en-US" sz="1600" dirty="0"/>
              <a:t>Calculate performance metrics (</a:t>
            </a:r>
            <a:r>
              <a:rPr lang="en-US" sz="1600" dirty="0" err="1"/>
              <a:t>Eg</a:t>
            </a:r>
            <a:r>
              <a:rPr lang="en-US" sz="1600" dirty="0"/>
              <a:t>: mean absolute error(MAE), mean squared error(MSE) and r2 score) to assess how well the model generalizes to unseen data</a:t>
            </a:r>
            <a:r>
              <a:rPr lang="en-US" sz="2000" dirty="0">
                <a:latin typeface="Agency FB"/>
              </a:rPr>
              <a:t>.</a:t>
            </a:r>
            <a:endParaRPr lang="en-US" sz="2000" b="1" dirty="0">
              <a:latin typeface="Agency FB"/>
            </a:endParaRPr>
          </a:p>
        </p:txBody>
      </p:sp>
    </p:spTree>
    <p:extLst>
      <p:ext uri="{BB962C8B-B14F-4D97-AF65-F5344CB8AC3E}">
        <p14:creationId xmlns:p14="http://schemas.microsoft.com/office/powerpoint/2010/main" val="23120270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1792790-A01C-4ABE-98E3-7AB205795898}"/>
              </a:ext>
            </a:extLst>
          </p:cNvPr>
          <p:cNvSpPr>
            <a:spLocks noGrp="1"/>
          </p:cNvSpPr>
          <p:nvPr>
            <p:ph type="ctrTitle"/>
          </p:nvPr>
        </p:nvSpPr>
        <p:spPr>
          <a:xfrm>
            <a:off x="1154955" y="2099733"/>
            <a:ext cx="9896316" cy="2494383"/>
          </a:xfrm>
        </p:spPr>
        <p:txBody>
          <a:bodyPr/>
          <a:lstStyle/>
          <a:p>
            <a:pPr algn="ctr"/>
            <a:r>
              <a:rPr lang="en-US" dirty="0">
                <a:latin typeface="Agency FB"/>
              </a:rPr>
              <a:t>Result</a:t>
            </a:r>
            <a:endParaRPr lang="en-US" dirty="0"/>
          </a:p>
        </p:txBody>
      </p:sp>
    </p:spTree>
    <p:extLst>
      <p:ext uri="{BB962C8B-B14F-4D97-AF65-F5344CB8AC3E}">
        <p14:creationId xmlns:p14="http://schemas.microsoft.com/office/powerpoint/2010/main" val="37850620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487066C-2B33-4BBD-B13C-40AFE6D94A2F}"/>
              </a:ext>
            </a:extLst>
          </p:cNvPr>
          <p:cNvPicPr>
            <a:picLocks noGrp="1" noChangeAspect="1"/>
          </p:cNvPicPr>
          <p:nvPr>
            <p:ph idx="1"/>
          </p:nvPr>
        </p:nvPicPr>
        <p:blipFill>
          <a:blip r:embed="rId2"/>
          <a:stretch>
            <a:fillRect/>
          </a:stretch>
        </p:blipFill>
        <p:spPr>
          <a:xfrm>
            <a:off x="5781674" y="2590802"/>
            <a:ext cx="6224795" cy="2895598"/>
          </a:xfrm>
        </p:spPr>
      </p:pic>
      <p:sp>
        <p:nvSpPr>
          <p:cNvPr id="7" name="Text Placeholder 6">
            <a:extLst>
              <a:ext uri="{FF2B5EF4-FFF2-40B4-BE49-F238E27FC236}">
                <a16:creationId xmlns:a16="http://schemas.microsoft.com/office/drawing/2014/main" id="{7EA37608-A287-4389-9CEB-8D3BC84A7662}"/>
              </a:ext>
            </a:extLst>
          </p:cNvPr>
          <p:cNvSpPr>
            <a:spLocks noGrp="1"/>
          </p:cNvSpPr>
          <p:nvPr>
            <p:ph type="body" sz="half" idx="2"/>
          </p:nvPr>
        </p:nvSpPr>
        <p:spPr/>
        <p:txBody>
          <a:bodyPr>
            <a:normAutofit/>
          </a:bodyPr>
          <a:lstStyle/>
          <a:p>
            <a:r>
              <a:rPr lang="en-US" sz="2400" dirty="0">
                <a:latin typeface="Bahnschrift SemiBold SemiConden" panose="020B0502040204020203" pitchFamily="34" charset="0"/>
              </a:rPr>
              <a:t>Without using feature selection</a:t>
            </a:r>
          </a:p>
        </p:txBody>
      </p:sp>
    </p:spTree>
    <p:extLst>
      <p:ext uri="{BB962C8B-B14F-4D97-AF65-F5344CB8AC3E}">
        <p14:creationId xmlns:p14="http://schemas.microsoft.com/office/powerpoint/2010/main" val="7465265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5A01F2F5-DF45-4DDF-B1DD-86BF05610F16}"/>
              </a:ext>
            </a:extLst>
          </p:cNvPr>
          <p:cNvPicPr>
            <a:picLocks noGrp="1" noChangeAspect="1"/>
          </p:cNvPicPr>
          <p:nvPr>
            <p:ph idx="1"/>
          </p:nvPr>
        </p:nvPicPr>
        <p:blipFill>
          <a:blip r:embed="rId2"/>
          <a:stretch>
            <a:fillRect/>
          </a:stretch>
        </p:blipFill>
        <p:spPr>
          <a:xfrm>
            <a:off x="5781675" y="1987826"/>
            <a:ext cx="5893490" cy="3180521"/>
          </a:xfrm>
        </p:spPr>
      </p:pic>
      <p:sp>
        <p:nvSpPr>
          <p:cNvPr id="4" name="Text Placeholder 3">
            <a:extLst>
              <a:ext uri="{FF2B5EF4-FFF2-40B4-BE49-F238E27FC236}">
                <a16:creationId xmlns:a16="http://schemas.microsoft.com/office/drawing/2014/main" id="{A1EE83F4-B2BC-46AA-8348-92F16DA58468}"/>
              </a:ext>
            </a:extLst>
          </p:cNvPr>
          <p:cNvSpPr>
            <a:spLocks noGrp="1"/>
          </p:cNvSpPr>
          <p:nvPr>
            <p:ph type="body" sz="half" idx="2"/>
          </p:nvPr>
        </p:nvSpPr>
        <p:spPr/>
        <p:txBody>
          <a:bodyPr/>
          <a:lstStyle/>
          <a:p>
            <a:r>
              <a:rPr lang="en-US" sz="3200" dirty="0">
                <a:latin typeface="Bahnschrift SemiBold SemiConden" panose="020B0502040204020203" pitchFamily="34" charset="0"/>
              </a:rPr>
              <a:t>f</a:t>
            </a:r>
            <a:r>
              <a:rPr lang="en-US" sz="2400" dirty="0">
                <a:latin typeface="Bahnschrift SemiBold SemiConden" panose="020B0502040204020203" pitchFamily="34" charset="0"/>
              </a:rPr>
              <a:t>eature selection using</a:t>
            </a:r>
          </a:p>
          <a:p>
            <a:r>
              <a:rPr lang="en-US" sz="2400" dirty="0" err="1">
                <a:latin typeface="Bahnschrift SemiBold SemiConden" panose="020B0502040204020203" pitchFamily="34" charset="0"/>
              </a:rPr>
              <a:t>Selectkbest</a:t>
            </a:r>
            <a:endParaRPr lang="en-US" sz="2400" dirty="0">
              <a:latin typeface="Bahnschrift SemiBold SemiConden" panose="020B0502040204020203" pitchFamily="34" charset="0"/>
            </a:endParaRPr>
          </a:p>
        </p:txBody>
      </p:sp>
    </p:spTree>
    <p:extLst>
      <p:ext uri="{BB962C8B-B14F-4D97-AF65-F5344CB8AC3E}">
        <p14:creationId xmlns:p14="http://schemas.microsoft.com/office/powerpoint/2010/main" val="37530950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477A27AA-86DC-4FF0-BDE3-D4745370F3A3}"/>
              </a:ext>
            </a:extLst>
          </p:cNvPr>
          <p:cNvPicPr>
            <a:picLocks noGrp="1" noChangeAspect="1"/>
          </p:cNvPicPr>
          <p:nvPr>
            <p:ph idx="1"/>
          </p:nvPr>
        </p:nvPicPr>
        <p:blipFill>
          <a:blip r:embed="rId2"/>
          <a:stretch>
            <a:fillRect/>
          </a:stretch>
        </p:blipFill>
        <p:spPr>
          <a:xfrm>
            <a:off x="5794807" y="1828939"/>
            <a:ext cx="5575557" cy="3577948"/>
          </a:xfrm>
        </p:spPr>
      </p:pic>
      <p:sp>
        <p:nvSpPr>
          <p:cNvPr id="4" name="Text Placeholder 3">
            <a:extLst>
              <a:ext uri="{FF2B5EF4-FFF2-40B4-BE49-F238E27FC236}">
                <a16:creationId xmlns:a16="http://schemas.microsoft.com/office/drawing/2014/main" id="{014C7DBC-6C33-42B7-AD43-744534090B4E}"/>
              </a:ext>
            </a:extLst>
          </p:cNvPr>
          <p:cNvSpPr>
            <a:spLocks noGrp="1"/>
          </p:cNvSpPr>
          <p:nvPr>
            <p:ph type="body" sz="half" idx="2"/>
          </p:nvPr>
        </p:nvSpPr>
        <p:spPr/>
        <p:txBody>
          <a:bodyPr>
            <a:normAutofit/>
          </a:bodyPr>
          <a:lstStyle/>
          <a:p>
            <a:r>
              <a:rPr lang="en-US" sz="2400" dirty="0">
                <a:latin typeface="Bahnschrift SemiBold SemiConden" panose="020B0502040204020203" pitchFamily="34" charset="0"/>
              </a:rPr>
              <a:t>Feature selection using</a:t>
            </a:r>
          </a:p>
          <a:p>
            <a:r>
              <a:rPr lang="en-US" sz="2400" dirty="0" err="1">
                <a:latin typeface="Bahnschrift SemiBold SemiConden" panose="020B0502040204020203" pitchFamily="34" charset="0"/>
              </a:rPr>
              <a:t>SelectFromModel</a:t>
            </a:r>
            <a:r>
              <a:rPr lang="en-US" sz="2400" dirty="0">
                <a:latin typeface="Bahnschrift SemiBold SemiConden" panose="020B0502040204020203" pitchFamily="34" charset="0"/>
              </a:rPr>
              <a:t> with Lasso (L1 Regularization</a:t>
            </a:r>
            <a:r>
              <a:rPr lang="en-US" sz="2400" dirty="0"/>
              <a:t>)</a:t>
            </a:r>
          </a:p>
        </p:txBody>
      </p:sp>
    </p:spTree>
    <p:extLst>
      <p:ext uri="{BB962C8B-B14F-4D97-AF65-F5344CB8AC3E}">
        <p14:creationId xmlns:p14="http://schemas.microsoft.com/office/powerpoint/2010/main" val="38800632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987C05C4-22D9-4D7E-841C-0960AD84A860}"/>
              </a:ext>
            </a:extLst>
          </p:cNvPr>
          <p:cNvPicPr>
            <a:picLocks noGrp="1" noChangeAspect="1"/>
          </p:cNvPicPr>
          <p:nvPr>
            <p:ph idx="1"/>
          </p:nvPr>
        </p:nvPicPr>
        <p:blipFill>
          <a:blip r:embed="rId2"/>
          <a:stretch>
            <a:fillRect/>
          </a:stretch>
        </p:blipFill>
        <p:spPr>
          <a:xfrm>
            <a:off x="5627757" y="1984513"/>
            <a:ext cx="6206434" cy="3475382"/>
          </a:xfrm>
        </p:spPr>
      </p:pic>
      <p:sp>
        <p:nvSpPr>
          <p:cNvPr id="4" name="Text Placeholder 3">
            <a:extLst>
              <a:ext uri="{FF2B5EF4-FFF2-40B4-BE49-F238E27FC236}">
                <a16:creationId xmlns:a16="http://schemas.microsoft.com/office/drawing/2014/main" id="{9AB74C9E-BC0F-4708-BEF2-E8B9400532C7}"/>
              </a:ext>
            </a:extLst>
          </p:cNvPr>
          <p:cNvSpPr>
            <a:spLocks noGrp="1"/>
          </p:cNvSpPr>
          <p:nvPr>
            <p:ph type="body" sz="half" idx="2"/>
          </p:nvPr>
        </p:nvSpPr>
        <p:spPr>
          <a:xfrm>
            <a:off x="1260971" y="2950374"/>
            <a:ext cx="2793158" cy="2895599"/>
          </a:xfrm>
        </p:spPr>
        <p:txBody>
          <a:bodyPr>
            <a:normAutofit/>
          </a:bodyPr>
          <a:lstStyle/>
          <a:p>
            <a:r>
              <a:rPr lang="en-US" sz="2400" dirty="0">
                <a:latin typeface="Bahnschrift SemiBold SemiConden" panose="020B0502040204020203" pitchFamily="34" charset="0"/>
              </a:rPr>
              <a:t>Feature selection using</a:t>
            </a:r>
          </a:p>
          <a:p>
            <a:r>
              <a:rPr lang="en-US" sz="2400" dirty="0">
                <a:latin typeface="Bahnschrift SemiBold SemiConden" panose="020B0502040204020203" pitchFamily="34" charset="0"/>
              </a:rPr>
              <a:t>Recursive Feature Elimination (RFE) with Random Forest Regressor</a:t>
            </a:r>
          </a:p>
        </p:txBody>
      </p:sp>
    </p:spTree>
    <p:extLst>
      <p:ext uri="{BB962C8B-B14F-4D97-AF65-F5344CB8AC3E}">
        <p14:creationId xmlns:p14="http://schemas.microsoft.com/office/powerpoint/2010/main" val="19902713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F507B12A-50DA-48B9-8E5F-C8B68EE8FC56}"/>
              </a:ext>
            </a:extLst>
          </p:cNvPr>
          <p:cNvPicPr>
            <a:picLocks noGrp="1" noChangeAspect="1"/>
          </p:cNvPicPr>
          <p:nvPr>
            <p:ph idx="1"/>
          </p:nvPr>
        </p:nvPicPr>
        <p:blipFill>
          <a:blip r:embed="rId2"/>
          <a:stretch>
            <a:fillRect/>
          </a:stretch>
        </p:blipFill>
        <p:spPr>
          <a:xfrm>
            <a:off x="5738465" y="1795236"/>
            <a:ext cx="5298581" cy="3267528"/>
          </a:xfrm>
        </p:spPr>
      </p:pic>
      <p:sp>
        <p:nvSpPr>
          <p:cNvPr id="4" name="Text Placeholder 3">
            <a:extLst>
              <a:ext uri="{FF2B5EF4-FFF2-40B4-BE49-F238E27FC236}">
                <a16:creationId xmlns:a16="http://schemas.microsoft.com/office/drawing/2014/main" id="{3DF5AF27-F498-4F60-8C8E-0CA3497AF38B}"/>
              </a:ext>
            </a:extLst>
          </p:cNvPr>
          <p:cNvSpPr>
            <a:spLocks noGrp="1"/>
          </p:cNvSpPr>
          <p:nvPr>
            <p:ph type="body" sz="half" idx="2"/>
          </p:nvPr>
        </p:nvSpPr>
        <p:spPr>
          <a:xfrm>
            <a:off x="1287476" y="2731715"/>
            <a:ext cx="2793158" cy="2895599"/>
          </a:xfrm>
        </p:spPr>
        <p:txBody>
          <a:bodyPr/>
          <a:lstStyle/>
          <a:p>
            <a:endParaRPr lang="en-US" dirty="0"/>
          </a:p>
          <a:p>
            <a:r>
              <a:rPr lang="en-US" sz="2400" dirty="0">
                <a:latin typeface="Bahnschrift SemiBold SemiConden" panose="020B0502040204020203" pitchFamily="34" charset="0"/>
              </a:rPr>
              <a:t>Feature selection using Variance Threshold</a:t>
            </a:r>
          </a:p>
        </p:txBody>
      </p:sp>
    </p:spTree>
    <p:extLst>
      <p:ext uri="{BB962C8B-B14F-4D97-AF65-F5344CB8AC3E}">
        <p14:creationId xmlns:p14="http://schemas.microsoft.com/office/powerpoint/2010/main" val="2301477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59D3E-0A4D-43F2-94C1-3F1A919C960C}"/>
              </a:ext>
            </a:extLst>
          </p:cNvPr>
          <p:cNvSpPr>
            <a:spLocks noGrp="1"/>
          </p:cNvSpPr>
          <p:nvPr>
            <p:ph type="title"/>
          </p:nvPr>
        </p:nvSpPr>
        <p:spPr/>
        <p:txBody>
          <a:bodyPr/>
          <a:lstStyle/>
          <a:p>
            <a:r>
              <a:rPr lang="en-US" dirty="0">
                <a:latin typeface="Agency FB" panose="020B0503020202020204" pitchFamily="34" charset="0"/>
              </a:rPr>
              <a:t>CONTENTS</a:t>
            </a:r>
          </a:p>
        </p:txBody>
      </p:sp>
      <p:sp>
        <p:nvSpPr>
          <p:cNvPr id="3" name="Content Placeholder 2">
            <a:extLst>
              <a:ext uri="{FF2B5EF4-FFF2-40B4-BE49-F238E27FC236}">
                <a16:creationId xmlns:a16="http://schemas.microsoft.com/office/drawing/2014/main" id="{1988F3C1-8EC1-4C7C-8EEC-3927A2605E16}"/>
              </a:ext>
            </a:extLst>
          </p:cNvPr>
          <p:cNvSpPr>
            <a:spLocks noGrp="1"/>
          </p:cNvSpPr>
          <p:nvPr>
            <p:ph idx="1"/>
          </p:nvPr>
        </p:nvSpPr>
        <p:spPr>
          <a:xfrm>
            <a:off x="1154954" y="2387840"/>
            <a:ext cx="8763237" cy="4033253"/>
          </a:xfrm>
        </p:spPr>
        <p:txBody>
          <a:bodyPr vert="horz" lIns="91440" tIns="45720" rIns="91440" bIns="45720" rtlCol="0" anchor="t">
            <a:normAutofit fontScale="92500" lnSpcReduction="10000"/>
          </a:bodyPr>
          <a:lstStyle/>
          <a:p>
            <a:pPr marL="0" indent="0">
              <a:buNone/>
            </a:pPr>
            <a:endParaRPr lang="en-US"/>
          </a:p>
          <a:p>
            <a:r>
              <a:rPr lang="en-US" dirty="0">
                <a:latin typeface="Century Gothic"/>
              </a:rPr>
              <a:t>INTRODUCTION</a:t>
            </a:r>
            <a:endParaRPr lang="en-US">
              <a:latin typeface="Century Gothic"/>
            </a:endParaRPr>
          </a:p>
          <a:p>
            <a:r>
              <a:rPr lang="en-US" dirty="0">
                <a:latin typeface="Century Gothic"/>
              </a:rPr>
              <a:t>PROBLEM STATEMENT</a:t>
            </a:r>
          </a:p>
          <a:p>
            <a:r>
              <a:rPr lang="en-US" dirty="0">
                <a:latin typeface="Century Gothic"/>
              </a:rPr>
              <a:t>OBJECTIVES</a:t>
            </a:r>
          </a:p>
          <a:p>
            <a:r>
              <a:rPr lang="en-US" dirty="0">
                <a:latin typeface="Century Gothic"/>
              </a:rPr>
              <a:t>ARCHITECTURE</a:t>
            </a:r>
          </a:p>
          <a:p>
            <a:r>
              <a:rPr lang="en-US" dirty="0">
                <a:latin typeface="Century Gothic"/>
              </a:rPr>
              <a:t>IMPLEMENTATION DETAILS</a:t>
            </a:r>
          </a:p>
          <a:p>
            <a:r>
              <a:rPr lang="en-US" dirty="0">
                <a:latin typeface="Century Gothic"/>
              </a:rPr>
              <a:t>RESULT</a:t>
            </a:r>
          </a:p>
          <a:p>
            <a:r>
              <a:rPr lang="en-US" dirty="0">
                <a:latin typeface="Century Gothic"/>
              </a:rPr>
              <a:t>RESULT AND ANALYSIS</a:t>
            </a:r>
          </a:p>
          <a:p>
            <a:r>
              <a:rPr lang="en-US" dirty="0">
                <a:latin typeface="Century Gothic"/>
              </a:rPr>
              <a:t>LIMITATIONS</a:t>
            </a:r>
          </a:p>
          <a:p>
            <a:r>
              <a:rPr lang="en-US" dirty="0">
                <a:latin typeface="Century Gothic"/>
              </a:rPr>
              <a:t>CONCLUSION</a:t>
            </a:r>
          </a:p>
          <a:p>
            <a:r>
              <a:rPr lang="en-US" dirty="0">
                <a:latin typeface="Century Gothic"/>
              </a:rPr>
              <a:t>FUTURE WORKS</a:t>
            </a:r>
          </a:p>
        </p:txBody>
      </p:sp>
    </p:spTree>
    <p:extLst>
      <p:ext uri="{BB962C8B-B14F-4D97-AF65-F5344CB8AC3E}">
        <p14:creationId xmlns:p14="http://schemas.microsoft.com/office/powerpoint/2010/main" val="5514349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B4912-2357-42BA-B21F-FD637301FFC4}"/>
              </a:ext>
            </a:extLst>
          </p:cNvPr>
          <p:cNvSpPr>
            <a:spLocks noGrp="1"/>
          </p:cNvSpPr>
          <p:nvPr>
            <p:ph type="title"/>
          </p:nvPr>
        </p:nvSpPr>
        <p:spPr/>
        <p:txBody>
          <a:bodyPr/>
          <a:lstStyle/>
          <a:p>
            <a:r>
              <a:rPr lang="en-US" dirty="0">
                <a:latin typeface="Agency FB"/>
              </a:rPr>
              <a:t>Result and Analysis:</a:t>
            </a:r>
          </a:p>
        </p:txBody>
      </p:sp>
      <p:sp>
        <p:nvSpPr>
          <p:cNvPr id="3" name="Content Placeholder 2">
            <a:extLst>
              <a:ext uri="{FF2B5EF4-FFF2-40B4-BE49-F238E27FC236}">
                <a16:creationId xmlns:a16="http://schemas.microsoft.com/office/drawing/2014/main" id="{67584DF6-2215-412D-9937-0806854239D9}"/>
              </a:ext>
            </a:extLst>
          </p:cNvPr>
          <p:cNvSpPr>
            <a:spLocks noGrp="1"/>
          </p:cNvSpPr>
          <p:nvPr>
            <p:ph idx="1"/>
          </p:nvPr>
        </p:nvSpPr>
        <p:spPr>
          <a:xfrm>
            <a:off x="554182" y="2410691"/>
            <a:ext cx="11222182" cy="3609109"/>
          </a:xfrm>
        </p:spPr>
        <p:txBody>
          <a:bodyPr/>
          <a:lstStyle/>
          <a:p>
            <a:r>
              <a:rPr lang="en-US" dirty="0"/>
              <a:t>Without using any feature selection methods or hyperparameter tuning linear regression gives the best r2 score (0.00081291). The other models give negative r2 score.</a:t>
            </a:r>
          </a:p>
          <a:p>
            <a:r>
              <a:rPr lang="en-US" dirty="0"/>
              <a:t>Among all these feature selection techniques, Recursive Feature Elimination (RFE) with Random Forest Regressor method performed well and gave Linear regression as the best model with an r2 score of 0.00093776.</a:t>
            </a:r>
          </a:p>
        </p:txBody>
      </p:sp>
    </p:spTree>
    <p:extLst>
      <p:ext uri="{BB962C8B-B14F-4D97-AF65-F5344CB8AC3E}">
        <p14:creationId xmlns:p14="http://schemas.microsoft.com/office/powerpoint/2010/main" val="3242270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2802E-A0BF-4F84-A97E-02C2995F4813}"/>
              </a:ext>
            </a:extLst>
          </p:cNvPr>
          <p:cNvSpPr>
            <a:spLocks noGrp="1"/>
          </p:cNvSpPr>
          <p:nvPr>
            <p:ph type="title"/>
          </p:nvPr>
        </p:nvSpPr>
        <p:spPr/>
        <p:txBody>
          <a:bodyPr/>
          <a:lstStyle/>
          <a:p>
            <a:r>
              <a:rPr lang="en-US" dirty="0">
                <a:latin typeface="Agency FB" panose="020B0503020202020204" pitchFamily="34" charset="0"/>
              </a:rPr>
              <a:t>Limitations:</a:t>
            </a:r>
          </a:p>
        </p:txBody>
      </p:sp>
      <p:sp>
        <p:nvSpPr>
          <p:cNvPr id="3" name="Content Placeholder 2">
            <a:extLst>
              <a:ext uri="{FF2B5EF4-FFF2-40B4-BE49-F238E27FC236}">
                <a16:creationId xmlns:a16="http://schemas.microsoft.com/office/drawing/2014/main" id="{86671640-35D4-44B7-BC9E-B00BD9DF4319}"/>
              </a:ext>
            </a:extLst>
          </p:cNvPr>
          <p:cNvSpPr>
            <a:spLocks noGrp="1"/>
          </p:cNvSpPr>
          <p:nvPr>
            <p:ph idx="1"/>
          </p:nvPr>
        </p:nvSpPr>
        <p:spPr>
          <a:xfrm>
            <a:off x="540327" y="2327564"/>
            <a:ext cx="11166764" cy="3692236"/>
          </a:xfrm>
        </p:spPr>
        <p:txBody>
          <a:bodyPr>
            <a:normAutofit lnSpcReduction="10000"/>
          </a:bodyPr>
          <a:lstStyle/>
          <a:p>
            <a:pPr marL="0" lvl="0" indent="0" defTabSz="914400" eaLnBrk="0" fontAlgn="base" hangingPunct="0">
              <a:spcBef>
                <a:spcPct val="0"/>
              </a:spcBef>
              <a:spcAft>
                <a:spcPct val="0"/>
              </a:spcAft>
              <a:buClrTx/>
              <a:buSzTx/>
              <a:buNone/>
            </a:pPr>
            <a:endParaRPr lang="en-US" altLang="en-US" sz="2800" dirty="0">
              <a:solidFill>
                <a:schemeClr val="tx1"/>
              </a:solidFill>
              <a:latin typeface="Arial" panose="020B0604020202020204" pitchFamily="34" charset="0"/>
            </a:endParaRPr>
          </a:p>
          <a:p>
            <a:pPr marL="0" lvl="0" indent="0" defTabSz="914400" eaLnBrk="0" fontAlgn="base" hangingPunct="0">
              <a:spcBef>
                <a:spcPct val="0"/>
              </a:spcBef>
              <a:spcAft>
                <a:spcPct val="0"/>
              </a:spcAft>
              <a:buClrTx/>
              <a:buSzTx/>
              <a:buFontTx/>
              <a:buChar char="•"/>
            </a:pPr>
            <a:r>
              <a:rPr lang="en-US" altLang="en-US" dirty="0">
                <a:solidFill>
                  <a:schemeClr val="tx1"/>
                </a:solidFill>
                <a:latin typeface="Arial" panose="020B0604020202020204" pitchFamily="34" charset="0"/>
              </a:rPr>
              <a:t>Despite the absence of missing values and outliers, the low correlation between features and the target variable suggests that the selected features may not adequately capture the underlying patterns or predictive signals related to equipment failures or maintenance needs.</a:t>
            </a:r>
          </a:p>
          <a:p>
            <a:pPr marL="0" lvl="0" indent="0" defTabSz="914400" eaLnBrk="0" fontAlgn="base" hangingPunct="0">
              <a:spcBef>
                <a:spcPct val="0"/>
              </a:spcBef>
              <a:spcAft>
                <a:spcPct val="0"/>
              </a:spcAft>
              <a:buClrTx/>
              <a:buSzTx/>
              <a:buFontTx/>
              <a:buChar char="•"/>
            </a:pPr>
            <a:r>
              <a:rPr lang="en-US" altLang="en-US" dirty="0">
                <a:solidFill>
                  <a:schemeClr val="tx1"/>
                </a:solidFill>
                <a:latin typeface="Arial" panose="020B0604020202020204" pitchFamily="34" charset="0"/>
              </a:rPr>
              <a:t>The low correlation between features indicates that the chosen features may not fully capture the complex relationships and interactions within the dataset. This limitation could hinder the models' ability to generalize well to unseen data or accurately predict future maintenance events.</a:t>
            </a:r>
          </a:p>
          <a:p>
            <a:pPr marL="0" lvl="0" indent="0" defTabSz="914400" eaLnBrk="0" fontAlgn="base" hangingPunct="0">
              <a:spcBef>
                <a:spcPct val="0"/>
              </a:spcBef>
              <a:spcAft>
                <a:spcPct val="0"/>
              </a:spcAft>
              <a:buClrTx/>
              <a:buSzTx/>
              <a:buFontTx/>
              <a:buChar char="•"/>
            </a:pPr>
            <a:r>
              <a:rPr lang="en-US" altLang="en-US" dirty="0">
                <a:solidFill>
                  <a:schemeClr val="tx1"/>
                </a:solidFill>
                <a:latin typeface="Arial" panose="020B0604020202020204" pitchFamily="34" charset="0"/>
              </a:rPr>
              <a:t>Limited discriminatory power despite using multiple feature selection methods. Model accuracy may be influenced by complexity, hyperparameter sensitivity, or overfitting.</a:t>
            </a:r>
          </a:p>
          <a:p>
            <a:pPr marL="0" lvl="0" indent="0" defTabSz="914400" eaLnBrk="0" fontAlgn="base" hangingPunct="0">
              <a:spcBef>
                <a:spcPct val="0"/>
              </a:spcBef>
              <a:spcAft>
                <a:spcPct val="0"/>
              </a:spcAft>
              <a:buClrTx/>
              <a:buSzTx/>
              <a:buFontTx/>
              <a:buChar char="•"/>
            </a:pPr>
            <a:r>
              <a:rPr lang="en-US" altLang="en-US" dirty="0">
                <a:solidFill>
                  <a:schemeClr val="tx1"/>
                </a:solidFill>
                <a:latin typeface="Arial" panose="020B0604020202020204" pitchFamily="34" charset="0"/>
              </a:rPr>
              <a:t>The dataset's limited scope or representation of industrial machinery and operational conditions may also contribute to the low accuracy of the models.</a:t>
            </a:r>
          </a:p>
          <a:p>
            <a:pPr marL="0" lvl="0" indent="0" defTabSz="914400" eaLnBrk="0" fontAlgn="base" hangingPunct="0">
              <a:spcBef>
                <a:spcPct val="0"/>
              </a:spcBef>
              <a:spcAft>
                <a:spcPct val="0"/>
              </a:spcAft>
              <a:buClrTx/>
              <a:buSzTx/>
              <a:buFontTx/>
              <a:buChar char="•"/>
            </a:pPr>
            <a:r>
              <a:rPr lang="en-US" altLang="en-US" dirty="0">
                <a:solidFill>
                  <a:schemeClr val="tx1"/>
                </a:solidFill>
                <a:latin typeface="Arial" panose="020B0604020202020204" pitchFamily="34" charset="0"/>
              </a:rPr>
              <a:t>External factors and context not accounted for in the dataset may introduce uncertainty in model predictions.</a:t>
            </a:r>
          </a:p>
          <a:p>
            <a:endParaRPr lang="en-US" dirty="0"/>
          </a:p>
        </p:txBody>
      </p:sp>
    </p:spTree>
    <p:extLst>
      <p:ext uri="{BB962C8B-B14F-4D97-AF65-F5344CB8AC3E}">
        <p14:creationId xmlns:p14="http://schemas.microsoft.com/office/powerpoint/2010/main" val="36721243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7E354-B34C-433E-81D5-01FFD79E9266}"/>
              </a:ext>
            </a:extLst>
          </p:cNvPr>
          <p:cNvSpPr>
            <a:spLocks noGrp="1"/>
          </p:cNvSpPr>
          <p:nvPr>
            <p:ph type="title"/>
          </p:nvPr>
        </p:nvSpPr>
        <p:spPr/>
        <p:txBody>
          <a:bodyPr/>
          <a:lstStyle/>
          <a:p>
            <a:r>
              <a:rPr lang="en-US" dirty="0">
                <a:latin typeface="Agency FB" panose="020B0503020202020204" pitchFamily="34" charset="0"/>
              </a:rPr>
              <a:t>Conclusion:</a:t>
            </a:r>
          </a:p>
        </p:txBody>
      </p:sp>
      <p:sp>
        <p:nvSpPr>
          <p:cNvPr id="3" name="Content Placeholder 2">
            <a:extLst>
              <a:ext uri="{FF2B5EF4-FFF2-40B4-BE49-F238E27FC236}">
                <a16:creationId xmlns:a16="http://schemas.microsoft.com/office/drawing/2014/main" id="{7BCA5314-0DD1-4F68-981D-0420D27AEF17}"/>
              </a:ext>
            </a:extLst>
          </p:cNvPr>
          <p:cNvSpPr>
            <a:spLocks noGrp="1"/>
          </p:cNvSpPr>
          <p:nvPr>
            <p:ph idx="1"/>
          </p:nvPr>
        </p:nvSpPr>
        <p:spPr>
          <a:xfrm>
            <a:off x="556592" y="2504660"/>
            <a:ext cx="11039060" cy="3515139"/>
          </a:xfrm>
        </p:spPr>
        <p:txBody>
          <a:bodyPr/>
          <a:lstStyle/>
          <a:p>
            <a:pPr marL="0" indent="0">
              <a:buNone/>
            </a:pPr>
            <a:r>
              <a:rPr lang="en-US" dirty="0"/>
              <a:t>                                        This project highlights the effectiveness of machine learning techniques for a time series forecasting model for predicting energy consumption patterns in smart grid systems . The examination of four machine learning models that are SVR, MLP Regressor, Random Forest Regressor and Linear Regression, for predicting machine failure shows that Linear Regression is the best performing model with an r2 score of 0.00093776.The feature selection method, Recursive Feature Elimination (RFE) with Random Forest Regressor, showcased promising results by identifying a subset of features conducive to linear regression modeling. These findings underscore the challenges posed by the dataset's limited feature representation and sparse correlations with the target variables.</a:t>
            </a:r>
          </a:p>
        </p:txBody>
      </p:sp>
    </p:spTree>
    <p:extLst>
      <p:ext uri="{BB962C8B-B14F-4D97-AF65-F5344CB8AC3E}">
        <p14:creationId xmlns:p14="http://schemas.microsoft.com/office/powerpoint/2010/main" val="5066817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22D58-BF71-45D8-A3F3-BC9B6AE7A6DE}"/>
              </a:ext>
            </a:extLst>
          </p:cNvPr>
          <p:cNvSpPr>
            <a:spLocks noGrp="1"/>
          </p:cNvSpPr>
          <p:nvPr>
            <p:ph type="title"/>
          </p:nvPr>
        </p:nvSpPr>
        <p:spPr/>
        <p:txBody>
          <a:bodyPr/>
          <a:lstStyle/>
          <a:p>
            <a:r>
              <a:rPr lang="en-US" dirty="0">
                <a:latin typeface="Agency FB" panose="020B0503020202020204" pitchFamily="34" charset="0"/>
              </a:rPr>
              <a:t>Future work:</a:t>
            </a:r>
          </a:p>
        </p:txBody>
      </p:sp>
      <p:sp>
        <p:nvSpPr>
          <p:cNvPr id="3" name="Content Placeholder 2">
            <a:extLst>
              <a:ext uri="{FF2B5EF4-FFF2-40B4-BE49-F238E27FC236}">
                <a16:creationId xmlns:a16="http://schemas.microsoft.com/office/drawing/2014/main" id="{AF005EAE-D094-4DE3-9971-6AAE4B61B25D}"/>
              </a:ext>
            </a:extLst>
          </p:cNvPr>
          <p:cNvSpPr>
            <a:spLocks noGrp="1"/>
          </p:cNvSpPr>
          <p:nvPr>
            <p:ph idx="1"/>
          </p:nvPr>
        </p:nvSpPr>
        <p:spPr>
          <a:xfrm>
            <a:off x="540328" y="2410691"/>
            <a:ext cx="11236036" cy="3609109"/>
          </a:xfrm>
        </p:spPr>
        <p:txBody>
          <a:bodyPr/>
          <a:lstStyle/>
          <a:p>
            <a:pPr marL="0" indent="0">
              <a:buNone/>
            </a:pPr>
            <a:r>
              <a:rPr lang="en-US" dirty="0"/>
              <a:t>                                          Enhancing feature engineering methodologies could prove fruitful, involving the exploration of additional features or transformations to better encapsulate the intricacies of energy consumption patterns. Advanced modeling techniques, such as ensemble methods or deep learning architectures, could be investigated to potentially uncover nonlinear relationships within the data. Moreover, delving into cross-domain analyses may yield valuable insights by examining correlations between energy consumption and variables from other domains, such as weather patterns or economic indicators. Spatial analysis offers another promising avenue, enabling the assessment of regional variations in energy usage patterns.</a:t>
            </a:r>
          </a:p>
        </p:txBody>
      </p:sp>
    </p:spTree>
    <p:extLst>
      <p:ext uri="{BB962C8B-B14F-4D97-AF65-F5344CB8AC3E}">
        <p14:creationId xmlns:p14="http://schemas.microsoft.com/office/powerpoint/2010/main" val="7352017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20F12-9B16-4178-A53B-859656352F50}"/>
              </a:ext>
            </a:extLst>
          </p:cNvPr>
          <p:cNvSpPr>
            <a:spLocks noGrp="1"/>
          </p:cNvSpPr>
          <p:nvPr>
            <p:ph type="ctrTitle"/>
          </p:nvPr>
        </p:nvSpPr>
        <p:spPr>
          <a:xfrm>
            <a:off x="1154955" y="1219200"/>
            <a:ext cx="9651590" cy="3558181"/>
          </a:xfrm>
        </p:spPr>
        <p:txBody>
          <a:bodyPr/>
          <a:lstStyle/>
          <a:p>
            <a:r>
              <a:rPr lang="en-US" dirty="0"/>
              <a:t>    </a:t>
            </a:r>
            <a:r>
              <a:rPr lang="en-US" sz="9600" b="1" dirty="0">
                <a:latin typeface="Agency FB" panose="020B0503020202020204" pitchFamily="34" charset="0"/>
              </a:rPr>
              <a:t>      Thank you</a:t>
            </a:r>
          </a:p>
        </p:txBody>
      </p:sp>
    </p:spTree>
    <p:extLst>
      <p:ext uri="{BB962C8B-B14F-4D97-AF65-F5344CB8AC3E}">
        <p14:creationId xmlns:p14="http://schemas.microsoft.com/office/powerpoint/2010/main" val="8041271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9BF22-CD94-493E-9420-243BC5F94E58}"/>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82838614-D97A-4E61-887B-2F62D86AC7DD}"/>
              </a:ext>
            </a:extLst>
          </p:cNvPr>
          <p:cNvSpPr>
            <a:spLocks noGrp="1"/>
          </p:cNvSpPr>
          <p:nvPr>
            <p:ph idx="1"/>
          </p:nvPr>
        </p:nvSpPr>
        <p:spPr>
          <a:xfrm>
            <a:off x="496956" y="2438402"/>
            <a:ext cx="11198087" cy="3899452"/>
          </a:xfrm>
        </p:spPr>
        <p:txBody>
          <a:bodyPr vert="horz" lIns="91440" tIns="45720" rIns="91440" bIns="45720" rtlCol="0" anchor="t">
            <a:normAutofit/>
          </a:bodyPr>
          <a:lstStyle/>
          <a:p>
            <a:r>
              <a:rPr lang="en-US" dirty="0"/>
              <a:t>                  </a:t>
            </a:r>
            <a:r>
              <a:rPr lang="en-US" b="1" dirty="0"/>
              <a:t>T</a:t>
            </a:r>
            <a:r>
              <a:rPr lang="en-US" dirty="0"/>
              <a:t>he demand for electrical energy has increased exponentially over the last many years. To improve the energy efficiency, consumers needs to be more aware of their energy consumption. This has increased the emphasis on the  need for accurate and economic methods of energy consumption.</a:t>
            </a:r>
          </a:p>
          <a:p>
            <a:r>
              <a:rPr lang="en-US" dirty="0"/>
              <a:t>                  The objective of this project was to test if a machine learning model can yield good enough results in a complex forecasting problem, exploring machine learning techniques and developing a data-driven model for forecasting energy. </a:t>
            </a:r>
          </a:p>
          <a:p>
            <a:endParaRPr lang="en-US" b="1" dirty="0"/>
          </a:p>
          <a:p>
            <a:endParaRPr lang="en-US" dirty="0"/>
          </a:p>
          <a:p>
            <a:endParaRPr lang="en-US" b="1" dirty="0"/>
          </a:p>
          <a:p>
            <a:endParaRPr lang="en-US" dirty="0"/>
          </a:p>
        </p:txBody>
      </p:sp>
    </p:spTree>
    <p:extLst>
      <p:ext uri="{BB962C8B-B14F-4D97-AF65-F5344CB8AC3E}">
        <p14:creationId xmlns:p14="http://schemas.microsoft.com/office/powerpoint/2010/main" val="8059643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EB78C-E46A-468A-B24F-527D4D3A75DC}"/>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B86256F6-EAFF-462C-B8FD-A68F956DB35A}"/>
              </a:ext>
            </a:extLst>
          </p:cNvPr>
          <p:cNvSpPr>
            <a:spLocks noGrp="1"/>
          </p:cNvSpPr>
          <p:nvPr>
            <p:ph idx="1"/>
          </p:nvPr>
        </p:nvSpPr>
        <p:spPr>
          <a:xfrm>
            <a:off x="558607" y="2372139"/>
            <a:ext cx="11209323" cy="3584528"/>
          </a:xfrm>
        </p:spPr>
        <p:txBody>
          <a:bodyPr/>
          <a:lstStyle/>
          <a:p>
            <a:r>
              <a:rPr lang="en-US" dirty="0"/>
              <a:t>                              </a:t>
            </a:r>
            <a:r>
              <a:rPr lang="en-US" b="1" dirty="0"/>
              <a:t>T</a:t>
            </a:r>
            <a:r>
              <a:rPr lang="en-US" dirty="0"/>
              <a:t>his project aims to develop a time series forecasting model for predicting energy consumption patterns in smart grid systems. By leveraging historical data on energy usage, weather conditions, holidays, and other relevant factors, the model seeks to forecast future energy consumption accurately. The goal is to optimize energy distribution and resource allocation, enabling efficient management of electricity grids. By forecasting energy consumption patterns, this project contributes to reducing costs, improving grid reliability, and promoting sustainability in energy management. </a:t>
            </a:r>
          </a:p>
        </p:txBody>
      </p:sp>
    </p:spTree>
    <p:extLst>
      <p:ext uri="{BB962C8B-B14F-4D97-AF65-F5344CB8AC3E}">
        <p14:creationId xmlns:p14="http://schemas.microsoft.com/office/powerpoint/2010/main" val="2277145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70992-860A-4EFB-A7C6-CA3E105976C3}"/>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EE94C133-7D2D-43C9-8F2B-8127BF9701FD}"/>
              </a:ext>
            </a:extLst>
          </p:cNvPr>
          <p:cNvSpPr>
            <a:spLocks noGrp="1"/>
          </p:cNvSpPr>
          <p:nvPr>
            <p:ph idx="1"/>
          </p:nvPr>
        </p:nvSpPr>
        <p:spPr>
          <a:xfrm>
            <a:off x="526473" y="2410691"/>
            <a:ext cx="11125200" cy="3473642"/>
          </a:xfrm>
        </p:spPr>
        <p:txBody>
          <a:bodyPr vert="horz" lIns="91440" tIns="45720" rIns="91440" bIns="45720" rtlCol="0" anchor="t">
            <a:normAutofit/>
          </a:bodyPr>
          <a:lstStyle/>
          <a:p>
            <a:r>
              <a:rPr lang="en-US" dirty="0"/>
              <a:t>Development of an accurate time series forecasting model for energy consumption. </a:t>
            </a:r>
          </a:p>
          <a:p>
            <a:r>
              <a:rPr lang="en-US" dirty="0"/>
              <a:t>Optimization of energy distribution and resource allocation in smart grid systems. </a:t>
            </a:r>
          </a:p>
          <a:p>
            <a:r>
              <a:rPr lang="en-US" dirty="0"/>
              <a:t>Reduction in operational costs and improved grid reliability. </a:t>
            </a:r>
          </a:p>
          <a:p>
            <a:r>
              <a:rPr lang="en-US" dirty="0"/>
              <a:t>Enhanced sustainability through efficient energy management practices. </a:t>
            </a:r>
          </a:p>
          <a:p>
            <a:r>
              <a:rPr lang="en-US" dirty="0"/>
              <a:t>Evaluate the performance of different models in predicting energy consumption.</a:t>
            </a:r>
          </a:p>
          <a:p>
            <a:r>
              <a:rPr lang="en-US" dirty="0"/>
              <a:t>Evaluate the impact of different feature selection methods on the performance of predicting  time series forecasting of energy consumption.</a:t>
            </a:r>
          </a:p>
        </p:txBody>
      </p:sp>
    </p:spTree>
    <p:extLst>
      <p:ext uri="{BB962C8B-B14F-4D97-AF65-F5344CB8AC3E}">
        <p14:creationId xmlns:p14="http://schemas.microsoft.com/office/powerpoint/2010/main" val="33633068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66D20-D236-D53B-4F22-B1E3CF251D7D}"/>
              </a:ext>
            </a:extLst>
          </p:cNvPr>
          <p:cNvSpPr>
            <a:spLocks noGrp="1"/>
          </p:cNvSpPr>
          <p:nvPr>
            <p:ph type="title"/>
          </p:nvPr>
        </p:nvSpPr>
        <p:spPr/>
        <p:txBody>
          <a:bodyPr/>
          <a:lstStyle/>
          <a:p>
            <a:r>
              <a:rPr lang="en-US" dirty="0"/>
              <a:t>Architecture</a:t>
            </a:r>
          </a:p>
        </p:txBody>
      </p:sp>
      <p:pic>
        <p:nvPicPr>
          <p:cNvPr id="5" name="Picture 4">
            <a:extLst>
              <a:ext uri="{FF2B5EF4-FFF2-40B4-BE49-F238E27FC236}">
                <a16:creationId xmlns:a16="http://schemas.microsoft.com/office/drawing/2014/main" id="{9959EC46-C29B-A52D-1406-E35FD7DD0B56}"/>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1145877" y="3216922"/>
            <a:ext cx="9955089" cy="3479959"/>
          </a:xfrm>
          <a:prstGeom prst="rect">
            <a:avLst/>
          </a:prstGeom>
        </p:spPr>
      </p:pic>
    </p:spTree>
    <p:extLst>
      <p:ext uri="{BB962C8B-B14F-4D97-AF65-F5344CB8AC3E}">
        <p14:creationId xmlns:p14="http://schemas.microsoft.com/office/powerpoint/2010/main" val="36373569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B66BC-E035-C253-6A71-D0C50C3CF4DA}"/>
              </a:ext>
            </a:extLst>
          </p:cNvPr>
          <p:cNvSpPr>
            <a:spLocks noGrp="1"/>
          </p:cNvSpPr>
          <p:nvPr>
            <p:ph type="ctrTitle"/>
          </p:nvPr>
        </p:nvSpPr>
        <p:spPr>
          <a:xfrm>
            <a:off x="1154955" y="1740300"/>
            <a:ext cx="9774563" cy="3065835"/>
          </a:xfrm>
        </p:spPr>
        <p:txBody>
          <a:bodyPr/>
          <a:lstStyle/>
          <a:p>
            <a:pPr algn="ctr"/>
            <a:r>
              <a:rPr lang="en-US" dirty="0"/>
              <a:t>Implementation Details</a:t>
            </a:r>
          </a:p>
        </p:txBody>
      </p:sp>
    </p:spTree>
    <p:extLst>
      <p:ext uri="{BB962C8B-B14F-4D97-AF65-F5344CB8AC3E}">
        <p14:creationId xmlns:p14="http://schemas.microsoft.com/office/powerpoint/2010/main" val="8642590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99E8F-6D08-E6A9-1EF0-939A98C061C4}"/>
              </a:ext>
            </a:extLst>
          </p:cNvPr>
          <p:cNvSpPr>
            <a:spLocks noGrp="1"/>
          </p:cNvSpPr>
          <p:nvPr>
            <p:ph type="title"/>
          </p:nvPr>
        </p:nvSpPr>
        <p:spPr/>
        <p:txBody>
          <a:bodyPr/>
          <a:lstStyle/>
          <a:p>
            <a:pPr marL="742950" indent="-742950">
              <a:buAutoNum type="arabicPeriod"/>
            </a:pPr>
            <a:r>
              <a:rPr lang="en-US" sz="3200" dirty="0">
                <a:solidFill>
                  <a:schemeClr val="bg1"/>
                </a:solidFill>
                <a:latin typeface="Agency FB"/>
              </a:rPr>
              <a:t>Data Collection and validation</a:t>
            </a:r>
            <a:endParaRPr lang="en-US" sz="3200">
              <a:solidFill>
                <a:schemeClr val="bg1"/>
              </a:solidFill>
            </a:endParaRPr>
          </a:p>
        </p:txBody>
      </p:sp>
      <p:sp>
        <p:nvSpPr>
          <p:cNvPr id="3" name="Content Placeholder 2">
            <a:extLst>
              <a:ext uri="{FF2B5EF4-FFF2-40B4-BE49-F238E27FC236}">
                <a16:creationId xmlns:a16="http://schemas.microsoft.com/office/drawing/2014/main" id="{7D131A72-EF5A-A5B3-6C79-A0CE6EE04A5B}"/>
              </a:ext>
            </a:extLst>
          </p:cNvPr>
          <p:cNvSpPr>
            <a:spLocks noGrp="1"/>
          </p:cNvSpPr>
          <p:nvPr>
            <p:ph idx="1"/>
          </p:nvPr>
        </p:nvSpPr>
        <p:spPr/>
        <p:txBody>
          <a:bodyPr vert="horz" lIns="91440" tIns="45720" rIns="91440" bIns="45720" rtlCol="0" anchor="t">
            <a:normAutofit/>
          </a:bodyPr>
          <a:lstStyle/>
          <a:p>
            <a:pPr>
              <a:buFont typeface="Wingdings" charset="2"/>
              <a:buChar char="Ø"/>
            </a:pPr>
            <a:r>
              <a:rPr lang="en-US" dirty="0">
                <a:solidFill>
                  <a:srgbClr val="000000"/>
                </a:solidFill>
              </a:rPr>
              <a:t>The dataset was given by the ENTRI Elevate team.</a:t>
            </a:r>
            <a:endParaRPr lang="en-US" dirty="0"/>
          </a:p>
          <a:p>
            <a:pPr>
              <a:buFont typeface="Wingdings" charset="2"/>
              <a:buChar char="Ø"/>
            </a:pPr>
            <a:r>
              <a:rPr lang="en-US" dirty="0">
                <a:solidFill>
                  <a:srgbClr val="000000"/>
                </a:solidFill>
              </a:rPr>
              <a:t>The given data has 43825 rows and 15 columns.</a:t>
            </a:r>
          </a:p>
          <a:p>
            <a:pPr>
              <a:buFont typeface="Wingdings" charset="2"/>
              <a:buChar char="Ø"/>
            </a:pPr>
            <a:r>
              <a:rPr lang="en-US" dirty="0">
                <a:solidFill>
                  <a:srgbClr val="000000"/>
                </a:solidFill>
              </a:rPr>
              <a:t>Data type of columns – Validating the data type of the columns if wrong, then it was corrected.</a:t>
            </a:r>
          </a:p>
          <a:p>
            <a:pPr>
              <a:buFont typeface="Wingdings" charset="2"/>
              <a:buChar char="Ø"/>
            </a:pPr>
            <a:r>
              <a:rPr lang="en-US" dirty="0">
                <a:solidFill>
                  <a:srgbClr val="000000"/>
                </a:solidFill>
              </a:rPr>
              <a:t>Null values in columns – Validating the column in the dataset have null values or missing information. </a:t>
            </a:r>
            <a:endParaRPr lang="en-US" dirty="0"/>
          </a:p>
        </p:txBody>
      </p:sp>
    </p:spTree>
    <p:extLst>
      <p:ext uri="{BB962C8B-B14F-4D97-AF65-F5344CB8AC3E}">
        <p14:creationId xmlns:p14="http://schemas.microsoft.com/office/powerpoint/2010/main" val="30974604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36E773F-80A6-4E4A-9DBE-4568861E1E4D}"/>
              </a:ext>
            </a:extLst>
          </p:cNvPr>
          <p:cNvSpPr/>
          <p:nvPr/>
        </p:nvSpPr>
        <p:spPr>
          <a:xfrm>
            <a:off x="1496290" y="154817"/>
            <a:ext cx="8728363" cy="646331"/>
          </a:xfrm>
          <a:prstGeom prst="rect">
            <a:avLst/>
          </a:prstGeom>
        </p:spPr>
        <p:txBody>
          <a:bodyPr wrap="square">
            <a:spAutoFit/>
          </a:bodyPr>
          <a:lstStyle/>
          <a:p>
            <a:br>
              <a:rPr lang="en-US" b="1" dirty="0">
                <a:solidFill>
                  <a:schemeClr val="dk1"/>
                </a:solidFill>
              </a:rPr>
            </a:br>
            <a:r>
              <a:rPr lang="en-US" b="1" dirty="0">
                <a:solidFill>
                  <a:schemeClr val="dk1"/>
                </a:solidFill>
              </a:rPr>
              <a:t>         </a:t>
            </a:r>
            <a:endParaRPr lang="en-US" sz="4000" dirty="0">
              <a:latin typeface="Agency FB" panose="020B0503020202020204" pitchFamily="34" charset="0"/>
            </a:endParaRPr>
          </a:p>
        </p:txBody>
      </p:sp>
      <p:sp>
        <p:nvSpPr>
          <p:cNvPr id="4" name="Rectangle 3">
            <a:extLst>
              <a:ext uri="{FF2B5EF4-FFF2-40B4-BE49-F238E27FC236}">
                <a16:creationId xmlns:a16="http://schemas.microsoft.com/office/drawing/2014/main" id="{9CED8D8C-46E8-4542-9E91-7BE0F5E00BD6}"/>
              </a:ext>
            </a:extLst>
          </p:cNvPr>
          <p:cNvSpPr/>
          <p:nvPr/>
        </p:nvSpPr>
        <p:spPr>
          <a:xfrm>
            <a:off x="2613656" y="1748043"/>
            <a:ext cx="3080562" cy="523220"/>
          </a:xfrm>
          <a:prstGeom prst="rect">
            <a:avLst/>
          </a:prstGeom>
        </p:spPr>
        <p:txBody>
          <a:bodyPr wrap="square">
            <a:spAutoFit/>
          </a:bodyPr>
          <a:lstStyle/>
          <a:p>
            <a:endParaRPr lang="en-US" sz="2800" dirty="0">
              <a:latin typeface="Agency FB" panose="020B0503020202020204" pitchFamily="34" charset="0"/>
            </a:endParaRPr>
          </a:p>
        </p:txBody>
      </p:sp>
      <p:sp>
        <p:nvSpPr>
          <p:cNvPr id="5" name="Title 4">
            <a:extLst>
              <a:ext uri="{FF2B5EF4-FFF2-40B4-BE49-F238E27FC236}">
                <a16:creationId xmlns:a16="http://schemas.microsoft.com/office/drawing/2014/main" id="{22C2AC62-33B3-47C9-8E57-786E7B1073E7}"/>
              </a:ext>
            </a:extLst>
          </p:cNvPr>
          <p:cNvSpPr>
            <a:spLocks noGrp="1"/>
          </p:cNvSpPr>
          <p:nvPr>
            <p:ph type="title"/>
          </p:nvPr>
        </p:nvSpPr>
        <p:spPr/>
        <p:txBody>
          <a:bodyPr/>
          <a:lstStyle/>
          <a:p>
            <a:br>
              <a:rPr lang="en-US" dirty="0">
                <a:latin typeface="Agency FB" panose="020B0503020202020204" pitchFamily="34" charset="0"/>
              </a:rPr>
            </a:br>
            <a:r>
              <a:rPr lang="en-US" sz="3200" dirty="0">
                <a:latin typeface="Agency FB"/>
              </a:rPr>
              <a:t>2.</a:t>
            </a:r>
            <a:r>
              <a:rPr lang="en-US" dirty="0">
                <a:latin typeface="Agency FB"/>
              </a:rPr>
              <a:t> </a:t>
            </a:r>
            <a:r>
              <a:rPr lang="en-US" sz="3200" dirty="0">
                <a:latin typeface="Agency FB"/>
              </a:rPr>
              <a:t>Data-preprocessing</a:t>
            </a:r>
            <a:br>
              <a:rPr lang="en-US" dirty="0">
                <a:latin typeface="Agency FB" panose="020B0503020202020204" pitchFamily="34" charset="0"/>
              </a:rPr>
            </a:br>
            <a:endParaRPr lang="en-US" dirty="0">
              <a:latin typeface="Agency FB" panose="020B0503020202020204" pitchFamily="34" charset="0"/>
            </a:endParaRPr>
          </a:p>
        </p:txBody>
      </p:sp>
      <p:sp>
        <p:nvSpPr>
          <p:cNvPr id="6" name="Content Placeholder 5">
            <a:extLst>
              <a:ext uri="{FF2B5EF4-FFF2-40B4-BE49-F238E27FC236}">
                <a16:creationId xmlns:a16="http://schemas.microsoft.com/office/drawing/2014/main" id="{4557AAA8-1E95-4901-A19E-08CBAA7C9212}"/>
              </a:ext>
            </a:extLst>
          </p:cNvPr>
          <p:cNvSpPr>
            <a:spLocks noGrp="1"/>
          </p:cNvSpPr>
          <p:nvPr>
            <p:ph idx="1"/>
          </p:nvPr>
        </p:nvSpPr>
        <p:spPr>
          <a:xfrm>
            <a:off x="512618" y="2338675"/>
            <a:ext cx="11180618" cy="3681126"/>
          </a:xfrm>
        </p:spPr>
        <p:txBody>
          <a:bodyPr vert="horz" lIns="91440" tIns="45720" rIns="91440" bIns="45720" rtlCol="0" anchor="t">
            <a:normAutofit fontScale="92500" lnSpcReduction="10000"/>
          </a:bodyPr>
          <a:lstStyle/>
          <a:p>
            <a:pPr>
              <a:buFont typeface="Wingdings" charset="2"/>
              <a:buChar char="Ø"/>
            </a:pPr>
            <a:r>
              <a:rPr lang="en-US" dirty="0"/>
              <a:t>Preprocessing steps involve handling missing values, normalizing attributes and splitting the dataset into training, validation, and test sets.</a:t>
            </a:r>
            <a:endParaRPr lang="en-US"/>
          </a:p>
          <a:p>
            <a:pPr lvl="0">
              <a:buSzPts val="1800"/>
              <a:buFont typeface="Wingdings" charset="2"/>
              <a:buChar char="Ø"/>
            </a:pPr>
            <a:r>
              <a:rPr lang="en-US" dirty="0"/>
              <a:t>Performing EDA to get insights of the data like identifying distribution, outliers etc.</a:t>
            </a:r>
          </a:p>
          <a:p>
            <a:pPr>
              <a:buSzPts val="1800"/>
              <a:buFont typeface="Wingdings"/>
              <a:buChar char="Ø"/>
            </a:pPr>
            <a:r>
              <a:rPr lang="en-US" dirty="0"/>
              <a:t>Check any null values present in the dataset. If present then impute or remove those null values.</a:t>
            </a:r>
          </a:p>
          <a:p>
            <a:pPr lvl="0">
              <a:buSzPts val="1800"/>
              <a:buFont typeface="Wingdings"/>
              <a:buChar char="Ø"/>
            </a:pPr>
            <a:r>
              <a:rPr lang="en-US" dirty="0"/>
              <a:t>Checking for duplicate values.</a:t>
            </a:r>
          </a:p>
          <a:p>
            <a:pPr>
              <a:buSzPts val="1800"/>
              <a:buFont typeface="Wingdings"/>
              <a:buChar char="Ø"/>
            </a:pPr>
            <a:r>
              <a:rPr lang="en-US" dirty="0"/>
              <a:t>Encode the categorical features/columns.</a:t>
            </a:r>
          </a:p>
          <a:p>
            <a:pPr>
              <a:buSzPts val="1800"/>
              <a:buFont typeface="Wingdings"/>
              <a:buChar char="Ø"/>
            </a:pPr>
            <a:r>
              <a:rPr lang="en-US" dirty="0"/>
              <a:t>Removing unnecessary  columns.</a:t>
            </a:r>
          </a:p>
          <a:p>
            <a:pPr>
              <a:buSzPts val="1800"/>
              <a:buFont typeface="Wingdings"/>
              <a:buChar char="Ø"/>
            </a:pPr>
            <a:r>
              <a:rPr lang="en-US" dirty="0"/>
              <a:t>Perform several visualization tools like Boxplot, Scatter plot, Count plot and Histogram.</a:t>
            </a:r>
          </a:p>
          <a:p>
            <a:pPr lvl="0">
              <a:buSzPts val="1800"/>
              <a:buFont typeface="Wingdings"/>
              <a:buChar char="Ø"/>
            </a:pPr>
            <a:r>
              <a:rPr lang="en-US" dirty="0"/>
              <a:t>Checking the correlation between features and target variables using correlation matrix and heatmap.</a:t>
            </a:r>
          </a:p>
          <a:p>
            <a:pPr lvl="0">
              <a:buSzPts val="1800"/>
              <a:buFont typeface="Wingdings"/>
              <a:buChar char="Ø"/>
            </a:pPr>
            <a:r>
              <a:rPr lang="en-US" dirty="0"/>
              <a:t>Perform Standard Scalar to scale down values.</a:t>
            </a:r>
          </a:p>
        </p:txBody>
      </p:sp>
    </p:spTree>
    <p:extLst>
      <p:ext uri="{BB962C8B-B14F-4D97-AF65-F5344CB8AC3E}">
        <p14:creationId xmlns:p14="http://schemas.microsoft.com/office/powerpoint/2010/main" val="352174965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973</TotalTime>
  <Words>1236</Words>
  <Application>Microsoft Office PowerPoint</Application>
  <PresentationFormat>Widescreen</PresentationFormat>
  <Paragraphs>73</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Ion Boardroom</vt:lpstr>
      <vt:lpstr>Time Series Forecasting for Energy Consumption  Optimizing Resource Allocation in Smart Grid Systems</vt:lpstr>
      <vt:lpstr>CONTENTS</vt:lpstr>
      <vt:lpstr>Introduction</vt:lpstr>
      <vt:lpstr>Problem Statement</vt:lpstr>
      <vt:lpstr>Objectives</vt:lpstr>
      <vt:lpstr>Architecture</vt:lpstr>
      <vt:lpstr>Implementation Details</vt:lpstr>
      <vt:lpstr>Data Collection and validation</vt:lpstr>
      <vt:lpstr> 2. Data-preprocessing </vt:lpstr>
      <vt:lpstr>3. Model Selection</vt:lpstr>
      <vt:lpstr>4. Feature selection</vt:lpstr>
      <vt:lpstr>5. Model training:</vt:lpstr>
      <vt:lpstr>6. Model evaluation</vt:lpstr>
      <vt:lpstr>Result</vt:lpstr>
      <vt:lpstr>PowerPoint Presentation</vt:lpstr>
      <vt:lpstr>PowerPoint Presentation</vt:lpstr>
      <vt:lpstr>PowerPoint Presentation</vt:lpstr>
      <vt:lpstr>PowerPoint Presentation</vt:lpstr>
      <vt:lpstr>PowerPoint Presentation</vt:lpstr>
      <vt:lpstr>Result and Analysis:</vt:lpstr>
      <vt:lpstr>Limitations:</vt:lpstr>
      <vt:lpstr>Conclusion:</vt:lpstr>
      <vt:lpstr>Future work:</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Time Series Forecasting for Energy Consumption</dc:title>
  <dc:creator>Sree Lakshmi</dc:creator>
  <cp:lastModifiedBy>Sree Lakshmi</cp:lastModifiedBy>
  <cp:revision>254</cp:revision>
  <dcterms:created xsi:type="dcterms:W3CDTF">2024-05-12T11:14:12Z</dcterms:created>
  <dcterms:modified xsi:type="dcterms:W3CDTF">2024-05-13T17:12:08Z</dcterms:modified>
</cp:coreProperties>
</file>