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3" r:id="rId5"/>
    <p:sldId id="275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72" r:id="rId15"/>
    <p:sldId id="261" r:id="rId16"/>
    <p:sldId id="26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763BC-43B8-4626-81A7-DBC31E0906F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433B8-6D81-4D9D-87EC-7BC59315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6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433B8-6D81-4D9D-87EC-7BC59315F4B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6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2F42A-BFE2-9C2A-5D05-33798013A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650EE0-68C3-4532-0B3A-0E1A0C407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7B436-C430-24F5-912B-CE8CFF98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E9CC-6EA8-4FB3-B3C0-C7881FF22D1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B3CD4-948B-171E-4BAC-616DAB70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CC7BE-82FB-3BE4-C7DF-53EBC003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33E3-CCDB-44B1-A4CA-CA52C7D99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0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D55C1-AB61-E73F-BE65-3D1279CD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82CB92-E46D-6D13-5E00-738424C2F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85FDE-EDD2-4DC7-9662-FA8BBD54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E9CC-6EA8-4FB3-B3C0-C7881FF22D1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33254-F256-A2AE-4AB5-D6A26599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BFB23-8110-E355-D765-4592778C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33E3-CCDB-44B1-A4CA-CA52C7D99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2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4ADFF4-AC49-EE55-98DC-C2451B231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14CEB-B40D-FAFD-AEAB-B03558D54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009CC-5FAE-EF94-90B3-7B7E4F37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E9CC-6EA8-4FB3-B3C0-C7881FF22D1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CE694-C5C7-1764-8ADD-D9BB134F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17FE9-C8C2-01C3-91FB-C86F6030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33E3-CCDB-44B1-A4CA-CA52C7D99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06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209EE-5F7C-315A-8D3B-EFD38531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9D2DC-4AF0-6E7A-5BBE-5107361D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5CAD5-4E57-16E3-19C5-9FE2506A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E9CC-6EA8-4FB3-B3C0-C7881FF22D1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AFC85-A3CC-BC7B-4C62-7A6B5BBF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84AFF-62CF-9153-240F-87859AAD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33E3-CCDB-44B1-A4CA-CA52C7D99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9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1F6DA-7EE1-72F3-DF41-18DC258D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DE5F3-0087-157B-C689-5826FA4B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5EA09-1EBB-6943-2E56-F9F5301E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E9CC-6EA8-4FB3-B3C0-C7881FF22D1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05557-C23D-89F1-72A8-78D65426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1DBD4-04FC-928E-D5E9-721E61EF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33E3-CCDB-44B1-A4CA-CA52C7D99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3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19735-0553-5EC8-A3D4-854D736F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A8601-7963-405E-9050-3D3F19D4A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9DD13-9411-ACF0-8F3A-D193993CB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33EBB-35CE-D6B5-5CD8-6AB01AA7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E9CC-6EA8-4FB3-B3C0-C7881FF22D1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A3A79-93EA-2E27-0C35-FBF3A84B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AD2C9-09D2-8170-935F-CB88DAFF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33E3-CCDB-44B1-A4CA-CA52C7D99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20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3EF9F-A43D-0CFE-8973-8F38E3B8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B8F8C-BBA9-21C2-2C7F-BDA54F7C5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A4BDAD-EF11-6165-69CB-9BBEE0332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86B037-EFF1-3ED5-5AC4-E6DC8FC68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A67817-F1A7-6BE6-6029-13117F3F6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88C575-CD25-4962-7122-CC267AFB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E9CC-6EA8-4FB3-B3C0-C7881FF22D1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36EADF-519D-0F24-B190-6CA9A18D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24CEB4-FFA2-2EE4-1CA0-8C9510F1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33E3-CCDB-44B1-A4CA-CA52C7D99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9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8894E-A570-3D13-25EE-CEEECEDD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27B7F8-64AA-B908-6DF3-A824704F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E9CC-6EA8-4FB3-B3C0-C7881FF22D1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D6E4E0-1358-0169-698E-24BEDD2A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7D12B3-7CB4-D19D-20DD-725BC288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33E3-CCDB-44B1-A4CA-CA52C7D99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3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5A1804-34C4-A6DA-6D16-3E66BF92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E9CC-6EA8-4FB3-B3C0-C7881FF22D1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6E474B-2B55-D79A-A948-C3153EF8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18D10-32BE-1B48-2776-31DA483F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33E3-CCDB-44B1-A4CA-CA52C7D99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7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548DC-702F-87ED-8960-596E7312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7DB8F-8AE9-556C-84B5-3FB4B3C52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D26CF3-7FE7-530A-5C9E-40CF776B2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AA67A-E07D-26E4-BAF0-31EF5FBC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E9CC-6EA8-4FB3-B3C0-C7881FF22D1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96C26-E8AF-155F-DA5C-E98D613E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52C511-7CA3-E9D6-AF22-FAD0394D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33E3-CCDB-44B1-A4CA-CA52C7D99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6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6005E-2180-0879-0921-E461B7BB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3BAB44-8AAD-060D-2F6B-4C0686054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0B2672-9798-D904-9F6F-B047EA095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36624-6762-6D42-811F-ED7D6DB5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E9CC-6EA8-4FB3-B3C0-C7881FF22D1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4A3407-65A5-3F52-3742-4F74BD12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DC644-FE45-9420-4490-3FBB0E8E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33E3-CCDB-44B1-A4CA-CA52C7D99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1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27A347-6D90-0658-8056-988CEAF3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1B57E-3E89-E80D-1A4D-4B26B55C1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8E217-7055-9631-BAFB-3DF78DEE0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CE9CC-6EA8-4FB3-B3C0-C7881FF22D1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BC19A-23CC-5494-F4EF-4A53DCBA9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E2A7C-74A9-D87F-A1E2-7CE50F40A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33E3-CCDB-44B1-A4CA-CA52C7D99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0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053E81-87A6-5BE4-5CD1-252A3389D6C7}"/>
              </a:ext>
            </a:extLst>
          </p:cNvPr>
          <p:cNvSpPr txBox="1"/>
          <p:nvPr/>
        </p:nvSpPr>
        <p:spPr>
          <a:xfrm>
            <a:off x="290623" y="297712"/>
            <a:ext cx="879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RVCC</a:t>
            </a:r>
            <a:r>
              <a:rPr lang="zh-CN" altLang="en-US" sz="2400"/>
              <a:t>学习心得</a:t>
            </a:r>
            <a:r>
              <a:rPr lang="en-US" altLang="zh-CN" sz="2400"/>
              <a:t> ———— </a:t>
            </a:r>
            <a:r>
              <a:rPr lang="zh-CN" altLang="en-US" sz="2400"/>
              <a:t>变量生命范围的控制，嵌套类型的声明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1D37AF-FDDA-6F95-1146-B2A37B0248D1}"/>
              </a:ext>
            </a:extLst>
          </p:cNvPr>
          <p:cNvSpPr txBox="1"/>
          <p:nvPr/>
        </p:nvSpPr>
        <p:spPr>
          <a:xfrm>
            <a:off x="517451" y="1431851"/>
            <a:ext cx="3207929" cy="3373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Consolas" panose="020B0609020204030204" pitchFamily="49" charset="0"/>
              </a:rPr>
              <a:t>涉及内容包括：</a:t>
            </a:r>
            <a:endParaRPr lang="en-US" altLang="zh-CN" b="1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</a:rPr>
              <a:t>RVCC </a:t>
            </a:r>
            <a:r>
              <a:rPr lang="zh-CN" altLang="en-US">
                <a:latin typeface="Consolas" panose="020B0609020204030204" pitchFamily="49" charset="0"/>
              </a:rPr>
              <a:t>编译器 </a:t>
            </a:r>
            <a:r>
              <a:rPr lang="en-US" altLang="zh-CN">
                <a:latin typeface="Consolas" panose="020B0609020204030204" pitchFamily="49" charset="0"/>
              </a:rPr>
              <a:t>commit[44] 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</a:rPr>
              <a:t>C </a:t>
            </a:r>
            <a:r>
              <a:rPr lang="zh-CN" altLang="en-US">
                <a:latin typeface="Consolas" panose="020B0609020204030204" pitchFamily="49" charset="0"/>
              </a:rPr>
              <a:t>语言中变量范围的定义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编译器中变量范围的执行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</a:rPr>
              <a:t>RVCC </a:t>
            </a:r>
            <a:r>
              <a:rPr lang="zh-CN" altLang="en-US">
                <a:latin typeface="Consolas" panose="020B0609020204030204" pitchFamily="49" charset="0"/>
              </a:rPr>
              <a:t>编译器 </a:t>
            </a:r>
            <a:r>
              <a:rPr lang="en-US" altLang="zh-CN">
                <a:latin typeface="Consolas" panose="020B0609020204030204" pitchFamily="49" charset="0"/>
              </a:rPr>
              <a:t>commit[59]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内外变量声明的解析顺序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</a:rPr>
              <a:t>C </a:t>
            </a:r>
            <a:r>
              <a:rPr lang="zh-CN" altLang="en-US">
                <a:latin typeface="Consolas" panose="020B0609020204030204" pitchFamily="49" charset="0"/>
              </a:rPr>
              <a:t>语言作为强类型语言的特点</a:t>
            </a:r>
          </a:p>
        </p:txBody>
      </p:sp>
    </p:spTree>
    <p:extLst>
      <p:ext uri="{BB962C8B-B14F-4D97-AF65-F5344CB8AC3E}">
        <p14:creationId xmlns:p14="http://schemas.microsoft.com/office/powerpoint/2010/main" val="288531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3371CF-FFBD-35E6-5D40-6E46D2B77F15}"/>
              </a:ext>
            </a:extLst>
          </p:cNvPr>
          <p:cNvSpPr txBox="1"/>
          <p:nvPr/>
        </p:nvSpPr>
        <p:spPr>
          <a:xfrm>
            <a:off x="235100" y="276445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commit[44] ———— </a:t>
            </a:r>
            <a:r>
              <a:rPr lang="zh-CN" altLang="en-US" sz="2400"/>
              <a:t>存储的数据结构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2F83B5-B29D-9FF9-FEE3-DB75EE3E0832}"/>
              </a:ext>
            </a:extLst>
          </p:cNvPr>
          <p:cNvSpPr/>
          <p:nvPr/>
        </p:nvSpPr>
        <p:spPr>
          <a:xfrm>
            <a:off x="235100" y="1375652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D1779D-3B4D-F931-9736-8CD4B87D0F1B}"/>
              </a:ext>
            </a:extLst>
          </p:cNvPr>
          <p:cNvSpPr txBox="1"/>
          <p:nvPr/>
        </p:nvSpPr>
        <p:spPr>
          <a:xfrm>
            <a:off x="455195" y="2655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GlobalVar-g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88B636-26E0-683E-645F-AB4FD5318B0A}"/>
              </a:ext>
            </a:extLst>
          </p:cNvPr>
          <p:cNvSpPr/>
          <p:nvPr/>
        </p:nvSpPr>
        <p:spPr>
          <a:xfrm>
            <a:off x="234199" y="2609367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D2C428-E9E9-725C-A443-6EC02DE8875C}"/>
              </a:ext>
            </a:extLst>
          </p:cNvPr>
          <p:cNvSpPr txBox="1"/>
          <p:nvPr/>
        </p:nvSpPr>
        <p:spPr>
          <a:xfrm>
            <a:off x="455195" y="142133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HEADScope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D1F185-EAE0-F5A7-5F79-4F325C0BD735}"/>
              </a:ext>
            </a:extLst>
          </p:cNvPr>
          <p:cNvSpPr/>
          <p:nvPr/>
        </p:nvSpPr>
        <p:spPr>
          <a:xfrm>
            <a:off x="2752054" y="1394296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CDECCA-E671-5A7A-EA2D-9C08F0306066}"/>
              </a:ext>
            </a:extLst>
          </p:cNvPr>
          <p:cNvSpPr txBox="1"/>
          <p:nvPr/>
        </p:nvSpPr>
        <p:spPr>
          <a:xfrm>
            <a:off x="2998598" y="144046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ADD_FUNC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83A1C8F-A19D-807C-388C-26BA7067344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050190" y="1625129"/>
            <a:ext cx="701864" cy="4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B3E0A26-61EC-FA60-2288-1F5689E6179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142242" y="1837317"/>
            <a:ext cx="1" cy="7720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下 28">
            <a:extLst>
              <a:ext uri="{FF2B5EF4-FFF2-40B4-BE49-F238E27FC236}">
                <a16:creationId xmlns:a16="http://schemas.microsoft.com/office/drawing/2014/main" id="{84420930-6D76-9E67-ACF5-B0C2EF473935}"/>
              </a:ext>
            </a:extLst>
          </p:cNvPr>
          <p:cNvSpPr/>
          <p:nvPr/>
        </p:nvSpPr>
        <p:spPr>
          <a:xfrm rot="20327915">
            <a:off x="3179842" y="815459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A6D6D4-A1CD-3B97-0F95-2BCB3EF9B514}"/>
              </a:ext>
            </a:extLst>
          </p:cNvPr>
          <p:cNvSpPr/>
          <p:nvPr/>
        </p:nvSpPr>
        <p:spPr>
          <a:xfrm>
            <a:off x="2752054" y="2609367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777669B-38D4-806F-600E-B35A02326EF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659197" y="1862493"/>
            <a:ext cx="0" cy="74687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316BD28-B331-A5FD-733B-C73DBDDB781B}"/>
              </a:ext>
            </a:extLst>
          </p:cNvPr>
          <p:cNvSpPr/>
          <p:nvPr/>
        </p:nvSpPr>
        <p:spPr>
          <a:xfrm>
            <a:off x="235100" y="3473749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3AF64C9-F2D9-CE22-30A4-B59F07A33EDD}"/>
              </a:ext>
            </a:extLst>
          </p:cNvPr>
          <p:cNvSpPr txBox="1"/>
          <p:nvPr/>
        </p:nvSpPr>
        <p:spPr>
          <a:xfrm>
            <a:off x="481644" y="35199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ADD_FUNC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DBBF085-10D5-BAD3-C096-D767C7F61423}"/>
              </a:ext>
            </a:extLst>
          </p:cNvPr>
          <p:cNvCxnSpPr>
            <a:cxnSpLocks/>
            <a:stCxn id="39" idx="0"/>
            <a:endCxn id="10" idx="2"/>
          </p:cNvCxnSpPr>
          <p:nvPr/>
        </p:nvCxnSpPr>
        <p:spPr>
          <a:xfrm flipH="1" flipV="1">
            <a:off x="1141342" y="3071032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7608318-F412-3A2E-9F4B-5C8B5FB2D3AF}"/>
              </a:ext>
            </a:extLst>
          </p:cNvPr>
          <p:cNvSpPr txBox="1"/>
          <p:nvPr/>
        </p:nvSpPr>
        <p:spPr>
          <a:xfrm>
            <a:off x="3010245" y="265971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FuncVar-a</a:t>
            </a: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5709980-F0E3-69EC-70A4-030468F28C9C}"/>
              </a:ext>
            </a:extLst>
          </p:cNvPr>
          <p:cNvSpPr txBox="1"/>
          <p:nvPr/>
        </p:nvSpPr>
        <p:spPr>
          <a:xfrm>
            <a:off x="1141341" y="20784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6D61D32-7622-24AA-A2CD-880CD4479C06}"/>
              </a:ext>
            </a:extLst>
          </p:cNvPr>
          <p:cNvSpPr txBox="1"/>
          <p:nvPr/>
        </p:nvSpPr>
        <p:spPr>
          <a:xfrm>
            <a:off x="2117766" y="125361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2EA7A25-322B-47AF-8C25-2E2CC21AB509}"/>
              </a:ext>
            </a:extLst>
          </p:cNvPr>
          <p:cNvSpPr txBox="1"/>
          <p:nvPr/>
        </p:nvSpPr>
        <p:spPr>
          <a:xfrm>
            <a:off x="3658096" y="20784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EA4F32-5E6D-3828-0BA9-AED36D212717}"/>
              </a:ext>
            </a:extLst>
          </p:cNvPr>
          <p:cNvSpPr txBox="1"/>
          <p:nvPr/>
        </p:nvSpPr>
        <p:spPr>
          <a:xfrm>
            <a:off x="8646619" y="644864"/>
            <a:ext cx="271741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b="1">
              <a:solidFill>
                <a:srgbClr val="BF546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c_1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43CD98-8920-B828-77F2-881F54A8D30D}"/>
              </a:ext>
            </a:extLst>
          </p:cNvPr>
          <p:cNvSpPr/>
          <p:nvPr/>
        </p:nvSpPr>
        <p:spPr>
          <a:xfrm>
            <a:off x="8433580" y="644863"/>
            <a:ext cx="3202760" cy="5647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1CD8F1-4525-2DF5-97C3-171802DEAB4A}"/>
              </a:ext>
            </a:extLst>
          </p:cNvPr>
          <p:cNvSpPr/>
          <p:nvPr/>
        </p:nvSpPr>
        <p:spPr>
          <a:xfrm>
            <a:off x="8676254" y="1208208"/>
            <a:ext cx="2717411" cy="36308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10B9C6-0D20-B173-826F-93F37E2AC721}"/>
              </a:ext>
            </a:extLst>
          </p:cNvPr>
          <p:cNvSpPr/>
          <p:nvPr/>
        </p:nvSpPr>
        <p:spPr>
          <a:xfrm>
            <a:off x="9552359" y="2082883"/>
            <a:ext cx="1687033" cy="14156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57E498-B630-9B62-19DA-0D7C441AD0C4}"/>
              </a:ext>
            </a:extLst>
          </p:cNvPr>
          <p:cNvSpPr/>
          <p:nvPr/>
        </p:nvSpPr>
        <p:spPr>
          <a:xfrm>
            <a:off x="8676254" y="5043630"/>
            <a:ext cx="2776681" cy="95654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9EDEDE-BA46-A526-3F57-BC5840589988}"/>
              </a:ext>
            </a:extLst>
          </p:cNvPr>
          <p:cNvSpPr/>
          <p:nvPr/>
        </p:nvSpPr>
        <p:spPr>
          <a:xfrm>
            <a:off x="9025558" y="1778084"/>
            <a:ext cx="2213834" cy="19918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BF87BB97-9AD6-EEDE-80EE-ED122FF31D99}"/>
              </a:ext>
            </a:extLst>
          </p:cNvPr>
          <p:cNvSpPr/>
          <p:nvPr/>
        </p:nvSpPr>
        <p:spPr>
          <a:xfrm rot="20327915">
            <a:off x="8878270" y="3601713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B7FFF3-70D7-363C-FACD-55DE12C0D77D}"/>
              </a:ext>
            </a:extLst>
          </p:cNvPr>
          <p:cNvSpPr/>
          <p:nvPr/>
        </p:nvSpPr>
        <p:spPr>
          <a:xfrm>
            <a:off x="2722419" y="3469563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F1C9DF-C164-94B1-B7DF-8091C18DE39D}"/>
              </a:ext>
            </a:extLst>
          </p:cNvPr>
          <p:cNvSpPr txBox="1"/>
          <p:nvPr/>
        </p:nvSpPr>
        <p:spPr>
          <a:xfrm>
            <a:off x="2980610" y="351991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FuncVar-b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243AD52-F673-A6B3-D3BF-73578311DBEF}"/>
              </a:ext>
            </a:extLst>
          </p:cNvPr>
          <p:cNvCxnSpPr>
            <a:cxnSpLocks/>
            <a:stCxn id="5" idx="0"/>
            <a:endCxn id="49" idx="2"/>
          </p:cNvCxnSpPr>
          <p:nvPr/>
        </p:nvCxnSpPr>
        <p:spPr>
          <a:xfrm flipH="1" flipV="1">
            <a:off x="3619547" y="3029051"/>
            <a:ext cx="10015" cy="44051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2655F67-8B53-3E20-D897-8D57DCAA0F09}"/>
              </a:ext>
            </a:extLst>
          </p:cNvPr>
          <p:cNvSpPr/>
          <p:nvPr/>
        </p:nvSpPr>
        <p:spPr>
          <a:xfrm>
            <a:off x="2722419" y="4340048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F749CD-A381-23A9-919C-A253CE24AE6D}"/>
              </a:ext>
            </a:extLst>
          </p:cNvPr>
          <p:cNvSpPr txBox="1"/>
          <p:nvPr/>
        </p:nvSpPr>
        <p:spPr>
          <a:xfrm>
            <a:off x="2980610" y="43904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FuncVar-d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05AE91E-9B3D-D920-A53E-9A70B3D58801}"/>
              </a:ext>
            </a:extLst>
          </p:cNvPr>
          <p:cNvCxnSpPr>
            <a:cxnSpLocks/>
          </p:cNvCxnSpPr>
          <p:nvPr/>
        </p:nvCxnSpPr>
        <p:spPr>
          <a:xfrm flipH="1" flipV="1">
            <a:off x="3628660" y="3937330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6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3371CF-FFBD-35E6-5D40-6E46D2B77F15}"/>
              </a:ext>
            </a:extLst>
          </p:cNvPr>
          <p:cNvSpPr txBox="1"/>
          <p:nvPr/>
        </p:nvSpPr>
        <p:spPr>
          <a:xfrm>
            <a:off x="235100" y="276445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commit[44] ———— </a:t>
            </a:r>
            <a:r>
              <a:rPr lang="zh-CN" altLang="en-US" sz="2400"/>
              <a:t>存储的数据结构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2F83B5-B29D-9FF9-FEE3-DB75EE3E0832}"/>
              </a:ext>
            </a:extLst>
          </p:cNvPr>
          <p:cNvSpPr/>
          <p:nvPr/>
        </p:nvSpPr>
        <p:spPr>
          <a:xfrm>
            <a:off x="235100" y="1375652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D1779D-3B4D-F931-9736-8CD4B87D0F1B}"/>
              </a:ext>
            </a:extLst>
          </p:cNvPr>
          <p:cNvSpPr txBox="1"/>
          <p:nvPr/>
        </p:nvSpPr>
        <p:spPr>
          <a:xfrm>
            <a:off x="455195" y="2655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GlobalVar-g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88B636-26E0-683E-645F-AB4FD5318B0A}"/>
              </a:ext>
            </a:extLst>
          </p:cNvPr>
          <p:cNvSpPr/>
          <p:nvPr/>
        </p:nvSpPr>
        <p:spPr>
          <a:xfrm>
            <a:off x="234199" y="2609367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D2C428-E9E9-725C-A443-6EC02DE8875C}"/>
              </a:ext>
            </a:extLst>
          </p:cNvPr>
          <p:cNvSpPr txBox="1"/>
          <p:nvPr/>
        </p:nvSpPr>
        <p:spPr>
          <a:xfrm>
            <a:off x="455195" y="142133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HEADScope</a:t>
            </a:r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B3E0A26-61EC-FA60-2288-1F5689E6179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142242" y="1837317"/>
            <a:ext cx="1" cy="7720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下 28">
            <a:extLst>
              <a:ext uri="{FF2B5EF4-FFF2-40B4-BE49-F238E27FC236}">
                <a16:creationId xmlns:a16="http://schemas.microsoft.com/office/drawing/2014/main" id="{84420930-6D76-9E67-ACF5-B0C2EF473935}"/>
              </a:ext>
            </a:extLst>
          </p:cNvPr>
          <p:cNvSpPr/>
          <p:nvPr/>
        </p:nvSpPr>
        <p:spPr>
          <a:xfrm rot="20327915">
            <a:off x="54981" y="850556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316BD28-B331-A5FD-733B-C73DBDDB781B}"/>
              </a:ext>
            </a:extLst>
          </p:cNvPr>
          <p:cNvSpPr/>
          <p:nvPr/>
        </p:nvSpPr>
        <p:spPr>
          <a:xfrm>
            <a:off x="235100" y="3473749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3AF64C9-F2D9-CE22-30A4-B59F07A33EDD}"/>
              </a:ext>
            </a:extLst>
          </p:cNvPr>
          <p:cNvSpPr txBox="1"/>
          <p:nvPr/>
        </p:nvSpPr>
        <p:spPr>
          <a:xfrm>
            <a:off x="481644" y="35199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ADD_FUNC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DBBF085-10D5-BAD3-C096-D767C7F61423}"/>
              </a:ext>
            </a:extLst>
          </p:cNvPr>
          <p:cNvCxnSpPr>
            <a:cxnSpLocks/>
            <a:stCxn id="39" idx="0"/>
            <a:endCxn id="10" idx="2"/>
          </p:cNvCxnSpPr>
          <p:nvPr/>
        </p:nvCxnSpPr>
        <p:spPr>
          <a:xfrm flipH="1" flipV="1">
            <a:off x="1141342" y="3071032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5709980-F0E3-69EC-70A4-030468F28C9C}"/>
              </a:ext>
            </a:extLst>
          </p:cNvPr>
          <p:cNvSpPr txBox="1"/>
          <p:nvPr/>
        </p:nvSpPr>
        <p:spPr>
          <a:xfrm>
            <a:off x="1141341" y="20784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EA4F32-5E6D-3828-0BA9-AED36D212717}"/>
              </a:ext>
            </a:extLst>
          </p:cNvPr>
          <p:cNvSpPr txBox="1"/>
          <p:nvPr/>
        </p:nvSpPr>
        <p:spPr>
          <a:xfrm>
            <a:off x="8646619" y="644864"/>
            <a:ext cx="271741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b="1">
              <a:solidFill>
                <a:srgbClr val="BF546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c_1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43CD98-8920-B828-77F2-881F54A8D30D}"/>
              </a:ext>
            </a:extLst>
          </p:cNvPr>
          <p:cNvSpPr/>
          <p:nvPr/>
        </p:nvSpPr>
        <p:spPr>
          <a:xfrm>
            <a:off x="8433580" y="644863"/>
            <a:ext cx="3202760" cy="5647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1CD8F1-4525-2DF5-97C3-171802DEAB4A}"/>
              </a:ext>
            </a:extLst>
          </p:cNvPr>
          <p:cNvSpPr/>
          <p:nvPr/>
        </p:nvSpPr>
        <p:spPr>
          <a:xfrm>
            <a:off x="8676254" y="1208208"/>
            <a:ext cx="2717411" cy="36308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10B9C6-0D20-B173-826F-93F37E2AC721}"/>
              </a:ext>
            </a:extLst>
          </p:cNvPr>
          <p:cNvSpPr/>
          <p:nvPr/>
        </p:nvSpPr>
        <p:spPr>
          <a:xfrm>
            <a:off x="9552359" y="2082883"/>
            <a:ext cx="1687033" cy="14156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57E498-B630-9B62-19DA-0D7C441AD0C4}"/>
              </a:ext>
            </a:extLst>
          </p:cNvPr>
          <p:cNvSpPr/>
          <p:nvPr/>
        </p:nvSpPr>
        <p:spPr>
          <a:xfrm>
            <a:off x="8676254" y="5043630"/>
            <a:ext cx="2776681" cy="95654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9EDEDE-BA46-A526-3F57-BC5840589988}"/>
              </a:ext>
            </a:extLst>
          </p:cNvPr>
          <p:cNvSpPr/>
          <p:nvPr/>
        </p:nvSpPr>
        <p:spPr>
          <a:xfrm>
            <a:off x="9025558" y="1778084"/>
            <a:ext cx="2213834" cy="19918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BF87BB97-9AD6-EEDE-80EE-ED122FF31D99}"/>
              </a:ext>
            </a:extLst>
          </p:cNvPr>
          <p:cNvSpPr/>
          <p:nvPr/>
        </p:nvSpPr>
        <p:spPr>
          <a:xfrm rot="20327915">
            <a:off x="8987273" y="4645716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8ED5FE-342A-49EA-C9DF-24780E89573C}"/>
              </a:ext>
            </a:extLst>
          </p:cNvPr>
          <p:cNvSpPr/>
          <p:nvPr/>
        </p:nvSpPr>
        <p:spPr>
          <a:xfrm>
            <a:off x="235100" y="4352426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9F9F99-F872-39BC-1A46-9E46658A872E}"/>
              </a:ext>
            </a:extLst>
          </p:cNvPr>
          <p:cNvSpPr txBox="1"/>
          <p:nvPr/>
        </p:nvSpPr>
        <p:spPr>
          <a:xfrm>
            <a:off x="481644" y="4398592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MAIN_FUNC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D67B91-1A35-EB72-A9A4-FBD932C3BB4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141342" y="3949709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30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3371CF-FFBD-35E6-5D40-6E46D2B77F15}"/>
              </a:ext>
            </a:extLst>
          </p:cNvPr>
          <p:cNvSpPr txBox="1"/>
          <p:nvPr/>
        </p:nvSpPr>
        <p:spPr>
          <a:xfrm>
            <a:off x="235100" y="276445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commit[44] ———— </a:t>
            </a:r>
            <a:r>
              <a:rPr lang="zh-CN" altLang="en-US" sz="2400"/>
              <a:t>存储的数据结构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2F83B5-B29D-9FF9-FEE3-DB75EE3E0832}"/>
              </a:ext>
            </a:extLst>
          </p:cNvPr>
          <p:cNvSpPr/>
          <p:nvPr/>
        </p:nvSpPr>
        <p:spPr>
          <a:xfrm>
            <a:off x="235100" y="1375652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D1779D-3B4D-F931-9736-8CD4B87D0F1B}"/>
              </a:ext>
            </a:extLst>
          </p:cNvPr>
          <p:cNvSpPr txBox="1"/>
          <p:nvPr/>
        </p:nvSpPr>
        <p:spPr>
          <a:xfrm>
            <a:off x="455195" y="2655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GlobalVar-g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88B636-26E0-683E-645F-AB4FD5318B0A}"/>
              </a:ext>
            </a:extLst>
          </p:cNvPr>
          <p:cNvSpPr/>
          <p:nvPr/>
        </p:nvSpPr>
        <p:spPr>
          <a:xfrm>
            <a:off x="234199" y="2609367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D2C428-E9E9-725C-A443-6EC02DE8875C}"/>
              </a:ext>
            </a:extLst>
          </p:cNvPr>
          <p:cNvSpPr txBox="1"/>
          <p:nvPr/>
        </p:nvSpPr>
        <p:spPr>
          <a:xfrm>
            <a:off x="455195" y="142133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HEADScope</a:t>
            </a:r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B3E0A26-61EC-FA60-2288-1F5689E6179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142242" y="1837317"/>
            <a:ext cx="1" cy="7720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下 28">
            <a:extLst>
              <a:ext uri="{FF2B5EF4-FFF2-40B4-BE49-F238E27FC236}">
                <a16:creationId xmlns:a16="http://schemas.microsoft.com/office/drawing/2014/main" id="{84420930-6D76-9E67-ACF5-B0C2EF473935}"/>
              </a:ext>
            </a:extLst>
          </p:cNvPr>
          <p:cNvSpPr/>
          <p:nvPr/>
        </p:nvSpPr>
        <p:spPr>
          <a:xfrm rot="20327915">
            <a:off x="239288" y="803850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316BD28-B331-A5FD-733B-C73DBDDB781B}"/>
              </a:ext>
            </a:extLst>
          </p:cNvPr>
          <p:cNvSpPr/>
          <p:nvPr/>
        </p:nvSpPr>
        <p:spPr>
          <a:xfrm>
            <a:off x="235100" y="3473749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3AF64C9-F2D9-CE22-30A4-B59F07A33EDD}"/>
              </a:ext>
            </a:extLst>
          </p:cNvPr>
          <p:cNvSpPr txBox="1"/>
          <p:nvPr/>
        </p:nvSpPr>
        <p:spPr>
          <a:xfrm>
            <a:off x="481644" y="35199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ADD_FUNC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DBBF085-10D5-BAD3-C096-D767C7F61423}"/>
              </a:ext>
            </a:extLst>
          </p:cNvPr>
          <p:cNvCxnSpPr>
            <a:cxnSpLocks/>
            <a:stCxn id="39" idx="0"/>
            <a:endCxn id="10" idx="2"/>
          </p:cNvCxnSpPr>
          <p:nvPr/>
        </p:nvCxnSpPr>
        <p:spPr>
          <a:xfrm flipH="1" flipV="1">
            <a:off x="1141342" y="3071032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5709980-F0E3-69EC-70A4-030468F28C9C}"/>
              </a:ext>
            </a:extLst>
          </p:cNvPr>
          <p:cNvSpPr txBox="1"/>
          <p:nvPr/>
        </p:nvSpPr>
        <p:spPr>
          <a:xfrm>
            <a:off x="1141341" y="20784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EA4F32-5E6D-3828-0BA9-AED36D212717}"/>
              </a:ext>
            </a:extLst>
          </p:cNvPr>
          <p:cNvSpPr txBox="1"/>
          <p:nvPr/>
        </p:nvSpPr>
        <p:spPr>
          <a:xfrm>
            <a:off x="8646619" y="644864"/>
            <a:ext cx="271741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b="1">
              <a:solidFill>
                <a:srgbClr val="BF546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c_1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43CD98-8920-B828-77F2-881F54A8D30D}"/>
              </a:ext>
            </a:extLst>
          </p:cNvPr>
          <p:cNvSpPr/>
          <p:nvPr/>
        </p:nvSpPr>
        <p:spPr>
          <a:xfrm>
            <a:off x="8433580" y="644863"/>
            <a:ext cx="3202760" cy="5647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1CD8F1-4525-2DF5-97C3-171802DEAB4A}"/>
              </a:ext>
            </a:extLst>
          </p:cNvPr>
          <p:cNvSpPr/>
          <p:nvPr/>
        </p:nvSpPr>
        <p:spPr>
          <a:xfrm>
            <a:off x="8676254" y="1208208"/>
            <a:ext cx="2717411" cy="36308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10B9C6-0D20-B173-826F-93F37E2AC721}"/>
              </a:ext>
            </a:extLst>
          </p:cNvPr>
          <p:cNvSpPr/>
          <p:nvPr/>
        </p:nvSpPr>
        <p:spPr>
          <a:xfrm>
            <a:off x="9552359" y="2082883"/>
            <a:ext cx="1687033" cy="14156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57E498-B630-9B62-19DA-0D7C441AD0C4}"/>
              </a:ext>
            </a:extLst>
          </p:cNvPr>
          <p:cNvSpPr/>
          <p:nvPr/>
        </p:nvSpPr>
        <p:spPr>
          <a:xfrm>
            <a:off x="8676254" y="5043630"/>
            <a:ext cx="2776681" cy="95654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9EDEDE-BA46-A526-3F57-BC5840589988}"/>
              </a:ext>
            </a:extLst>
          </p:cNvPr>
          <p:cNvSpPr/>
          <p:nvPr/>
        </p:nvSpPr>
        <p:spPr>
          <a:xfrm>
            <a:off x="9025558" y="1778084"/>
            <a:ext cx="2213834" cy="19918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BF87BB97-9AD6-EEDE-80EE-ED122FF31D99}"/>
              </a:ext>
            </a:extLst>
          </p:cNvPr>
          <p:cNvSpPr/>
          <p:nvPr/>
        </p:nvSpPr>
        <p:spPr>
          <a:xfrm rot="20327915">
            <a:off x="8341808" y="5255855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8ED5FE-342A-49EA-C9DF-24780E89573C}"/>
              </a:ext>
            </a:extLst>
          </p:cNvPr>
          <p:cNvSpPr/>
          <p:nvPr/>
        </p:nvSpPr>
        <p:spPr>
          <a:xfrm>
            <a:off x="235100" y="4352426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9F9F99-F872-39BC-1A46-9E46658A872E}"/>
              </a:ext>
            </a:extLst>
          </p:cNvPr>
          <p:cNvSpPr txBox="1"/>
          <p:nvPr/>
        </p:nvSpPr>
        <p:spPr>
          <a:xfrm>
            <a:off x="481644" y="4398592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MAIN_FUNC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D67B91-1A35-EB72-A9A4-FBD932C3BB4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141342" y="3949709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6C629F09-3B4E-4A3C-0193-3C36C914921E}"/>
              </a:ext>
            </a:extLst>
          </p:cNvPr>
          <p:cNvSpPr txBox="1"/>
          <p:nvPr/>
        </p:nvSpPr>
        <p:spPr>
          <a:xfrm>
            <a:off x="284759" y="5300170"/>
            <a:ext cx="7506586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Tip</a:t>
            </a:r>
            <a:r>
              <a:rPr lang="zh-CN" altLang="en-US"/>
              <a:t>：为了方便展示，没有对传参进行额外说明，但是在实际的代码实现中传参也要额外占用一个 </a:t>
            </a:r>
            <a:r>
              <a:rPr lang="en-US" altLang="zh-CN"/>
              <a:t>Scope</a:t>
            </a:r>
            <a:r>
              <a:rPr lang="zh-CN" altLang="en-US"/>
              <a:t>，这个是因为语法解析顺序问题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7BC994-820C-A75F-4C08-AE5BFE98461B}"/>
              </a:ext>
            </a:extLst>
          </p:cNvPr>
          <p:cNvSpPr/>
          <p:nvPr/>
        </p:nvSpPr>
        <p:spPr>
          <a:xfrm>
            <a:off x="2752054" y="1394296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210AC7-24CD-A1F7-B37A-CB1B5BE66B61}"/>
              </a:ext>
            </a:extLst>
          </p:cNvPr>
          <p:cNvSpPr txBox="1"/>
          <p:nvPr/>
        </p:nvSpPr>
        <p:spPr>
          <a:xfrm>
            <a:off x="2998598" y="1440462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MAIN_FUNC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F84C29D-0B37-BF81-73AE-345C199E9C8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050190" y="1625129"/>
            <a:ext cx="701864" cy="4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2EABF24-E100-7D8F-E050-4DCE5C602965}"/>
              </a:ext>
            </a:extLst>
          </p:cNvPr>
          <p:cNvSpPr txBox="1"/>
          <p:nvPr/>
        </p:nvSpPr>
        <p:spPr>
          <a:xfrm>
            <a:off x="2117766" y="125361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9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FA19F0-BD83-748D-F472-6C2D354154EC}"/>
              </a:ext>
            </a:extLst>
          </p:cNvPr>
          <p:cNvSpPr txBox="1"/>
          <p:nvPr/>
        </p:nvSpPr>
        <p:spPr>
          <a:xfrm>
            <a:off x="235100" y="276445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commit[44] ———— </a:t>
            </a:r>
            <a:r>
              <a:rPr lang="zh-CN" altLang="en-US" sz="2400"/>
              <a:t>存储的数据结构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6BFF0E-C7A3-4B52-4A04-174237EB1B21}"/>
              </a:ext>
            </a:extLst>
          </p:cNvPr>
          <p:cNvSpPr txBox="1"/>
          <p:nvPr/>
        </p:nvSpPr>
        <p:spPr>
          <a:xfrm>
            <a:off x="235100" y="1587121"/>
            <a:ext cx="7801396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已知 </a:t>
            </a:r>
            <a:r>
              <a:rPr lang="en-US" altLang="zh-CN">
                <a:latin typeface="Consolas" panose="020B0609020204030204" pitchFamily="49" charset="0"/>
              </a:rPr>
              <a:t>C </a:t>
            </a:r>
            <a:r>
              <a:rPr lang="zh-CN" altLang="en-US">
                <a:latin typeface="Consolas" panose="020B0609020204030204" pitchFamily="49" charset="0"/>
              </a:rPr>
              <a:t>语言中变量的生命跟随代码块生成和消失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</a:rPr>
              <a:t>Q1: </a:t>
            </a:r>
            <a:r>
              <a:rPr lang="zh-CN" altLang="en-US">
                <a:latin typeface="Consolas" panose="020B0609020204030204" pitchFamily="49" charset="0"/>
              </a:rPr>
              <a:t>如何找到正确的变量，比如内层代码块访问外层代码块中的变量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  <a:hlinkClick r:id="rId3" action="ppaction://hlinksldjump"/>
              </a:rPr>
              <a:t>执行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</a:rPr>
              <a:t>Q2: </a:t>
            </a:r>
            <a:r>
              <a:rPr lang="zh-CN" altLang="en-US">
                <a:latin typeface="Consolas" panose="020B0609020204030204" pitchFamily="49" charset="0"/>
              </a:rPr>
              <a:t>栈空间的分配和变量存储结构的关系是什么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B58FCC-133C-F762-C5DE-DF20A4E85657}"/>
              </a:ext>
            </a:extLst>
          </p:cNvPr>
          <p:cNvSpPr txBox="1"/>
          <p:nvPr/>
        </p:nvSpPr>
        <p:spPr>
          <a:xfrm>
            <a:off x="192570" y="1041990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hlinkClick r:id="rId4" action="ppaction://hlinksldjump"/>
              </a:rPr>
              <a:t>回看之前的问题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4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FA19F0-BD83-748D-F472-6C2D354154EC}"/>
              </a:ext>
            </a:extLst>
          </p:cNvPr>
          <p:cNvSpPr txBox="1"/>
          <p:nvPr/>
        </p:nvSpPr>
        <p:spPr>
          <a:xfrm>
            <a:off x="235100" y="276445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commit[44] ———— </a:t>
            </a:r>
            <a:r>
              <a:rPr lang="zh-CN" altLang="en-US" sz="2400"/>
              <a:t>存储的数据结构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6BFF0E-C7A3-4B52-4A04-174237EB1B21}"/>
              </a:ext>
            </a:extLst>
          </p:cNvPr>
          <p:cNvSpPr txBox="1"/>
          <p:nvPr/>
        </p:nvSpPr>
        <p:spPr>
          <a:xfrm>
            <a:off x="235100" y="1587121"/>
            <a:ext cx="8710426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已知 </a:t>
            </a:r>
            <a:r>
              <a:rPr lang="en-US" altLang="zh-CN">
                <a:latin typeface="Consolas" panose="020B0609020204030204" pitchFamily="49" charset="0"/>
              </a:rPr>
              <a:t>C </a:t>
            </a:r>
            <a:r>
              <a:rPr lang="zh-CN" altLang="en-US">
                <a:latin typeface="Consolas" panose="020B0609020204030204" pitchFamily="49" charset="0"/>
              </a:rPr>
              <a:t>语言中变量的生命跟随代码块生成和消失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</a:rPr>
              <a:t>Q1: </a:t>
            </a:r>
            <a:r>
              <a:rPr lang="zh-CN" altLang="en-US">
                <a:latin typeface="Consolas" panose="020B0609020204030204" pitchFamily="49" charset="0"/>
              </a:rPr>
              <a:t>如何找到正确的变量，比如内层代码块访问外层代码块中的变量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  <a:hlinkClick r:id="rId2" action="ppaction://hlinksldjump"/>
              </a:rPr>
              <a:t>执行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</a:rPr>
              <a:t>Q2: </a:t>
            </a:r>
            <a:r>
              <a:rPr lang="zh-CN" altLang="en-US">
                <a:latin typeface="Consolas" panose="020B0609020204030204" pitchFamily="49" charset="0"/>
              </a:rPr>
              <a:t>栈空间的分配和变量存储结构的关系是什么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无关，栈空间需要预计算，函数中所有的变量都需要在该函数栈帧中进行空间分配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也就是黄色框区域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B58FCC-133C-F762-C5DE-DF20A4E85657}"/>
              </a:ext>
            </a:extLst>
          </p:cNvPr>
          <p:cNvSpPr txBox="1"/>
          <p:nvPr/>
        </p:nvSpPr>
        <p:spPr>
          <a:xfrm>
            <a:off x="192570" y="1041990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hlinkClick r:id="rId3" action="ppaction://hlinksldjump"/>
              </a:rPr>
              <a:t>回看之前的问题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1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CCDF15-F919-FC07-60EB-076CD3A6AF1A}"/>
              </a:ext>
            </a:extLst>
          </p:cNvPr>
          <p:cNvSpPr txBox="1"/>
          <p:nvPr/>
        </p:nvSpPr>
        <p:spPr>
          <a:xfrm>
            <a:off x="235100" y="276445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commit[59] ———— </a:t>
            </a:r>
            <a:r>
              <a:rPr lang="zh-CN" altLang="en-US" sz="2400"/>
              <a:t>嵌套类型的声明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D7D399-7741-7DBF-F054-B017BBB03EFD}"/>
              </a:ext>
            </a:extLst>
          </p:cNvPr>
          <p:cNvSpPr txBox="1"/>
          <p:nvPr/>
        </p:nvSpPr>
        <p:spPr>
          <a:xfrm>
            <a:off x="616689" y="1056168"/>
            <a:ext cx="2464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altLang="zh-CN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9E05B-3D5B-E0B5-7688-7B31CD2595CD}"/>
              </a:ext>
            </a:extLst>
          </p:cNvPr>
          <p:cNvSpPr txBox="1"/>
          <p:nvPr/>
        </p:nvSpPr>
        <p:spPr>
          <a:xfrm>
            <a:off x="544586" y="3016880"/>
            <a:ext cx="7534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>
                <a:solidFill>
                  <a:srgbClr val="6D7F6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1" i="1">
                <a:solidFill>
                  <a:srgbClr val="6D7F6D"/>
                </a:solidFill>
                <a:effectLst/>
                <a:latin typeface="Consolas" panose="020B0609020204030204" pitchFamily="49" charset="0"/>
              </a:rPr>
              <a:t>如果觉得嵌套定义太复杂  可以这样拆开来看  但是真的可以这样吗</a:t>
            </a:r>
            <a:endParaRPr lang="en-US" altLang="zh-CN" b="1">
              <a:solidFill>
                <a:srgbClr val="BF546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974B13-C756-23C9-0518-A16DEC9984ED}"/>
              </a:ext>
            </a:extLst>
          </p:cNvPr>
          <p:cNvSpPr/>
          <p:nvPr/>
        </p:nvSpPr>
        <p:spPr>
          <a:xfrm>
            <a:off x="1169582" y="1262554"/>
            <a:ext cx="2112335" cy="467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78B827-B6E6-8BF5-93E4-1FC5EB52B453}"/>
              </a:ext>
            </a:extLst>
          </p:cNvPr>
          <p:cNvSpPr/>
          <p:nvPr/>
        </p:nvSpPr>
        <p:spPr>
          <a:xfrm>
            <a:off x="980521" y="3541324"/>
            <a:ext cx="2172585" cy="6947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93CB28-5F70-FF88-0C27-4EB3250DC363}"/>
              </a:ext>
            </a:extLst>
          </p:cNvPr>
          <p:cNvSpPr txBox="1"/>
          <p:nvPr/>
        </p:nvSpPr>
        <p:spPr>
          <a:xfrm>
            <a:off x="544586" y="4924670"/>
            <a:ext cx="103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test-commit59.c:21:15: warning: initialization of ‘char *’ from incompatible pointer type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‘char * (*)[3]’</a:t>
            </a:r>
            <a:r>
              <a:rPr lang="en-US" altLang="zh-CN">
                <a:latin typeface="Consolas" panose="020B0609020204030204" pitchFamily="49" charset="0"/>
              </a:rPr>
              <a:t> [-Wincompatible-pointer-types]</a:t>
            </a:r>
          </a:p>
          <a:p>
            <a:r>
              <a:rPr lang="en-US" altLang="zh-CN">
                <a:latin typeface="Consolas" panose="020B0609020204030204" pitchFamily="49" charset="0"/>
              </a:rPr>
              <a:t>   21 |     char* x = &amp;A;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 |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DB41E6-61C8-D038-49FD-82B269BA5749}"/>
              </a:ext>
            </a:extLst>
          </p:cNvPr>
          <p:cNvSpPr txBox="1"/>
          <p:nvPr/>
        </p:nvSpPr>
        <p:spPr>
          <a:xfrm>
            <a:off x="5480447" y="1082324"/>
            <a:ext cx="4719562" cy="1296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latin typeface="Consolas" panose="020B0609020204030204" pitchFamily="49" charset="0"/>
              </a:rPr>
              <a:t>外层类型：</a:t>
            </a:r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char* [3]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latin typeface="Consolas" panose="020B0609020204030204" pitchFamily="49" charset="0"/>
              </a:rPr>
              <a:t>内层类型：</a:t>
            </a:r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*</a:t>
            </a:r>
            <a:r>
              <a:rPr lang="zh-CN" altLang="en-US">
                <a:solidFill>
                  <a:srgbClr val="333333"/>
                </a:solidFill>
                <a:latin typeface="Consolas" panose="020B0609020204030204" pitchFamily="49" charset="0"/>
              </a:rPr>
              <a:t>（但是是什么指针，指向什么呢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860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CB253F-B260-8549-E417-157A059134CE}"/>
              </a:ext>
            </a:extLst>
          </p:cNvPr>
          <p:cNvSpPr txBox="1"/>
          <p:nvPr/>
        </p:nvSpPr>
        <p:spPr>
          <a:xfrm>
            <a:off x="235100" y="276445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commit[59] ———— </a:t>
            </a:r>
            <a:r>
              <a:rPr lang="zh-CN" altLang="en-US" sz="2400"/>
              <a:t>嵌套类型的声明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9A8C55-094D-72C0-F3D4-34C212677D3C}"/>
              </a:ext>
            </a:extLst>
          </p:cNvPr>
          <p:cNvSpPr txBox="1"/>
          <p:nvPr/>
        </p:nvSpPr>
        <p:spPr>
          <a:xfrm>
            <a:off x="235100" y="1034903"/>
            <a:ext cx="679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r>
              <a:rPr lang="zh-CN" altLang="en-US"/>
              <a:t>语言作为强类型语言，需要保持嵌套类型内外层的指向大小相同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48B648-AFBF-1E2D-CBCA-224211C41B5D}"/>
              </a:ext>
            </a:extLst>
          </p:cNvPr>
          <p:cNvSpPr txBox="1"/>
          <p:nvPr/>
        </p:nvSpPr>
        <p:spPr>
          <a:xfrm>
            <a:off x="235100" y="1516362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Consolas" panose="020B0609020204030204" pitchFamily="49" charset="0"/>
              </a:rPr>
              <a:t>指向数组第一个元素的指针 </a:t>
            </a:r>
            <a:r>
              <a:rPr lang="en-US" altLang="zh-CN">
                <a:latin typeface="Consolas" panose="020B0609020204030204" pitchFamily="49" charset="0"/>
              </a:rPr>
              <a:t>!= </a:t>
            </a:r>
            <a:r>
              <a:rPr lang="zh-CN" altLang="en-US">
                <a:latin typeface="Consolas" panose="020B0609020204030204" pitchFamily="49" charset="0"/>
              </a:rPr>
              <a:t>指向数组的指针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E9E581-EE9C-40AC-158C-7933EF8619BB}"/>
              </a:ext>
            </a:extLst>
          </p:cNvPr>
          <p:cNvSpPr/>
          <p:nvPr/>
        </p:nvSpPr>
        <p:spPr>
          <a:xfrm>
            <a:off x="2948763" y="2775648"/>
            <a:ext cx="1935125" cy="23948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2AEA40-8628-4A4A-AF8C-F8E4962A12A1}"/>
              </a:ext>
            </a:extLst>
          </p:cNvPr>
          <p:cNvSpPr/>
          <p:nvPr/>
        </p:nvSpPr>
        <p:spPr>
          <a:xfrm>
            <a:off x="2948763" y="2775647"/>
            <a:ext cx="1935125" cy="6019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95CD04-54EB-C3E9-C43A-BC08702971BD}"/>
              </a:ext>
            </a:extLst>
          </p:cNvPr>
          <p:cNvSpPr/>
          <p:nvPr/>
        </p:nvSpPr>
        <p:spPr>
          <a:xfrm>
            <a:off x="2948763" y="3377609"/>
            <a:ext cx="1935125" cy="6019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7FB105-9810-9A39-A8DC-33F4794304BC}"/>
              </a:ext>
            </a:extLst>
          </p:cNvPr>
          <p:cNvSpPr/>
          <p:nvPr/>
        </p:nvSpPr>
        <p:spPr>
          <a:xfrm>
            <a:off x="2948763" y="3979569"/>
            <a:ext cx="1935125" cy="5889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D653A7-DB8B-3487-1654-DD8BD0EFCC73}"/>
              </a:ext>
            </a:extLst>
          </p:cNvPr>
          <p:cNvSpPr/>
          <p:nvPr/>
        </p:nvSpPr>
        <p:spPr>
          <a:xfrm>
            <a:off x="2948762" y="4568543"/>
            <a:ext cx="1935125" cy="6019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05298E-394D-A82E-3A13-494DB02DCD91}"/>
              </a:ext>
            </a:extLst>
          </p:cNvPr>
          <p:cNvSpPr txBox="1"/>
          <p:nvPr/>
        </p:nvSpPr>
        <p:spPr>
          <a:xfrm>
            <a:off x="235100" y="2117324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char* A[3];</a:t>
            </a:r>
          </a:p>
          <a:p>
            <a:r>
              <a:rPr lang="en-US" altLang="zh-CN">
                <a:latin typeface="Consolas" panose="020B0609020204030204" pitchFamily="49" charset="0"/>
              </a:rPr>
              <a:t>char* x = &amp;A;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C0A985-1F20-8B77-F736-0D09C6854F5A}"/>
              </a:ext>
            </a:extLst>
          </p:cNvPr>
          <p:cNvSpPr txBox="1"/>
          <p:nvPr/>
        </p:nvSpPr>
        <p:spPr>
          <a:xfrm>
            <a:off x="3630421" y="28919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Ptr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E00688-7084-313A-64DE-399571AF500C}"/>
              </a:ext>
            </a:extLst>
          </p:cNvPr>
          <p:cNvSpPr txBox="1"/>
          <p:nvPr/>
        </p:nvSpPr>
        <p:spPr>
          <a:xfrm>
            <a:off x="3630350" y="349155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Ptr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9F7CD3-C396-E6FA-55F7-56103BF0EB7D}"/>
              </a:ext>
            </a:extLst>
          </p:cNvPr>
          <p:cNvSpPr txBox="1"/>
          <p:nvPr/>
        </p:nvSpPr>
        <p:spPr>
          <a:xfrm>
            <a:off x="3630350" y="40562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Ptr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98AC91A-1760-5ED8-4A80-934D1D68867A}"/>
              </a:ext>
            </a:extLst>
          </p:cNvPr>
          <p:cNvSpPr txBox="1"/>
          <p:nvPr/>
        </p:nvSpPr>
        <p:spPr>
          <a:xfrm>
            <a:off x="3630350" y="46647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Ptr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914F0ED-6545-3F77-2C2B-9EAE40416240}"/>
              </a:ext>
            </a:extLst>
          </p:cNvPr>
          <p:cNvSpPr/>
          <p:nvPr/>
        </p:nvSpPr>
        <p:spPr>
          <a:xfrm>
            <a:off x="5372989" y="2440490"/>
            <a:ext cx="1935125" cy="6019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26AD0B-C345-4445-AA53-5C55DCCC4312}"/>
              </a:ext>
            </a:extLst>
          </p:cNvPr>
          <p:cNvSpPr txBox="1"/>
          <p:nvPr/>
        </p:nvSpPr>
        <p:spPr>
          <a:xfrm>
            <a:off x="6058262" y="25319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char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B7C92AF-BC63-0258-FF26-C6B4F996D708}"/>
              </a:ext>
            </a:extLst>
          </p:cNvPr>
          <p:cNvCxnSpPr/>
          <p:nvPr/>
        </p:nvCxnSpPr>
        <p:spPr>
          <a:xfrm flipV="1">
            <a:off x="4316819" y="2775647"/>
            <a:ext cx="1417674" cy="30098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C826C5C2-21C8-B875-F04B-488F1BD70BFE}"/>
              </a:ext>
            </a:extLst>
          </p:cNvPr>
          <p:cNvSpPr/>
          <p:nvPr/>
        </p:nvSpPr>
        <p:spPr>
          <a:xfrm>
            <a:off x="2700670" y="2775647"/>
            <a:ext cx="126272" cy="2335069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AC74507-F61E-FCD2-3FB1-4BB39D4D3AA5}"/>
              </a:ext>
            </a:extLst>
          </p:cNvPr>
          <p:cNvSpPr txBox="1"/>
          <p:nvPr/>
        </p:nvSpPr>
        <p:spPr>
          <a:xfrm>
            <a:off x="497823" y="3486523"/>
            <a:ext cx="2038449" cy="129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</a:rPr>
              <a:t>A</a:t>
            </a:r>
            <a:r>
              <a:rPr lang="zh-CN" altLang="en-US">
                <a:latin typeface="Consolas" panose="020B0609020204030204" pitchFamily="49" charset="0"/>
              </a:rPr>
              <a:t>存储需要 </a:t>
            </a:r>
            <a:r>
              <a:rPr lang="en-US" altLang="zh-CN">
                <a:latin typeface="Consolas" panose="020B0609020204030204" pitchFamily="49" charset="0"/>
              </a:rPr>
              <a:t>4 B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但 </a:t>
            </a:r>
            <a:r>
              <a:rPr lang="en-US" altLang="zh-CN">
                <a:latin typeface="Consolas" panose="020B0609020204030204" pitchFamily="49" charset="0"/>
              </a:rPr>
              <a:t>A </a:t>
            </a:r>
            <a:r>
              <a:rPr lang="zh-CN" altLang="en-US">
                <a:latin typeface="Consolas" panose="020B0609020204030204" pitchFamily="49" charset="0"/>
              </a:rPr>
              <a:t>类型隐含空间大小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 B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50B5304-3377-3EEA-0206-9E763CC868B5}"/>
              </a:ext>
            </a:extLst>
          </p:cNvPr>
          <p:cNvSpPr txBox="1"/>
          <p:nvPr/>
        </p:nvSpPr>
        <p:spPr>
          <a:xfrm>
            <a:off x="5693569" y="3921901"/>
            <a:ext cx="17827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     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</a:p>
          <a:p>
            <a:r>
              <a:rPr lang="zh-CN" altLang="en-US">
                <a:latin typeface="Consolas" panose="020B0609020204030204" pitchFamily="49" charset="0"/>
              </a:rPr>
              <a:t>空间大小 </a:t>
            </a:r>
            <a:r>
              <a:rPr lang="en-US" altLang="zh-CN">
                <a:latin typeface="Consolas" panose="020B0609020204030204" pitchFamily="49" charset="0"/>
              </a:rPr>
              <a:t>4 B</a:t>
            </a:r>
          </a:p>
          <a:p>
            <a:r>
              <a:rPr lang="en-US" altLang="zh-CN">
                <a:latin typeface="Consolas" panose="020B0609020204030204" pitchFamily="49" charset="0"/>
              </a:rPr>
              <a:t>X </a:t>
            </a:r>
            <a:r>
              <a:rPr lang="zh-CN" altLang="en-US">
                <a:latin typeface="Consolas" panose="020B0609020204030204" pitchFamily="49" charset="0"/>
              </a:rPr>
              <a:t>指针类型空间大小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 B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647F0C-2F31-BF1C-E357-33A888E2A62E}"/>
              </a:ext>
            </a:extLst>
          </p:cNvPr>
          <p:cNvSpPr txBox="1"/>
          <p:nvPr/>
        </p:nvSpPr>
        <p:spPr>
          <a:xfrm>
            <a:off x="1547514" y="28457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Consolas" panose="020B0609020204030204" pitchFamily="49" charset="0"/>
              </a:rPr>
              <a:t>A</a:t>
            </a:r>
            <a:endParaRPr lang="zh-CN" altLang="en-US" sz="2400">
              <a:latin typeface="Consolas" panose="020B0609020204030204" pitchFamily="49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17E6FAB-D086-263F-8133-68F2768515E0}"/>
              </a:ext>
            </a:extLst>
          </p:cNvPr>
          <p:cNvCxnSpPr>
            <a:cxnSpLocks/>
          </p:cNvCxnSpPr>
          <p:nvPr/>
        </p:nvCxnSpPr>
        <p:spPr>
          <a:xfrm flipV="1">
            <a:off x="1890989" y="3107174"/>
            <a:ext cx="784484" cy="740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CB8A477-88F8-0827-D333-B9A5A2FF7430}"/>
              </a:ext>
            </a:extLst>
          </p:cNvPr>
          <p:cNvCxnSpPr>
            <a:cxnSpLocks/>
          </p:cNvCxnSpPr>
          <p:nvPr/>
        </p:nvCxnSpPr>
        <p:spPr>
          <a:xfrm flipH="1" flipV="1">
            <a:off x="4173113" y="3261294"/>
            <a:ext cx="2078831" cy="86876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4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D86D2-C428-5DF4-B444-8894F967B4F7}"/>
              </a:ext>
            </a:extLst>
          </p:cNvPr>
          <p:cNvSpPr txBox="1"/>
          <p:nvPr/>
        </p:nvSpPr>
        <p:spPr>
          <a:xfrm>
            <a:off x="616689" y="1056168"/>
            <a:ext cx="2844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altLang="zh-CN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1" i="1">
                <a:solidFill>
                  <a:srgbClr val="6D7F6D"/>
                </a:solidFill>
                <a:effectLst/>
                <a:latin typeface="Consolas" panose="020B0609020204030204" pitchFamily="49" charset="0"/>
              </a:rPr>
              <a:t>  // 4</a:t>
            </a:r>
            <a:endParaRPr lang="en-US" altLang="zh-CN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1" i="1">
                <a:solidFill>
                  <a:srgbClr val="6D7F6D"/>
                </a:solidFill>
                <a:effectLst/>
                <a:latin typeface="Consolas" panose="020B0609020204030204" pitchFamily="49" charset="0"/>
              </a:rPr>
              <a:t> // 12</a:t>
            </a:r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71DBA7-5E6F-3E8E-03E9-8954CC3F0D6A}"/>
              </a:ext>
            </a:extLst>
          </p:cNvPr>
          <p:cNvSpPr txBox="1"/>
          <p:nvPr/>
        </p:nvSpPr>
        <p:spPr>
          <a:xfrm>
            <a:off x="235100" y="276445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commit[59] ———— </a:t>
            </a:r>
            <a:r>
              <a:rPr lang="zh-CN" altLang="en-US" sz="2400"/>
              <a:t>嵌套类型的声明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552223-4FF5-43E9-8097-40313A49EC24}"/>
              </a:ext>
            </a:extLst>
          </p:cNvPr>
          <p:cNvSpPr txBox="1"/>
          <p:nvPr/>
        </p:nvSpPr>
        <p:spPr>
          <a:xfrm>
            <a:off x="235100" y="3059668"/>
            <a:ext cx="1212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嵌套类型的解析顺序是：确认外层类型解析完整后，重新解析内层类型，同时把外层类型的大小更新到内层类型中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E8AC33-8D19-DE5E-FD0C-4DDC966F165C}"/>
              </a:ext>
            </a:extLst>
          </p:cNvPr>
          <p:cNvSpPr txBox="1"/>
          <p:nvPr/>
        </p:nvSpPr>
        <p:spPr>
          <a:xfrm>
            <a:off x="1001486" y="420188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800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800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800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CN" sz="2800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];</a:t>
            </a:r>
            <a:endParaRPr lang="zh-CN" altLang="en-US" sz="280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3871C6B-38B7-399C-5E32-820DFC7B4A78}"/>
              </a:ext>
            </a:extLst>
          </p:cNvPr>
          <p:cNvSpPr/>
          <p:nvPr/>
        </p:nvSpPr>
        <p:spPr>
          <a:xfrm rot="20327915">
            <a:off x="2542870" y="3721387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3701DB-FBB6-FBA2-044E-6F17802A505A}"/>
              </a:ext>
            </a:extLst>
          </p:cNvPr>
          <p:cNvSpPr txBox="1"/>
          <p:nvPr/>
        </p:nvSpPr>
        <p:spPr>
          <a:xfrm>
            <a:off x="5819554" y="3971464"/>
            <a:ext cx="4224233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>
                <a:latin typeface="Consolas" panose="020B0609020204030204" pitchFamily="49" charset="0"/>
              </a:rPr>
              <a:t>char*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latin typeface="Consolas" panose="020B0609020204030204" pitchFamily="49" charset="0"/>
              </a:rPr>
              <a:t>保存断点，进入内层类型的无效解析</a:t>
            </a:r>
            <a:endParaRPr lang="en-US" altLang="zh-CN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latin typeface="Consolas" panose="020B0609020204030204" pitchFamily="49" charset="0"/>
              </a:rPr>
              <a:t>完整解析外层类型 </a:t>
            </a:r>
            <a:r>
              <a:rPr lang="en-US" altLang="zh-CN">
                <a:latin typeface="Consolas" panose="020B0609020204030204" pitchFamily="49" charset="0"/>
              </a:rPr>
              <a:t>cahr* [3]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latin typeface="Consolas" panose="020B0609020204030204" pitchFamily="49" charset="0"/>
              </a:rPr>
              <a:t>重新执行内层变量类型的解析</a:t>
            </a: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1B6F2405-146E-3807-2953-610648B460D5}"/>
              </a:ext>
            </a:extLst>
          </p:cNvPr>
          <p:cNvSpPr/>
          <p:nvPr/>
        </p:nvSpPr>
        <p:spPr>
          <a:xfrm rot="21304879">
            <a:off x="2282420" y="4731974"/>
            <a:ext cx="176074" cy="369333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33E570-D870-FC81-64E5-65DA4BC74379}"/>
              </a:ext>
            </a:extLst>
          </p:cNvPr>
          <p:cNvSpPr txBox="1"/>
          <p:nvPr/>
        </p:nvSpPr>
        <p:spPr>
          <a:xfrm>
            <a:off x="1431090" y="5750558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结合代码进行分析</a:t>
            </a:r>
          </a:p>
        </p:txBody>
      </p:sp>
    </p:spTree>
    <p:extLst>
      <p:ext uri="{BB962C8B-B14F-4D97-AF65-F5344CB8AC3E}">
        <p14:creationId xmlns:p14="http://schemas.microsoft.com/office/powerpoint/2010/main" val="45156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0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6DA1DA-EDB2-4531-F36C-DE118CED9785}"/>
              </a:ext>
            </a:extLst>
          </p:cNvPr>
          <p:cNvSpPr txBox="1"/>
          <p:nvPr/>
        </p:nvSpPr>
        <p:spPr>
          <a:xfrm>
            <a:off x="235100" y="276445"/>
            <a:ext cx="5860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commit[44] ———— </a:t>
            </a:r>
            <a:r>
              <a:rPr lang="zh-CN" altLang="en-US" sz="2400"/>
              <a:t>变量生命范围的控制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379E6D-93F3-0A9C-29B2-F818C3BCB066}"/>
              </a:ext>
            </a:extLst>
          </p:cNvPr>
          <p:cNvSpPr txBox="1"/>
          <p:nvPr/>
        </p:nvSpPr>
        <p:spPr>
          <a:xfrm>
            <a:off x="448139" y="1021645"/>
            <a:ext cx="271741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b="1">
              <a:solidFill>
                <a:srgbClr val="BF546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c_1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1D46A2-E5A4-ACC3-0101-5AD805106C3C}"/>
              </a:ext>
            </a:extLst>
          </p:cNvPr>
          <p:cNvSpPr txBox="1"/>
          <p:nvPr/>
        </p:nvSpPr>
        <p:spPr>
          <a:xfrm>
            <a:off x="4071290" y="1021645"/>
            <a:ext cx="6708469" cy="21276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首先从示例程序的层次来看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highlight>
                  <a:srgbClr val="FF0000"/>
                </a:highlight>
              </a:rPr>
              <a:t>红色框</a:t>
            </a:r>
            <a:r>
              <a:rPr lang="zh-CN" altLang="en-US"/>
              <a:t>：保存程序中所有的全局变量和函数定义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highlight>
                  <a:srgbClr val="FFFF00"/>
                </a:highlight>
              </a:rPr>
              <a:t>黄色框</a:t>
            </a:r>
            <a:r>
              <a:rPr lang="zh-CN" altLang="en-US"/>
              <a:t>：函数内部的执行环境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highlight>
                  <a:srgbClr val="0000FF"/>
                </a:highlight>
              </a:rPr>
              <a:t>蓝色框</a:t>
            </a:r>
            <a:r>
              <a:rPr lang="zh-CN" altLang="en-US"/>
              <a:t>：函数内部的代码块部分，可任意嵌套，内层代码块可以访问外层代码块的内容，反之不可以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7DD296-5F35-081D-05E1-D36D0CA0B681}"/>
              </a:ext>
            </a:extLst>
          </p:cNvPr>
          <p:cNvSpPr/>
          <p:nvPr/>
        </p:nvSpPr>
        <p:spPr>
          <a:xfrm>
            <a:off x="235100" y="1021644"/>
            <a:ext cx="3202760" cy="5647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06D91D-39C4-2446-6FC3-8EDFE18121AD}"/>
              </a:ext>
            </a:extLst>
          </p:cNvPr>
          <p:cNvSpPr/>
          <p:nvPr/>
        </p:nvSpPr>
        <p:spPr>
          <a:xfrm>
            <a:off x="477774" y="1584989"/>
            <a:ext cx="2717411" cy="36308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D0D1B9-AA92-28C0-34BC-13D07782EFAD}"/>
              </a:ext>
            </a:extLst>
          </p:cNvPr>
          <p:cNvSpPr/>
          <p:nvPr/>
        </p:nvSpPr>
        <p:spPr>
          <a:xfrm>
            <a:off x="1353879" y="2714847"/>
            <a:ext cx="1687033" cy="113413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45A34A-74DE-0FCB-EB3B-443113092AF3}"/>
              </a:ext>
            </a:extLst>
          </p:cNvPr>
          <p:cNvSpPr/>
          <p:nvPr/>
        </p:nvSpPr>
        <p:spPr>
          <a:xfrm>
            <a:off x="477774" y="5420411"/>
            <a:ext cx="2776681" cy="89532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F5197E-33A0-A5BD-117B-68DA16EB58C0}"/>
              </a:ext>
            </a:extLst>
          </p:cNvPr>
          <p:cNvSpPr txBox="1"/>
          <p:nvPr/>
        </p:nvSpPr>
        <p:spPr>
          <a:xfrm>
            <a:off x="4071291" y="3628572"/>
            <a:ext cx="7801396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已知 </a:t>
            </a:r>
            <a:r>
              <a:rPr lang="en-US" altLang="zh-CN">
                <a:latin typeface="Consolas" panose="020B0609020204030204" pitchFamily="49" charset="0"/>
              </a:rPr>
              <a:t>C </a:t>
            </a:r>
            <a:r>
              <a:rPr lang="zh-CN" altLang="en-US">
                <a:latin typeface="Consolas" panose="020B0609020204030204" pitchFamily="49" charset="0"/>
              </a:rPr>
              <a:t>语言中变量的生命跟随代码块生成和消失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</a:rPr>
              <a:t>Q1: </a:t>
            </a:r>
            <a:r>
              <a:rPr lang="zh-CN" altLang="en-US">
                <a:latin typeface="Consolas" panose="020B0609020204030204" pitchFamily="49" charset="0"/>
              </a:rPr>
              <a:t>如何找到正确的变量，比如内层代码块访问外层代码块中的变量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</a:rPr>
              <a:t>Q2: </a:t>
            </a:r>
            <a:r>
              <a:rPr lang="zh-CN" altLang="en-US">
                <a:latin typeface="Consolas" panose="020B0609020204030204" pitchFamily="49" charset="0"/>
              </a:rPr>
              <a:t>栈空间的分配和变量存储结构的关系是什么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8C6C38-7B5F-F31C-34E0-110738F5068E}"/>
              </a:ext>
            </a:extLst>
          </p:cNvPr>
          <p:cNvSpPr/>
          <p:nvPr/>
        </p:nvSpPr>
        <p:spPr>
          <a:xfrm>
            <a:off x="827078" y="2154865"/>
            <a:ext cx="2213834" cy="19918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1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98EFE7-3B32-C632-DDCB-48907A9A5BBA}"/>
              </a:ext>
            </a:extLst>
          </p:cNvPr>
          <p:cNvSpPr txBox="1"/>
          <p:nvPr/>
        </p:nvSpPr>
        <p:spPr>
          <a:xfrm>
            <a:off x="235100" y="276445"/>
            <a:ext cx="5860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commit[44] ———— </a:t>
            </a:r>
            <a:r>
              <a:rPr lang="zh-CN" altLang="en-US" sz="2400"/>
              <a:t>变量生命范围的控制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EE84BF-8FBA-AC43-A0AE-EDD60BA12DDD}"/>
              </a:ext>
            </a:extLst>
          </p:cNvPr>
          <p:cNvSpPr txBox="1"/>
          <p:nvPr/>
        </p:nvSpPr>
        <p:spPr>
          <a:xfrm>
            <a:off x="303401" y="1748972"/>
            <a:ext cx="59266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24789"/>
                </a:solidFill>
                <a:effectLst/>
                <a:latin typeface="Consolas" panose="020B0609020204030204" pitchFamily="49" charset="0"/>
              </a:rPr>
              <a:t>VarInScope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24789"/>
                </a:solidFill>
                <a:effectLst/>
                <a:latin typeface="Consolas" panose="020B0609020204030204" pitchFamily="49" charset="0"/>
              </a:rPr>
              <a:t>VarInScope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i="1">
                <a:solidFill>
                  <a:srgbClr val="6D7F6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1" i="1">
                <a:solidFill>
                  <a:srgbClr val="6D7F6D"/>
                </a:solidFill>
                <a:effectLst/>
                <a:latin typeface="Consolas" panose="020B0609020204030204" pitchFamily="49" charset="0"/>
              </a:rPr>
              <a:t>每个变量都作为一个 </a:t>
            </a:r>
            <a:r>
              <a:rPr lang="en-US" altLang="zh-CN" b="1" i="1">
                <a:solidFill>
                  <a:srgbClr val="6D7F6D"/>
                </a:solidFill>
                <a:effectLst/>
                <a:latin typeface="Consolas" panose="020B0609020204030204" pitchFamily="49" charset="0"/>
              </a:rPr>
              <a:t>VarScope </a:t>
            </a:r>
            <a:r>
              <a:rPr lang="zh-CN" altLang="en-US" b="1" i="1">
                <a:solidFill>
                  <a:srgbClr val="6D7F6D"/>
                </a:solidFill>
                <a:effectLst/>
                <a:latin typeface="Consolas" panose="020B0609020204030204" pitchFamily="49" charset="0"/>
              </a:rPr>
              <a:t>存储</a:t>
            </a:r>
            <a:endParaRPr lang="en-US" altLang="zh-CN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24789"/>
                </a:solidFill>
                <a:effectLst/>
                <a:latin typeface="Consolas" panose="020B0609020204030204" pitchFamily="49" charset="0"/>
              </a:rPr>
              <a:t>VarInScope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B24789"/>
                </a:solidFill>
                <a:effectLst/>
                <a:latin typeface="Consolas" panose="020B0609020204030204" pitchFamily="49" charset="0"/>
              </a:rPr>
              <a:t>VarInScope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8B4EA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B2478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8B4EAE"/>
                </a:solidFill>
                <a:effectLst/>
                <a:latin typeface="Consolas" panose="020B0609020204030204" pitchFamily="49" charset="0"/>
              </a:rPr>
              <a:t>varList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zh-CN" b="1">
              <a:solidFill>
                <a:srgbClr val="517CE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24789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24789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i="1">
                <a:solidFill>
                  <a:srgbClr val="6D7F6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1" i="1">
                <a:solidFill>
                  <a:srgbClr val="6D7F6D"/>
                </a:solidFill>
                <a:effectLst/>
                <a:latin typeface="Consolas" panose="020B0609020204030204" pitchFamily="49" charset="0"/>
              </a:rPr>
              <a:t>体现代码块范围</a:t>
            </a:r>
            <a:endParaRPr lang="en-US" altLang="zh-CN" b="1">
              <a:solidFill>
                <a:srgbClr val="BF546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24789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B24789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8B4EA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B24789"/>
                </a:solidFill>
                <a:effectLst/>
                <a:latin typeface="Consolas" panose="020B0609020204030204" pitchFamily="49" charset="0"/>
              </a:rPr>
              <a:t>VarInScope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8B4EAE"/>
                </a:solidFill>
                <a:effectLst/>
                <a:latin typeface="Consolas" panose="020B0609020204030204" pitchFamily="49" charset="0"/>
              </a:rPr>
              <a:t>varScope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zh-CN"/>
          </a:p>
          <a:p>
            <a:r>
              <a:rPr lang="en-US" altLang="zh-CN" b="1" i="1">
                <a:solidFill>
                  <a:srgbClr val="6D7F6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1" i="1">
                <a:solidFill>
                  <a:srgbClr val="6D7F6D"/>
                </a:solidFill>
                <a:effectLst/>
                <a:latin typeface="Consolas" panose="020B0609020204030204" pitchFamily="49" charset="0"/>
              </a:rPr>
              <a:t>定义一个全局唯一的 </a:t>
            </a:r>
            <a:r>
              <a:rPr lang="en-US" altLang="zh-CN" b="1" i="1">
                <a:solidFill>
                  <a:srgbClr val="6D7F6D"/>
                </a:solidFill>
                <a:effectLst/>
                <a:latin typeface="Consolas" panose="020B0609020204030204" pitchFamily="49" charset="0"/>
              </a:rPr>
              <a:t>Scope </a:t>
            </a:r>
            <a:r>
              <a:rPr lang="zh-CN" altLang="en-US" b="1" i="1">
                <a:solidFill>
                  <a:srgbClr val="6D7F6D"/>
                </a:solidFill>
                <a:effectLst/>
                <a:latin typeface="Consolas" panose="020B0609020204030204" pitchFamily="49" charset="0"/>
              </a:rPr>
              <a:t>存储全局层次 </a:t>
            </a:r>
            <a:r>
              <a:rPr lang="en-US" altLang="zh-CN" b="1" i="1">
                <a:solidFill>
                  <a:srgbClr val="6D7F6D"/>
                </a:solidFill>
                <a:effectLst/>
                <a:latin typeface="Consolas" panose="020B0609020204030204" pitchFamily="49" charset="0"/>
              </a:rPr>
              <a:t>program</a:t>
            </a:r>
            <a:endParaRPr lang="en-US" altLang="zh-CN" b="1"/>
          </a:p>
          <a:p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24789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HEADScope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B24789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){};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F54B31-6251-0317-2818-79683E75862E}"/>
              </a:ext>
            </a:extLst>
          </p:cNvPr>
          <p:cNvSpPr txBox="1"/>
          <p:nvPr/>
        </p:nvSpPr>
        <p:spPr>
          <a:xfrm>
            <a:off x="312057" y="115388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数据结构的定义（核心部分）</a:t>
            </a:r>
          </a:p>
        </p:txBody>
      </p:sp>
    </p:spTree>
    <p:extLst>
      <p:ext uri="{BB962C8B-B14F-4D97-AF65-F5344CB8AC3E}">
        <p14:creationId xmlns:p14="http://schemas.microsoft.com/office/powerpoint/2010/main" val="255222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3371CF-FFBD-35E6-5D40-6E46D2B77F15}"/>
              </a:ext>
            </a:extLst>
          </p:cNvPr>
          <p:cNvSpPr txBox="1"/>
          <p:nvPr/>
        </p:nvSpPr>
        <p:spPr>
          <a:xfrm>
            <a:off x="235100" y="276445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commit[44] ———— </a:t>
            </a:r>
            <a:r>
              <a:rPr lang="zh-CN" altLang="en-US" sz="2400"/>
              <a:t>存储的数据结构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2F83B5-B29D-9FF9-FEE3-DB75EE3E0832}"/>
              </a:ext>
            </a:extLst>
          </p:cNvPr>
          <p:cNvSpPr/>
          <p:nvPr/>
        </p:nvSpPr>
        <p:spPr>
          <a:xfrm>
            <a:off x="235100" y="1375652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D1779D-3B4D-F931-9736-8CD4B87D0F1B}"/>
              </a:ext>
            </a:extLst>
          </p:cNvPr>
          <p:cNvSpPr txBox="1"/>
          <p:nvPr/>
        </p:nvSpPr>
        <p:spPr>
          <a:xfrm>
            <a:off x="455195" y="2655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GlobalVar-g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88B636-26E0-683E-645F-AB4FD5318B0A}"/>
              </a:ext>
            </a:extLst>
          </p:cNvPr>
          <p:cNvSpPr/>
          <p:nvPr/>
        </p:nvSpPr>
        <p:spPr>
          <a:xfrm>
            <a:off x="234199" y="2609367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D2C428-E9E9-725C-A443-6EC02DE8875C}"/>
              </a:ext>
            </a:extLst>
          </p:cNvPr>
          <p:cNvSpPr txBox="1"/>
          <p:nvPr/>
        </p:nvSpPr>
        <p:spPr>
          <a:xfrm>
            <a:off x="455195" y="142133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HEADScope</a:t>
            </a:r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B3E0A26-61EC-FA60-2288-1F5689E6179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142242" y="1837317"/>
            <a:ext cx="1" cy="7720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下 28">
            <a:extLst>
              <a:ext uri="{FF2B5EF4-FFF2-40B4-BE49-F238E27FC236}">
                <a16:creationId xmlns:a16="http://schemas.microsoft.com/office/drawing/2014/main" id="{84420930-6D76-9E67-ACF5-B0C2EF473935}"/>
              </a:ext>
            </a:extLst>
          </p:cNvPr>
          <p:cNvSpPr/>
          <p:nvPr/>
        </p:nvSpPr>
        <p:spPr>
          <a:xfrm rot="20327915">
            <a:off x="274331" y="804876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0ECB45-79E2-E3ED-7133-C5CB1B89BC4D}"/>
              </a:ext>
            </a:extLst>
          </p:cNvPr>
          <p:cNvSpPr txBox="1"/>
          <p:nvPr/>
        </p:nvSpPr>
        <p:spPr>
          <a:xfrm>
            <a:off x="1141341" y="20784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316BD28-B331-A5FD-733B-C73DBDDB781B}"/>
              </a:ext>
            </a:extLst>
          </p:cNvPr>
          <p:cNvSpPr/>
          <p:nvPr/>
        </p:nvSpPr>
        <p:spPr>
          <a:xfrm>
            <a:off x="235100" y="3473749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3AF64C9-F2D9-CE22-30A4-B59F07A33EDD}"/>
              </a:ext>
            </a:extLst>
          </p:cNvPr>
          <p:cNvSpPr txBox="1"/>
          <p:nvPr/>
        </p:nvSpPr>
        <p:spPr>
          <a:xfrm>
            <a:off x="481644" y="35199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ADD_FUNC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DBBF085-10D5-BAD3-C096-D767C7F61423}"/>
              </a:ext>
            </a:extLst>
          </p:cNvPr>
          <p:cNvCxnSpPr>
            <a:cxnSpLocks/>
            <a:stCxn id="39" idx="0"/>
            <a:endCxn id="10" idx="2"/>
          </p:cNvCxnSpPr>
          <p:nvPr/>
        </p:nvCxnSpPr>
        <p:spPr>
          <a:xfrm flipH="1" flipV="1">
            <a:off x="1141342" y="3071032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箭头: 下 52">
            <a:extLst>
              <a:ext uri="{FF2B5EF4-FFF2-40B4-BE49-F238E27FC236}">
                <a16:creationId xmlns:a16="http://schemas.microsoft.com/office/drawing/2014/main" id="{BF87BB97-9AD6-EEDE-80EE-ED122FF31D99}"/>
              </a:ext>
            </a:extLst>
          </p:cNvPr>
          <p:cNvSpPr/>
          <p:nvPr/>
        </p:nvSpPr>
        <p:spPr>
          <a:xfrm rot="20327915">
            <a:off x="8319027" y="328803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91F303-19DA-B103-D45F-688F033FF7A7}"/>
              </a:ext>
            </a:extLst>
          </p:cNvPr>
          <p:cNvSpPr txBox="1"/>
          <p:nvPr/>
        </p:nvSpPr>
        <p:spPr>
          <a:xfrm>
            <a:off x="8720635" y="605166"/>
            <a:ext cx="271741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b="1">
              <a:solidFill>
                <a:srgbClr val="BF546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c_1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560F27-D3F9-4741-D7BE-A53530909914}"/>
              </a:ext>
            </a:extLst>
          </p:cNvPr>
          <p:cNvSpPr/>
          <p:nvPr/>
        </p:nvSpPr>
        <p:spPr>
          <a:xfrm>
            <a:off x="8507596" y="605165"/>
            <a:ext cx="3202760" cy="5647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5C5271-81EB-A6C1-1D3A-AE859B58A546}"/>
              </a:ext>
            </a:extLst>
          </p:cNvPr>
          <p:cNvSpPr/>
          <p:nvPr/>
        </p:nvSpPr>
        <p:spPr>
          <a:xfrm>
            <a:off x="8750270" y="1168510"/>
            <a:ext cx="2717411" cy="36308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962A9B-DFF8-BA74-163F-29855A323507}"/>
              </a:ext>
            </a:extLst>
          </p:cNvPr>
          <p:cNvSpPr/>
          <p:nvPr/>
        </p:nvSpPr>
        <p:spPr>
          <a:xfrm>
            <a:off x="9626375" y="2043185"/>
            <a:ext cx="1687033" cy="14156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89AC776-6EE3-1B1E-4D47-3E930624A762}"/>
              </a:ext>
            </a:extLst>
          </p:cNvPr>
          <p:cNvSpPr/>
          <p:nvPr/>
        </p:nvSpPr>
        <p:spPr>
          <a:xfrm>
            <a:off x="8750270" y="5003932"/>
            <a:ext cx="2776681" cy="95654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6910422-21AE-BA52-AA08-B3708CF61B86}"/>
              </a:ext>
            </a:extLst>
          </p:cNvPr>
          <p:cNvSpPr/>
          <p:nvPr/>
        </p:nvSpPr>
        <p:spPr>
          <a:xfrm>
            <a:off x="9099574" y="1738386"/>
            <a:ext cx="2213834" cy="19918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6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3371CF-FFBD-35E6-5D40-6E46D2B77F15}"/>
              </a:ext>
            </a:extLst>
          </p:cNvPr>
          <p:cNvSpPr txBox="1"/>
          <p:nvPr/>
        </p:nvSpPr>
        <p:spPr>
          <a:xfrm>
            <a:off x="235100" y="276445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commit[44] ———— </a:t>
            </a:r>
            <a:r>
              <a:rPr lang="zh-CN" altLang="en-US" sz="2400"/>
              <a:t>存储的数据结构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2F83B5-B29D-9FF9-FEE3-DB75EE3E0832}"/>
              </a:ext>
            </a:extLst>
          </p:cNvPr>
          <p:cNvSpPr/>
          <p:nvPr/>
        </p:nvSpPr>
        <p:spPr>
          <a:xfrm>
            <a:off x="235100" y="1375652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D1779D-3B4D-F931-9736-8CD4B87D0F1B}"/>
              </a:ext>
            </a:extLst>
          </p:cNvPr>
          <p:cNvSpPr txBox="1"/>
          <p:nvPr/>
        </p:nvSpPr>
        <p:spPr>
          <a:xfrm>
            <a:off x="455195" y="2655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GlobalVar-g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88B636-26E0-683E-645F-AB4FD5318B0A}"/>
              </a:ext>
            </a:extLst>
          </p:cNvPr>
          <p:cNvSpPr/>
          <p:nvPr/>
        </p:nvSpPr>
        <p:spPr>
          <a:xfrm>
            <a:off x="234199" y="2609367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D2C428-E9E9-725C-A443-6EC02DE8875C}"/>
              </a:ext>
            </a:extLst>
          </p:cNvPr>
          <p:cNvSpPr txBox="1"/>
          <p:nvPr/>
        </p:nvSpPr>
        <p:spPr>
          <a:xfrm>
            <a:off x="455195" y="142133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HEADScope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D1F185-EAE0-F5A7-5F79-4F325C0BD735}"/>
              </a:ext>
            </a:extLst>
          </p:cNvPr>
          <p:cNvSpPr/>
          <p:nvPr/>
        </p:nvSpPr>
        <p:spPr>
          <a:xfrm>
            <a:off x="2752054" y="1394296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CDECCA-E671-5A7A-EA2D-9C08F0306066}"/>
              </a:ext>
            </a:extLst>
          </p:cNvPr>
          <p:cNvSpPr txBox="1"/>
          <p:nvPr/>
        </p:nvSpPr>
        <p:spPr>
          <a:xfrm>
            <a:off x="2998598" y="144046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ADD_FUNC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83A1C8F-A19D-807C-388C-26BA7067344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050190" y="1625129"/>
            <a:ext cx="701864" cy="4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B3E0A26-61EC-FA60-2288-1F5689E6179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142242" y="1837317"/>
            <a:ext cx="1" cy="7720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下 28">
            <a:extLst>
              <a:ext uri="{FF2B5EF4-FFF2-40B4-BE49-F238E27FC236}">
                <a16:creationId xmlns:a16="http://schemas.microsoft.com/office/drawing/2014/main" id="{84420930-6D76-9E67-ACF5-B0C2EF473935}"/>
              </a:ext>
            </a:extLst>
          </p:cNvPr>
          <p:cNvSpPr/>
          <p:nvPr/>
        </p:nvSpPr>
        <p:spPr>
          <a:xfrm rot="20327915">
            <a:off x="2516294" y="960861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A6D6D4-A1CD-3B97-0F95-2BCB3EF9B514}"/>
              </a:ext>
            </a:extLst>
          </p:cNvPr>
          <p:cNvSpPr/>
          <p:nvPr/>
        </p:nvSpPr>
        <p:spPr>
          <a:xfrm>
            <a:off x="2752054" y="2609367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777669B-38D4-806F-600E-B35A02326EF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659197" y="1862493"/>
            <a:ext cx="0" cy="74687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316BD28-B331-A5FD-733B-C73DBDDB781B}"/>
              </a:ext>
            </a:extLst>
          </p:cNvPr>
          <p:cNvSpPr/>
          <p:nvPr/>
        </p:nvSpPr>
        <p:spPr>
          <a:xfrm>
            <a:off x="235100" y="3473749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3AF64C9-F2D9-CE22-30A4-B59F07A33EDD}"/>
              </a:ext>
            </a:extLst>
          </p:cNvPr>
          <p:cNvSpPr txBox="1"/>
          <p:nvPr/>
        </p:nvSpPr>
        <p:spPr>
          <a:xfrm>
            <a:off x="481644" y="35199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ADD_FUNC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DBBF085-10D5-BAD3-C096-D767C7F61423}"/>
              </a:ext>
            </a:extLst>
          </p:cNvPr>
          <p:cNvCxnSpPr>
            <a:cxnSpLocks/>
            <a:stCxn id="39" idx="0"/>
            <a:endCxn id="10" idx="2"/>
          </p:cNvCxnSpPr>
          <p:nvPr/>
        </p:nvCxnSpPr>
        <p:spPr>
          <a:xfrm flipH="1" flipV="1">
            <a:off x="1141342" y="3071032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7608318-F412-3A2E-9F4B-5C8B5FB2D3AF}"/>
              </a:ext>
            </a:extLst>
          </p:cNvPr>
          <p:cNvSpPr txBox="1"/>
          <p:nvPr/>
        </p:nvSpPr>
        <p:spPr>
          <a:xfrm>
            <a:off x="3010245" y="265971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FuncVar-a</a:t>
            </a: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5709980-F0E3-69EC-70A4-030468F28C9C}"/>
              </a:ext>
            </a:extLst>
          </p:cNvPr>
          <p:cNvSpPr txBox="1"/>
          <p:nvPr/>
        </p:nvSpPr>
        <p:spPr>
          <a:xfrm>
            <a:off x="1141341" y="20784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6D61D32-7622-24AA-A2CD-880CD4479C06}"/>
              </a:ext>
            </a:extLst>
          </p:cNvPr>
          <p:cNvSpPr txBox="1"/>
          <p:nvPr/>
        </p:nvSpPr>
        <p:spPr>
          <a:xfrm>
            <a:off x="2117766" y="125361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2EA7A25-322B-47AF-8C25-2E2CC21AB509}"/>
              </a:ext>
            </a:extLst>
          </p:cNvPr>
          <p:cNvSpPr txBox="1"/>
          <p:nvPr/>
        </p:nvSpPr>
        <p:spPr>
          <a:xfrm>
            <a:off x="3658096" y="20784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EA4F32-5E6D-3828-0BA9-AED36D212717}"/>
              </a:ext>
            </a:extLst>
          </p:cNvPr>
          <p:cNvSpPr txBox="1"/>
          <p:nvPr/>
        </p:nvSpPr>
        <p:spPr>
          <a:xfrm>
            <a:off x="8646619" y="644864"/>
            <a:ext cx="271741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b="1">
              <a:solidFill>
                <a:srgbClr val="BF546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c_1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43CD98-8920-B828-77F2-881F54A8D30D}"/>
              </a:ext>
            </a:extLst>
          </p:cNvPr>
          <p:cNvSpPr/>
          <p:nvPr/>
        </p:nvSpPr>
        <p:spPr>
          <a:xfrm>
            <a:off x="8433580" y="644863"/>
            <a:ext cx="3202760" cy="5647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1CD8F1-4525-2DF5-97C3-171802DEAB4A}"/>
              </a:ext>
            </a:extLst>
          </p:cNvPr>
          <p:cNvSpPr/>
          <p:nvPr/>
        </p:nvSpPr>
        <p:spPr>
          <a:xfrm>
            <a:off x="8676254" y="1208208"/>
            <a:ext cx="2717411" cy="36308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10B9C6-0D20-B173-826F-93F37E2AC721}"/>
              </a:ext>
            </a:extLst>
          </p:cNvPr>
          <p:cNvSpPr/>
          <p:nvPr/>
        </p:nvSpPr>
        <p:spPr>
          <a:xfrm>
            <a:off x="9552359" y="2082883"/>
            <a:ext cx="1687033" cy="14156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57E498-B630-9B62-19DA-0D7C441AD0C4}"/>
              </a:ext>
            </a:extLst>
          </p:cNvPr>
          <p:cNvSpPr/>
          <p:nvPr/>
        </p:nvSpPr>
        <p:spPr>
          <a:xfrm>
            <a:off x="8676254" y="5043630"/>
            <a:ext cx="2776681" cy="95654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9EDEDE-BA46-A526-3F57-BC5840589988}"/>
              </a:ext>
            </a:extLst>
          </p:cNvPr>
          <p:cNvSpPr/>
          <p:nvPr/>
        </p:nvSpPr>
        <p:spPr>
          <a:xfrm>
            <a:off x="9025558" y="1778084"/>
            <a:ext cx="2213834" cy="19918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BF87BB97-9AD6-EEDE-80EE-ED122FF31D99}"/>
              </a:ext>
            </a:extLst>
          </p:cNvPr>
          <p:cNvSpPr/>
          <p:nvPr/>
        </p:nvSpPr>
        <p:spPr>
          <a:xfrm rot="20327915">
            <a:off x="9465710" y="829885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BEEC7B-4914-7075-20F6-89834CC01B21}"/>
              </a:ext>
            </a:extLst>
          </p:cNvPr>
          <p:cNvSpPr/>
          <p:nvPr/>
        </p:nvSpPr>
        <p:spPr>
          <a:xfrm>
            <a:off x="2750953" y="3473749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EA52B-B1AF-6C55-89B4-78CF150ED719}"/>
              </a:ext>
            </a:extLst>
          </p:cNvPr>
          <p:cNvSpPr txBox="1"/>
          <p:nvPr/>
        </p:nvSpPr>
        <p:spPr>
          <a:xfrm>
            <a:off x="3009144" y="352410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FuncVar-b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7E44A27-53FD-ACD6-EC5F-E029E707B7E4}"/>
              </a:ext>
            </a:extLst>
          </p:cNvPr>
          <p:cNvCxnSpPr>
            <a:cxnSpLocks/>
          </p:cNvCxnSpPr>
          <p:nvPr/>
        </p:nvCxnSpPr>
        <p:spPr>
          <a:xfrm flipH="1" flipV="1">
            <a:off x="3657194" y="3071031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20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3371CF-FFBD-35E6-5D40-6E46D2B77F15}"/>
              </a:ext>
            </a:extLst>
          </p:cNvPr>
          <p:cNvSpPr txBox="1"/>
          <p:nvPr/>
        </p:nvSpPr>
        <p:spPr>
          <a:xfrm>
            <a:off x="235100" y="276445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commit[44] ———— </a:t>
            </a:r>
            <a:r>
              <a:rPr lang="zh-CN" altLang="en-US" sz="2400"/>
              <a:t>存储的数据结构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2F83B5-B29D-9FF9-FEE3-DB75EE3E0832}"/>
              </a:ext>
            </a:extLst>
          </p:cNvPr>
          <p:cNvSpPr/>
          <p:nvPr/>
        </p:nvSpPr>
        <p:spPr>
          <a:xfrm>
            <a:off x="235100" y="1375652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D1779D-3B4D-F931-9736-8CD4B87D0F1B}"/>
              </a:ext>
            </a:extLst>
          </p:cNvPr>
          <p:cNvSpPr txBox="1"/>
          <p:nvPr/>
        </p:nvSpPr>
        <p:spPr>
          <a:xfrm>
            <a:off x="455195" y="2655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GlobalVar-g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88B636-26E0-683E-645F-AB4FD5318B0A}"/>
              </a:ext>
            </a:extLst>
          </p:cNvPr>
          <p:cNvSpPr/>
          <p:nvPr/>
        </p:nvSpPr>
        <p:spPr>
          <a:xfrm>
            <a:off x="234199" y="2609367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D2C428-E9E9-725C-A443-6EC02DE8875C}"/>
              </a:ext>
            </a:extLst>
          </p:cNvPr>
          <p:cNvSpPr txBox="1"/>
          <p:nvPr/>
        </p:nvSpPr>
        <p:spPr>
          <a:xfrm>
            <a:off x="455195" y="142133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HEADScope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D1F185-EAE0-F5A7-5F79-4F325C0BD735}"/>
              </a:ext>
            </a:extLst>
          </p:cNvPr>
          <p:cNvSpPr/>
          <p:nvPr/>
        </p:nvSpPr>
        <p:spPr>
          <a:xfrm>
            <a:off x="2752054" y="1394296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CDECCA-E671-5A7A-EA2D-9C08F0306066}"/>
              </a:ext>
            </a:extLst>
          </p:cNvPr>
          <p:cNvSpPr txBox="1"/>
          <p:nvPr/>
        </p:nvSpPr>
        <p:spPr>
          <a:xfrm>
            <a:off x="2998598" y="144046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ADD_FUNC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83A1C8F-A19D-807C-388C-26BA7067344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050190" y="1625129"/>
            <a:ext cx="701864" cy="4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B3E0A26-61EC-FA60-2288-1F5689E6179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142242" y="1837317"/>
            <a:ext cx="1" cy="7720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下 28">
            <a:extLst>
              <a:ext uri="{FF2B5EF4-FFF2-40B4-BE49-F238E27FC236}">
                <a16:creationId xmlns:a16="http://schemas.microsoft.com/office/drawing/2014/main" id="{84420930-6D76-9E67-ACF5-B0C2EF473935}"/>
              </a:ext>
            </a:extLst>
          </p:cNvPr>
          <p:cNvSpPr/>
          <p:nvPr/>
        </p:nvSpPr>
        <p:spPr>
          <a:xfrm rot="20327915">
            <a:off x="5034550" y="894673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A6D6D4-A1CD-3B97-0F95-2BCB3EF9B514}"/>
              </a:ext>
            </a:extLst>
          </p:cNvPr>
          <p:cNvSpPr/>
          <p:nvPr/>
        </p:nvSpPr>
        <p:spPr>
          <a:xfrm>
            <a:off x="2752054" y="2609367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777669B-38D4-806F-600E-B35A02326EF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659197" y="1862493"/>
            <a:ext cx="0" cy="74687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316BD28-B331-A5FD-733B-C73DBDDB781B}"/>
              </a:ext>
            </a:extLst>
          </p:cNvPr>
          <p:cNvSpPr/>
          <p:nvPr/>
        </p:nvSpPr>
        <p:spPr>
          <a:xfrm>
            <a:off x="235100" y="3473749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3AF64C9-F2D9-CE22-30A4-B59F07A33EDD}"/>
              </a:ext>
            </a:extLst>
          </p:cNvPr>
          <p:cNvSpPr txBox="1"/>
          <p:nvPr/>
        </p:nvSpPr>
        <p:spPr>
          <a:xfrm>
            <a:off x="481644" y="35199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ADD_FUNC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DBBF085-10D5-BAD3-C096-D767C7F61423}"/>
              </a:ext>
            </a:extLst>
          </p:cNvPr>
          <p:cNvCxnSpPr>
            <a:cxnSpLocks/>
            <a:stCxn id="39" idx="0"/>
            <a:endCxn id="10" idx="2"/>
          </p:cNvCxnSpPr>
          <p:nvPr/>
        </p:nvCxnSpPr>
        <p:spPr>
          <a:xfrm flipH="1" flipV="1">
            <a:off x="1141342" y="3071032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7608318-F412-3A2E-9F4B-5C8B5FB2D3AF}"/>
              </a:ext>
            </a:extLst>
          </p:cNvPr>
          <p:cNvSpPr txBox="1"/>
          <p:nvPr/>
        </p:nvSpPr>
        <p:spPr>
          <a:xfrm>
            <a:off x="3010245" y="265971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FuncVar-a</a:t>
            </a:r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D2D910E-4C04-3812-88D7-0D630500B8AC}"/>
              </a:ext>
            </a:extLst>
          </p:cNvPr>
          <p:cNvSpPr/>
          <p:nvPr/>
        </p:nvSpPr>
        <p:spPr>
          <a:xfrm>
            <a:off x="5201592" y="1393620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15387F-7A0C-6DE7-72BA-14039E336D03}"/>
              </a:ext>
            </a:extLst>
          </p:cNvPr>
          <p:cNvSpPr txBox="1"/>
          <p:nvPr/>
        </p:nvSpPr>
        <p:spPr>
          <a:xfrm>
            <a:off x="5459783" y="144397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ADD_Block1</a:t>
            </a: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5709980-F0E3-69EC-70A4-030468F28C9C}"/>
              </a:ext>
            </a:extLst>
          </p:cNvPr>
          <p:cNvSpPr txBox="1"/>
          <p:nvPr/>
        </p:nvSpPr>
        <p:spPr>
          <a:xfrm>
            <a:off x="1141341" y="20784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6D61D32-7622-24AA-A2CD-880CD4479C06}"/>
              </a:ext>
            </a:extLst>
          </p:cNvPr>
          <p:cNvSpPr txBox="1"/>
          <p:nvPr/>
        </p:nvSpPr>
        <p:spPr>
          <a:xfrm>
            <a:off x="2117766" y="125361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2EA7A25-322B-47AF-8C25-2E2CC21AB509}"/>
              </a:ext>
            </a:extLst>
          </p:cNvPr>
          <p:cNvSpPr txBox="1"/>
          <p:nvPr/>
        </p:nvSpPr>
        <p:spPr>
          <a:xfrm>
            <a:off x="3658096" y="20784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9E656A-C596-5E98-B47C-EE127527AA11}"/>
              </a:ext>
            </a:extLst>
          </p:cNvPr>
          <p:cNvCxnSpPr>
            <a:cxnSpLocks/>
            <a:stCxn id="51" idx="1"/>
            <a:endCxn id="16" idx="3"/>
          </p:cNvCxnSpPr>
          <p:nvPr/>
        </p:nvCxnSpPr>
        <p:spPr>
          <a:xfrm flipH="1">
            <a:off x="4566339" y="1624453"/>
            <a:ext cx="635253" cy="67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1C8EF3A-9937-DAF5-F79E-ADD603650F54}"/>
              </a:ext>
            </a:extLst>
          </p:cNvPr>
          <p:cNvSpPr txBox="1"/>
          <p:nvPr/>
        </p:nvSpPr>
        <p:spPr>
          <a:xfrm>
            <a:off x="4606072" y="125361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EA4F32-5E6D-3828-0BA9-AED36D212717}"/>
              </a:ext>
            </a:extLst>
          </p:cNvPr>
          <p:cNvSpPr txBox="1"/>
          <p:nvPr/>
        </p:nvSpPr>
        <p:spPr>
          <a:xfrm>
            <a:off x="8646619" y="644864"/>
            <a:ext cx="271741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b="1">
              <a:solidFill>
                <a:srgbClr val="BF546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c_1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43CD98-8920-B828-77F2-881F54A8D30D}"/>
              </a:ext>
            </a:extLst>
          </p:cNvPr>
          <p:cNvSpPr/>
          <p:nvPr/>
        </p:nvSpPr>
        <p:spPr>
          <a:xfrm>
            <a:off x="8433580" y="644863"/>
            <a:ext cx="3202760" cy="5647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1CD8F1-4525-2DF5-97C3-171802DEAB4A}"/>
              </a:ext>
            </a:extLst>
          </p:cNvPr>
          <p:cNvSpPr/>
          <p:nvPr/>
        </p:nvSpPr>
        <p:spPr>
          <a:xfrm>
            <a:off x="8676254" y="1208208"/>
            <a:ext cx="2717411" cy="36308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10B9C6-0D20-B173-826F-93F37E2AC721}"/>
              </a:ext>
            </a:extLst>
          </p:cNvPr>
          <p:cNvSpPr/>
          <p:nvPr/>
        </p:nvSpPr>
        <p:spPr>
          <a:xfrm>
            <a:off x="9552359" y="2082883"/>
            <a:ext cx="1687033" cy="14156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57E498-B630-9B62-19DA-0D7C441AD0C4}"/>
              </a:ext>
            </a:extLst>
          </p:cNvPr>
          <p:cNvSpPr/>
          <p:nvPr/>
        </p:nvSpPr>
        <p:spPr>
          <a:xfrm>
            <a:off x="8676254" y="5043630"/>
            <a:ext cx="2776681" cy="95654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9EDEDE-BA46-A526-3F57-BC5840589988}"/>
              </a:ext>
            </a:extLst>
          </p:cNvPr>
          <p:cNvSpPr/>
          <p:nvPr/>
        </p:nvSpPr>
        <p:spPr>
          <a:xfrm>
            <a:off x="9025558" y="1778084"/>
            <a:ext cx="2213834" cy="19918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BF87BB97-9AD6-EEDE-80EE-ED122FF31D99}"/>
              </a:ext>
            </a:extLst>
          </p:cNvPr>
          <p:cNvSpPr/>
          <p:nvPr/>
        </p:nvSpPr>
        <p:spPr>
          <a:xfrm rot="20327915">
            <a:off x="9381639" y="1635945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8B3C038-27A6-9325-BAD7-F9755B660E53}"/>
              </a:ext>
            </a:extLst>
          </p:cNvPr>
          <p:cNvSpPr/>
          <p:nvPr/>
        </p:nvSpPr>
        <p:spPr>
          <a:xfrm>
            <a:off x="5201592" y="2605181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751E28E-F662-2CD1-18B9-BB13C6A60216}"/>
              </a:ext>
            </a:extLst>
          </p:cNvPr>
          <p:cNvSpPr txBox="1"/>
          <p:nvPr/>
        </p:nvSpPr>
        <p:spPr>
          <a:xfrm>
            <a:off x="5459783" y="2655533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Block1Var-c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886C388-D961-B2F8-E998-6D4CE323493D}"/>
              </a:ext>
            </a:extLst>
          </p:cNvPr>
          <p:cNvSpPr txBox="1"/>
          <p:nvPr/>
        </p:nvSpPr>
        <p:spPr>
          <a:xfrm>
            <a:off x="6108734" y="204454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7186FF-2E85-35EE-166C-303D8C27B91F}"/>
              </a:ext>
            </a:extLst>
          </p:cNvPr>
          <p:cNvCxnSpPr>
            <a:cxnSpLocks/>
          </p:cNvCxnSpPr>
          <p:nvPr/>
        </p:nvCxnSpPr>
        <p:spPr>
          <a:xfrm>
            <a:off x="6095534" y="1862493"/>
            <a:ext cx="0" cy="74687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0BEEC7B-4914-7075-20F6-89834CC01B21}"/>
              </a:ext>
            </a:extLst>
          </p:cNvPr>
          <p:cNvSpPr/>
          <p:nvPr/>
        </p:nvSpPr>
        <p:spPr>
          <a:xfrm>
            <a:off x="2750953" y="3473749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EA52B-B1AF-6C55-89B4-78CF150ED719}"/>
              </a:ext>
            </a:extLst>
          </p:cNvPr>
          <p:cNvSpPr txBox="1"/>
          <p:nvPr/>
        </p:nvSpPr>
        <p:spPr>
          <a:xfrm>
            <a:off x="3009144" y="352410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FuncVar-b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7E44A27-53FD-ACD6-EC5F-E029E707B7E4}"/>
              </a:ext>
            </a:extLst>
          </p:cNvPr>
          <p:cNvCxnSpPr>
            <a:cxnSpLocks/>
          </p:cNvCxnSpPr>
          <p:nvPr/>
        </p:nvCxnSpPr>
        <p:spPr>
          <a:xfrm flipH="1" flipV="1">
            <a:off x="3657194" y="3071031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6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3371CF-FFBD-35E6-5D40-6E46D2B77F15}"/>
              </a:ext>
            </a:extLst>
          </p:cNvPr>
          <p:cNvSpPr txBox="1"/>
          <p:nvPr/>
        </p:nvSpPr>
        <p:spPr>
          <a:xfrm>
            <a:off x="235100" y="276445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commit[44] ———— </a:t>
            </a:r>
            <a:r>
              <a:rPr lang="zh-CN" altLang="en-US" sz="2400"/>
              <a:t>存储的数据结构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2F83B5-B29D-9FF9-FEE3-DB75EE3E0832}"/>
              </a:ext>
            </a:extLst>
          </p:cNvPr>
          <p:cNvSpPr/>
          <p:nvPr/>
        </p:nvSpPr>
        <p:spPr>
          <a:xfrm>
            <a:off x="235100" y="1375652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D1779D-3B4D-F931-9736-8CD4B87D0F1B}"/>
              </a:ext>
            </a:extLst>
          </p:cNvPr>
          <p:cNvSpPr txBox="1"/>
          <p:nvPr/>
        </p:nvSpPr>
        <p:spPr>
          <a:xfrm>
            <a:off x="455195" y="2655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GlobalVar-g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88B636-26E0-683E-645F-AB4FD5318B0A}"/>
              </a:ext>
            </a:extLst>
          </p:cNvPr>
          <p:cNvSpPr/>
          <p:nvPr/>
        </p:nvSpPr>
        <p:spPr>
          <a:xfrm>
            <a:off x="234199" y="2609367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D2C428-E9E9-725C-A443-6EC02DE8875C}"/>
              </a:ext>
            </a:extLst>
          </p:cNvPr>
          <p:cNvSpPr txBox="1"/>
          <p:nvPr/>
        </p:nvSpPr>
        <p:spPr>
          <a:xfrm>
            <a:off x="455195" y="142133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HEADScope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042417-A953-619D-1A1A-C4EB421C9702}"/>
              </a:ext>
            </a:extLst>
          </p:cNvPr>
          <p:cNvSpPr/>
          <p:nvPr/>
        </p:nvSpPr>
        <p:spPr>
          <a:xfrm>
            <a:off x="5239688" y="4898070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13EB7A-B01D-D9F0-7A9D-351483AC31CB}"/>
              </a:ext>
            </a:extLst>
          </p:cNvPr>
          <p:cNvSpPr/>
          <p:nvPr/>
        </p:nvSpPr>
        <p:spPr>
          <a:xfrm>
            <a:off x="5239688" y="3982458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64B431-CD43-B58C-D546-3EBCFE18437B}"/>
              </a:ext>
            </a:extLst>
          </p:cNvPr>
          <p:cNvSpPr txBox="1"/>
          <p:nvPr/>
        </p:nvSpPr>
        <p:spPr>
          <a:xfrm>
            <a:off x="5419144" y="494226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Block2Var-c_1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D1F185-EAE0-F5A7-5F79-4F325C0BD735}"/>
              </a:ext>
            </a:extLst>
          </p:cNvPr>
          <p:cNvSpPr/>
          <p:nvPr/>
        </p:nvSpPr>
        <p:spPr>
          <a:xfrm>
            <a:off x="2752054" y="1394296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CDECCA-E671-5A7A-EA2D-9C08F0306066}"/>
              </a:ext>
            </a:extLst>
          </p:cNvPr>
          <p:cNvSpPr txBox="1"/>
          <p:nvPr/>
        </p:nvSpPr>
        <p:spPr>
          <a:xfrm>
            <a:off x="2998598" y="144046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ADD_FUNC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83A1C8F-A19D-807C-388C-26BA7067344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050190" y="1625129"/>
            <a:ext cx="701864" cy="4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90F4F51-E634-DA3A-63E0-740B2699B86D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7015877" y="1622951"/>
            <a:ext cx="784666" cy="150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B3E0A26-61EC-FA60-2288-1F5689E6179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142242" y="1837317"/>
            <a:ext cx="1" cy="7720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下 28">
            <a:extLst>
              <a:ext uri="{FF2B5EF4-FFF2-40B4-BE49-F238E27FC236}">
                <a16:creationId xmlns:a16="http://schemas.microsoft.com/office/drawing/2014/main" id="{84420930-6D76-9E67-ACF5-B0C2EF473935}"/>
              </a:ext>
            </a:extLst>
          </p:cNvPr>
          <p:cNvSpPr/>
          <p:nvPr/>
        </p:nvSpPr>
        <p:spPr>
          <a:xfrm rot="20327915">
            <a:off x="4751741" y="4418144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A6D6D4-A1CD-3B97-0F95-2BCB3EF9B514}"/>
              </a:ext>
            </a:extLst>
          </p:cNvPr>
          <p:cNvSpPr/>
          <p:nvPr/>
        </p:nvSpPr>
        <p:spPr>
          <a:xfrm>
            <a:off x="2752054" y="2609367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777669B-38D4-806F-600E-B35A02326EF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659197" y="1862493"/>
            <a:ext cx="0" cy="74687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316BD28-B331-A5FD-733B-C73DBDDB781B}"/>
              </a:ext>
            </a:extLst>
          </p:cNvPr>
          <p:cNvSpPr/>
          <p:nvPr/>
        </p:nvSpPr>
        <p:spPr>
          <a:xfrm>
            <a:off x="235100" y="3473749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3AF64C9-F2D9-CE22-30A4-B59F07A33EDD}"/>
              </a:ext>
            </a:extLst>
          </p:cNvPr>
          <p:cNvSpPr txBox="1"/>
          <p:nvPr/>
        </p:nvSpPr>
        <p:spPr>
          <a:xfrm>
            <a:off x="481644" y="35199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ADD_FUNC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DBBF085-10D5-BAD3-C096-D767C7F61423}"/>
              </a:ext>
            </a:extLst>
          </p:cNvPr>
          <p:cNvCxnSpPr>
            <a:cxnSpLocks/>
            <a:stCxn id="39" idx="0"/>
            <a:endCxn id="10" idx="2"/>
          </p:cNvCxnSpPr>
          <p:nvPr/>
        </p:nvCxnSpPr>
        <p:spPr>
          <a:xfrm flipH="1" flipV="1">
            <a:off x="1141342" y="3071032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7608318-F412-3A2E-9F4B-5C8B5FB2D3AF}"/>
              </a:ext>
            </a:extLst>
          </p:cNvPr>
          <p:cNvSpPr txBox="1"/>
          <p:nvPr/>
        </p:nvSpPr>
        <p:spPr>
          <a:xfrm>
            <a:off x="3010245" y="265971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FuncVar-a</a:t>
            </a:r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D2D910E-4C04-3812-88D7-0D630500B8AC}"/>
              </a:ext>
            </a:extLst>
          </p:cNvPr>
          <p:cNvSpPr/>
          <p:nvPr/>
        </p:nvSpPr>
        <p:spPr>
          <a:xfrm>
            <a:off x="5201592" y="1393620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15387F-7A0C-6DE7-72BA-14039E336D03}"/>
              </a:ext>
            </a:extLst>
          </p:cNvPr>
          <p:cNvSpPr txBox="1"/>
          <p:nvPr/>
        </p:nvSpPr>
        <p:spPr>
          <a:xfrm>
            <a:off x="5459783" y="144397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ADD_Block1</a:t>
            </a: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5709980-F0E3-69EC-70A4-030468F28C9C}"/>
              </a:ext>
            </a:extLst>
          </p:cNvPr>
          <p:cNvSpPr txBox="1"/>
          <p:nvPr/>
        </p:nvSpPr>
        <p:spPr>
          <a:xfrm>
            <a:off x="1141341" y="20784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6D61D32-7622-24AA-A2CD-880CD4479C06}"/>
              </a:ext>
            </a:extLst>
          </p:cNvPr>
          <p:cNvSpPr txBox="1"/>
          <p:nvPr/>
        </p:nvSpPr>
        <p:spPr>
          <a:xfrm>
            <a:off x="2117766" y="125361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2EA7A25-322B-47AF-8C25-2E2CC21AB509}"/>
              </a:ext>
            </a:extLst>
          </p:cNvPr>
          <p:cNvSpPr txBox="1"/>
          <p:nvPr/>
        </p:nvSpPr>
        <p:spPr>
          <a:xfrm>
            <a:off x="3658096" y="20784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9E656A-C596-5E98-B47C-EE127527AA11}"/>
              </a:ext>
            </a:extLst>
          </p:cNvPr>
          <p:cNvCxnSpPr>
            <a:cxnSpLocks/>
            <a:stCxn id="51" idx="1"/>
            <a:endCxn id="16" idx="3"/>
          </p:cNvCxnSpPr>
          <p:nvPr/>
        </p:nvCxnSpPr>
        <p:spPr>
          <a:xfrm flipH="1">
            <a:off x="4566339" y="1624453"/>
            <a:ext cx="635253" cy="67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1C8EF3A-9937-DAF5-F79E-ADD603650F54}"/>
              </a:ext>
            </a:extLst>
          </p:cNvPr>
          <p:cNvSpPr txBox="1"/>
          <p:nvPr/>
        </p:nvSpPr>
        <p:spPr>
          <a:xfrm>
            <a:off x="4606072" y="125361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EA4F32-5E6D-3828-0BA9-AED36D212717}"/>
              </a:ext>
            </a:extLst>
          </p:cNvPr>
          <p:cNvSpPr txBox="1"/>
          <p:nvPr/>
        </p:nvSpPr>
        <p:spPr>
          <a:xfrm>
            <a:off x="8646619" y="644864"/>
            <a:ext cx="271741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b="1">
              <a:solidFill>
                <a:srgbClr val="BF546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c_1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43CD98-8920-B828-77F2-881F54A8D30D}"/>
              </a:ext>
            </a:extLst>
          </p:cNvPr>
          <p:cNvSpPr/>
          <p:nvPr/>
        </p:nvSpPr>
        <p:spPr>
          <a:xfrm>
            <a:off x="8433580" y="644863"/>
            <a:ext cx="3202760" cy="5647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1CD8F1-4525-2DF5-97C3-171802DEAB4A}"/>
              </a:ext>
            </a:extLst>
          </p:cNvPr>
          <p:cNvSpPr/>
          <p:nvPr/>
        </p:nvSpPr>
        <p:spPr>
          <a:xfrm>
            <a:off x="8676254" y="1208208"/>
            <a:ext cx="2717411" cy="36308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10B9C6-0D20-B173-826F-93F37E2AC721}"/>
              </a:ext>
            </a:extLst>
          </p:cNvPr>
          <p:cNvSpPr/>
          <p:nvPr/>
        </p:nvSpPr>
        <p:spPr>
          <a:xfrm>
            <a:off x="9552359" y="2082883"/>
            <a:ext cx="1687033" cy="14156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57E498-B630-9B62-19DA-0D7C441AD0C4}"/>
              </a:ext>
            </a:extLst>
          </p:cNvPr>
          <p:cNvSpPr/>
          <p:nvPr/>
        </p:nvSpPr>
        <p:spPr>
          <a:xfrm>
            <a:off x="8676254" y="5043630"/>
            <a:ext cx="2776681" cy="95654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9EDEDE-BA46-A526-3F57-BC5840589988}"/>
              </a:ext>
            </a:extLst>
          </p:cNvPr>
          <p:cNvSpPr/>
          <p:nvPr/>
        </p:nvSpPr>
        <p:spPr>
          <a:xfrm>
            <a:off x="9025558" y="1778084"/>
            <a:ext cx="2213834" cy="19918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BF87BB97-9AD6-EEDE-80EE-ED122FF31D99}"/>
              </a:ext>
            </a:extLst>
          </p:cNvPr>
          <p:cNvSpPr/>
          <p:nvPr/>
        </p:nvSpPr>
        <p:spPr>
          <a:xfrm rot="20327915">
            <a:off x="9995809" y="2183045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8B3C038-27A6-9325-BAD7-F9755B660E53}"/>
              </a:ext>
            </a:extLst>
          </p:cNvPr>
          <p:cNvSpPr/>
          <p:nvPr/>
        </p:nvSpPr>
        <p:spPr>
          <a:xfrm>
            <a:off x="5201592" y="2605181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751E28E-F662-2CD1-18B9-BB13C6A60216}"/>
              </a:ext>
            </a:extLst>
          </p:cNvPr>
          <p:cNvSpPr txBox="1"/>
          <p:nvPr/>
        </p:nvSpPr>
        <p:spPr>
          <a:xfrm>
            <a:off x="5459783" y="2655533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Block1Var-c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886C388-D961-B2F8-E998-6D4CE323493D}"/>
              </a:ext>
            </a:extLst>
          </p:cNvPr>
          <p:cNvSpPr txBox="1"/>
          <p:nvPr/>
        </p:nvSpPr>
        <p:spPr>
          <a:xfrm>
            <a:off x="6108734" y="204454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7186FF-2E85-35EE-166C-303D8C27B91F}"/>
              </a:ext>
            </a:extLst>
          </p:cNvPr>
          <p:cNvCxnSpPr>
            <a:cxnSpLocks/>
          </p:cNvCxnSpPr>
          <p:nvPr/>
        </p:nvCxnSpPr>
        <p:spPr>
          <a:xfrm>
            <a:off x="6095534" y="1862493"/>
            <a:ext cx="0" cy="74687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DB086A6-DE89-AEE2-A217-976B695664F7}"/>
              </a:ext>
            </a:extLst>
          </p:cNvPr>
          <p:cNvSpPr txBox="1"/>
          <p:nvPr/>
        </p:nvSpPr>
        <p:spPr>
          <a:xfrm>
            <a:off x="5511079" y="402862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ADD_Block2</a:t>
            </a:r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FBF49D8-C1CE-845D-B2F3-0FCAD6B4EBD6}"/>
              </a:ext>
            </a:extLst>
          </p:cNvPr>
          <p:cNvCxnSpPr>
            <a:cxnSpLocks/>
          </p:cNvCxnSpPr>
          <p:nvPr/>
        </p:nvCxnSpPr>
        <p:spPr>
          <a:xfrm>
            <a:off x="7800543" y="1622951"/>
            <a:ext cx="0" cy="259033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864FE88-F896-670C-EF99-9A20BB818A81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7053973" y="4213290"/>
            <a:ext cx="746570" cy="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3DF2F3E-A85A-DDC7-CDE5-907BBB67C75B}"/>
              </a:ext>
            </a:extLst>
          </p:cNvPr>
          <p:cNvSpPr txBox="1"/>
          <p:nvPr/>
        </p:nvSpPr>
        <p:spPr>
          <a:xfrm>
            <a:off x="7141250" y="382186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0F197B4-0465-0517-31CE-C09A6035E2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146831" y="4444123"/>
            <a:ext cx="0" cy="45394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F42BB61-1A24-915E-161A-20362C181ADC}"/>
              </a:ext>
            </a:extLst>
          </p:cNvPr>
          <p:cNvSpPr txBox="1"/>
          <p:nvPr/>
        </p:nvSpPr>
        <p:spPr>
          <a:xfrm>
            <a:off x="6156448" y="448643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853D2C-E931-6E2F-90EE-9A282EB94599}"/>
              </a:ext>
            </a:extLst>
          </p:cNvPr>
          <p:cNvSpPr/>
          <p:nvPr/>
        </p:nvSpPr>
        <p:spPr>
          <a:xfrm>
            <a:off x="2750953" y="3473749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3DD6F2-0D8A-BD29-FF35-2BE43E52AF44}"/>
              </a:ext>
            </a:extLst>
          </p:cNvPr>
          <p:cNvSpPr txBox="1"/>
          <p:nvPr/>
        </p:nvSpPr>
        <p:spPr>
          <a:xfrm>
            <a:off x="3009144" y="352410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FuncVar-b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EC6723D-F126-F0A4-8A94-24354DEB5879}"/>
              </a:ext>
            </a:extLst>
          </p:cNvPr>
          <p:cNvCxnSpPr>
            <a:cxnSpLocks/>
          </p:cNvCxnSpPr>
          <p:nvPr/>
        </p:nvCxnSpPr>
        <p:spPr>
          <a:xfrm flipH="1" flipV="1">
            <a:off x="3657194" y="3071031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7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3371CF-FFBD-35E6-5D40-6E46D2B77F15}"/>
              </a:ext>
            </a:extLst>
          </p:cNvPr>
          <p:cNvSpPr txBox="1"/>
          <p:nvPr/>
        </p:nvSpPr>
        <p:spPr>
          <a:xfrm>
            <a:off x="235100" y="276445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commit[44] ———— </a:t>
            </a:r>
            <a:r>
              <a:rPr lang="zh-CN" altLang="en-US" sz="2400"/>
              <a:t>存储的数据结构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2F83B5-B29D-9FF9-FEE3-DB75EE3E0832}"/>
              </a:ext>
            </a:extLst>
          </p:cNvPr>
          <p:cNvSpPr/>
          <p:nvPr/>
        </p:nvSpPr>
        <p:spPr>
          <a:xfrm>
            <a:off x="235100" y="1375652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D1779D-3B4D-F931-9736-8CD4B87D0F1B}"/>
              </a:ext>
            </a:extLst>
          </p:cNvPr>
          <p:cNvSpPr txBox="1"/>
          <p:nvPr/>
        </p:nvSpPr>
        <p:spPr>
          <a:xfrm>
            <a:off x="455195" y="2655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GlobalVar-g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88B636-26E0-683E-645F-AB4FD5318B0A}"/>
              </a:ext>
            </a:extLst>
          </p:cNvPr>
          <p:cNvSpPr/>
          <p:nvPr/>
        </p:nvSpPr>
        <p:spPr>
          <a:xfrm>
            <a:off x="234199" y="2609367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D2C428-E9E9-725C-A443-6EC02DE8875C}"/>
              </a:ext>
            </a:extLst>
          </p:cNvPr>
          <p:cNvSpPr txBox="1"/>
          <p:nvPr/>
        </p:nvSpPr>
        <p:spPr>
          <a:xfrm>
            <a:off x="455195" y="142133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HEADScope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D1F185-EAE0-F5A7-5F79-4F325C0BD735}"/>
              </a:ext>
            </a:extLst>
          </p:cNvPr>
          <p:cNvSpPr/>
          <p:nvPr/>
        </p:nvSpPr>
        <p:spPr>
          <a:xfrm>
            <a:off x="2752054" y="1394296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CDECCA-E671-5A7A-EA2D-9C08F0306066}"/>
              </a:ext>
            </a:extLst>
          </p:cNvPr>
          <p:cNvSpPr txBox="1"/>
          <p:nvPr/>
        </p:nvSpPr>
        <p:spPr>
          <a:xfrm>
            <a:off x="2998598" y="144046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ADD_FUNC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83A1C8F-A19D-807C-388C-26BA7067344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050190" y="1625129"/>
            <a:ext cx="701864" cy="4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B3E0A26-61EC-FA60-2288-1F5689E6179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142242" y="1837317"/>
            <a:ext cx="1" cy="7720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下 28">
            <a:extLst>
              <a:ext uri="{FF2B5EF4-FFF2-40B4-BE49-F238E27FC236}">
                <a16:creationId xmlns:a16="http://schemas.microsoft.com/office/drawing/2014/main" id="{84420930-6D76-9E67-ACF5-B0C2EF473935}"/>
              </a:ext>
            </a:extLst>
          </p:cNvPr>
          <p:cNvSpPr/>
          <p:nvPr/>
        </p:nvSpPr>
        <p:spPr>
          <a:xfrm rot="20327915">
            <a:off x="4952831" y="869497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A6D6D4-A1CD-3B97-0F95-2BCB3EF9B514}"/>
              </a:ext>
            </a:extLst>
          </p:cNvPr>
          <p:cNvSpPr/>
          <p:nvPr/>
        </p:nvSpPr>
        <p:spPr>
          <a:xfrm>
            <a:off x="2752054" y="2609367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777669B-38D4-806F-600E-B35A02326EF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659197" y="1862493"/>
            <a:ext cx="0" cy="74687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316BD28-B331-A5FD-733B-C73DBDDB781B}"/>
              </a:ext>
            </a:extLst>
          </p:cNvPr>
          <p:cNvSpPr/>
          <p:nvPr/>
        </p:nvSpPr>
        <p:spPr>
          <a:xfrm>
            <a:off x="235100" y="3473749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3AF64C9-F2D9-CE22-30A4-B59F07A33EDD}"/>
              </a:ext>
            </a:extLst>
          </p:cNvPr>
          <p:cNvSpPr txBox="1"/>
          <p:nvPr/>
        </p:nvSpPr>
        <p:spPr>
          <a:xfrm>
            <a:off x="481644" y="35199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ADD_FUNC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DBBF085-10D5-BAD3-C096-D767C7F61423}"/>
              </a:ext>
            </a:extLst>
          </p:cNvPr>
          <p:cNvCxnSpPr>
            <a:cxnSpLocks/>
            <a:stCxn id="39" idx="0"/>
            <a:endCxn id="10" idx="2"/>
          </p:cNvCxnSpPr>
          <p:nvPr/>
        </p:nvCxnSpPr>
        <p:spPr>
          <a:xfrm flipH="1" flipV="1">
            <a:off x="1141342" y="3071032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7608318-F412-3A2E-9F4B-5C8B5FB2D3AF}"/>
              </a:ext>
            </a:extLst>
          </p:cNvPr>
          <p:cNvSpPr txBox="1"/>
          <p:nvPr/>
        </p:nvSpPr>
        <p:spPr>
          <a:xfrm>
            <a:off x="3010245" y="265971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FuncVar-a</a:t>
            </a:r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D2D910E-4C04-3812-88D7-0D630500B8AC}"/>
              </a:ext>
            </a:extLst>
          </p:cNvPr>
          <p:cNvSpPr/>
          <p:nvPr/>
        </p:nvSpPr>
        <p:spPr>
          <a:xfrm>
            <a:off x="5201592" y="1393620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15387F-7A0C-6DE7-72BA-14039E336D03}"/>
              </a:ext>
            </a:extLst>
          </p:cNvPr>
          <p:cNvSpPr txBox="1"/>
          <p:nvPr/>
        </p:nvSpPr>
        <p:spPr>
          <a:xfrm>
            <a:off x="5459783" y="144397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ADD_Block1</a:t>
            </a: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5709980-F0E3-69EC-70A4-030468F28C9C}"/>
              </a:ext>
            </a:extLst>
          </p:cNvPr>
          <p:cNvSpPr txBox="1"/>
          <p:nvPr/>
        </p:nvSpPr>
        <p:spPr>
          <a:xfrm>
            <a:off x="1141341" y="20784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6D61D32-7622-24AA-A2CD-880CD4479C06}"/>
              </a:ext>
            </a:extLst>
          </p:cNvPr>
          <p:cNvSpPr txBox="1"/>
          <p:nvPr/>
        </p:nvSpPr>
        <p:spPr>
          <a:xfrm>
            <a:off x="2117766" y="125361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2EA7A25-322B-47AF-8C25-2E2CC21AB509}"/>
              </a:ext>
            </a:extLst>
          </p:cNvPr>
          <p:cNvSpPr txBox="1"/>
          <p:nvPr/>
        </p:nvSpPr>
        <p:spPr>
          <a:xfrm>
            <a:off x="3658096" y="20784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9E656A-C596-5E98-B47C-EE127527AA11}"/>
              </a:ext>
            </a:extLst>
          </p:cNvPr>
          <p:cNvCxnSpPr>
            <a:cxnSpLocks/>
            <a:stCxn id="51" idx="1"/>
            <a:endCxn id="16" idx="3"/>
          </p:cNvCxnSpPr>
          <p:nvPr/>
        </p:nvCxnSpPr>
        <p:spPr>
          <a:xfrm flipH="1">
            <a:off x="4566339" y="1624453"/>
            <a:ext cx="635253" cy="67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1C8EF3A-9937-DAF5-F79E-ADD603650F54}"/>
              </a:ext>
            </a:extLst>
          </p:cNvPr>
          <p:cNvSpPr txBox="1"/>
          <p:nvPr/>
        </p:nvSpPr>
        <p:spPr>
          <a:xfrm>
            <a:off x="4606072" y="125361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EA4F32-5E6D-3828-0BA9-AED36D212717}"/>
              </a:ext>
            </a:extLst>
          </p:cNvPr>
          <p:cNvSpPr txBox="1"/>
          <p:nvPr/>
        </p:nvSpPr>
        <p:spPr>
          <a:xfrm>
            <a:off x="8646619" y="644864"/>
            <a:ext cx="271741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b="1">
              <a:solidFill>
                <a:srgbClr val="BF546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c_1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43CD98-8920-B828-77F2-881F54A8D30D}"/>
              </a:ext>
            </a:extLst>
          </p:cNvPr>
          <p:cNvSpPr/>
          <p:nvPr/>
        </p:nvSpPr>
        <p:spPr>
          <a:xfrm>
            <a:off x="8433580" y="644863"/>
            <a:ext cx="3202760" cy="5647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1CD8F1-4525-2DF5-97C3-171802DEAB4A}"/>
              </a:ext>
            </a:extLst>
          </p:cNvPr>
          <p:cNvSpPr/>
          <p:nvPr/>
        </p:nvSpPr>
        <p:spPr>
          <a:xfrm>
            <a:off x="8676254" y="1208208"/>
            <a:ext cx="2717411" cy="36308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10B9C6-0D20-B173-826F-93F37E2AC721}"/>
              </a:ext>
            </a:extLst>
          </p:cNvPr>
          <p:cNvSpPr/>
          <p:nvPr/>
        </p:nvSpPr>
        <p:spPr>
          <a:xfrm>
            <a:off x="9552359" y="2082883"/>
            <a:ext cx="1687033" cy="14156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57E498-B630-9B62-19DA-0D7C441AD0C4}"/>
              </a:ext>
            </a:extLst>
          </p:cNvPr>
          <p:cNvSpPr/>
          <p:nvPr/>
        </p:nvSpPr>
        <p:spPr>
          <a:xfrm>
            <a:off x="8676254" y="5043630"/>
            <a:ext cx="2776681" cy="95654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9EDEDE-BA46-A526-3F57-BC5840589988}"/>
              </a:ext>
            </a:extLst>
          </p:cNvPr>
          <p:cNvSpPr/>
          <p:nvPr/>
        </p:nvSpPr>
        <p:spPr>
          <a:xfrm>
            <a:off x="9025558" y="1778084"/>
            <a:ext cx="2213834" cy="19918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BF87BB97-9AD6-EEDE-80EE-ED122FF31D99}"/>
              </a:ext>
            </a:extLst>
          </p:cNvPr>
          <p:cNvSpPr/>
          <p:nvPr/>
        </p:nvSpPr>
        <p:spPr>
          <a:xfrm rot="20327915">
            <a:off x="9440187" y="2756528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8B3C038-27A6-9325-BAD7-F9755B660E53}"/>
              </a:ext>
            </a:extLst>
          </p:cNvPr>
          <p:cNvSpPr/>
          <p:nvPr/>
        </p:nvSpPr>
        <p:spPr>
          <a:xfrm>
            <a:off x="5201592" y="2605181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751E28E-F662-2CD1-18B9-BB13C6A60216}"/>
              </a:ext>
            </a:extLst>
          </p:cNvPr>
          <p:cNvSpPr txBox="1"/>
          <p:nvPr/>
        </p:nvSpPr>
        <p:spPr>
          <a:xfrm>
            <a:off x="5459783" y="265553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Block1Var-b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886C388-D961-B2F8-E998-6D4CE323493D}"/>
              </a:ext>
            </a:extLst>
          </p:cNvPr>
          <p:cNvSpPr txBox="1"/>
          <p:nvPr/>
        </p:nvSpPr>
        <p:spPr>
          <a:xfrm>
            <a:off x="6108734" y="204454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7186FF-2E85-35EE-166C-303D8C27B91F}"/>
              </a:ext>
            </a:extLst>
          </p:cNvPr>
          <p:cNvCxnSpPr>
            <a:cxnSpLocks/>
          </p:cNvCxnSpPr>
          <p:nvPr/>
        </p:nvCxnSpPr>
        <p:spPr>
          <a:xfrm>
            <a:off x="6095534" y="1862493"/>
            <a:ext cx="0" cy="74687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A2CDE46-4BD0-4C73-9AAE-C01B19EB59F1}"/>
              </a:ext>
            </a:extLst>
          </p:cNvPr>
          <p:cNvSpPr/>
          <p:nvPr/>
        </p:nvSpPr>
        <p:spPr>
          <a:xfrm>
            <a:off x="2750953" y="3473749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62D8A0-29E9-82E9-461D-9B5AA927C7FA}"/>
              </a:ext>
            </a:extLst>
          </p:cNvPr>
          <p:cNvSpPr txBox="1"/>
          <p:nvPr/>
        </p:nvSpPr>
        <p:spPr>
          <a:xfrm>
            <a:off x="3009144" y="352410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FuncVar-b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139068-6FEE-4215-DFA9-1C62B5EAEF7C}"/>
              </a:ext>
            </a:extLst>
          </p:cNvPr>
          <p:cNvCxnSpPr>
            <a:cxnSpLocks/>
          </p:cNvCxnSpPr>
          <p:nvPr/>
        </p:nvCxnSpPr>
        <p:spPr>
          <a:xfrm flipH="1" flipV="1">
            <a:off x="3657194" y="3071031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6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3371CF-FFBD-35E6-5D40-6E46D2B77F15}"/>
              </a:ext>
            </a:extLst>
          </p:cNvPr>
          <p:cNvSpPr txBox="1"/>
          <p:nvPr/>
        </p:nvSpPr>
        <p:spPr>
          <a:xfrm>
            <a:off x="235100" y="276445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commit[44] ———— </a:t>
            </a:r>
            <a:r>
              <a:rPr lang="zh-CN" altLang="en-US" sz="2400"/>
              <a:t>存储的数据结构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2F83B5-B29D-9FF9-FEE3-DB75EE3E0832}"/>
              </a:ext>
            </a:extLst>
          </p:cNvPr>
          <p:cNvSpPr/>
          <p:nvPr/>
        </p:nvSpPr>
        <p:spPr>
          <a:xfrm>
            <a:off x="235100" y="1375652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D1779D-3B4D-F931-9736-8CD4B87D0F1B}"/>
              </a:ext>
            </a:extLst>
          </p:cNvPr>
          <p:cNvSpPr txBox="1"/>
          <p:nvPr/>
        </p:nvSpPr>
        <p:spPr>
          <a:xfrm>
            <a:off x="455195" y="2655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GlobalVar-g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88B636-26E0-683E-645F-AB4FD5318B0A}"/>
              </a:ext>
            </a:extLst>
          </p:cNvPr>
          <p:cNvSpPr/>
          <p:nvPr/>
        </p:nvSpPr>
        <p:spPr>
          <a:xfrm>
            <a:off x="234199" y="2609367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D2C428-E9E9-725C-A443-6EC02DE8875C}"/>
              </a:ext>
            </a:extLst>
          </p:cNvPr>
          <p:cNvSpPr txBox="1"/>
          <p:nvPr/>
        </p:nvSpPr>
        <p:spPr>
          <a:xfrm>
            <a:off x="455195" y="142133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HEADScope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D1F185-EAE0-F5A7-5F79-4F325C0BD735}"/>
              </a:ext>
            </a:extLst>
          </p:cNvPr>
          <p:cNvSpPr/>
          <p:nvPr/>
        </p:nvSpPr>
        <p:spPr>
          <a:xfrm>
            <a:off x="2752054" y="1394296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CDECCA-E671-5A7A-EA2D-9C08F0306066}"/>
              </a:ext>
            </a:extLst>
          </p:cNvPr>
          <p:cNvSpPr txBox="1"/>
          <p:nvPr/>
        </p:nvSpPr>
        <p:spPr>
          <a:xfrm>
            <a:off x="2998598" y="144046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ADD_FUNC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83A1C8F-A19D-807C-388C-26BA7067344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050190" y="1625129"/>
            <a:ext cx="701864" cy="4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B3E0A26-61EC-FA60-2288-1F5689E6179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142242" y="1837317"/>
            <a:ext cx="1" cy="7720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下 28">
            <a:extLst>
              <a:ext uri="{FF2B5EF4-FFF2-40B4-BE49-F238E27FC236}">
                <a16:creationId xmlns:a16="http://schemas.microsoft.com/office/drawing/2014/main" id="{84420930-6D76-9E67-ACF5-B0C2EF473935}"/>
              </a:ext>
            </a:extLst>
          </p:cNvPr>
          <p:cNvSpPr/>
          <p:nvPr/>
        </p:nvSpPr>
        <p:spPr>
          <a:xfrm rot="20327915">
            <a:off x="3179842" y="815459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A6D6D4-A1CD-3B97-0F95-2BCB3EF9B514}"/>
              </a:ext>
            </a:extLst>
          </p:cNvPr>
          <p:cNvSpPr/>
          <p:nvPr/>
        </p:nvSpPr>
        <p:spPr>
          <a:xfrm>
            <a:off x="2752054" y="2609367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777669B-38D4-806F-600E-B35A02326EF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659197" y="1862493"/>
            <a:ext cx="0" cy="74687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316BD28-B331-A5FD-733B-C73DBDDB781B}"/>
              </a:ext>
            </a:extLst>
          </p:cNvPr>
          <p:cNvSpPr/>
          <p:nvPr/>
        </p:nvSpPr>
        <p:spPr>
          <a:xfrm>
            <a:off x="235100" y="3473749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3AF64C9-F2D9-CE22-30A4-B59F07A33EDD}"/>
              </a:ext>
            </a:extLst>
          </p:cNvPr>
          <p:cNvSpPr txBox="1"/>
          <p:nvPr/>
        </p:nvSpPr>
        <p:spPr>
          <a:xfrm>
            <a:off x="481644" y="35199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ADD_FUNC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DBBF085-10D5-BAD3-C096-D767C7F61423}"/>
              </a:ext>
            </a:extLst>
          </p:cNvPr>
          <p:cNvCxnSpPr>
            <a:cxnSpLocks/>
            <a:stCxn id="39" idx="0"/>
            <a:endCxn id="10" idx="2"/>
          </p:cNvCxnSpPr>
          <p:nvPr/>
        </p:nvCxnSpPr>
        <p:spPr>
          <a:xfrm flipH="1" flipV="1">
            <a:off x="1141342" y="3071032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7608318-F412-3A2E-9F4B-5C8B5FB2D3AF}"/>
              </a:ext>
            </a:extLst>
          </p:cNvPr>
          <p:cNvSpPr txBox="1"/>
          <p:nvPr/>
        </p:nvSpPr>
        <p:spPr>
          <a:xfrm>
            <a:off x="3010245" y="265971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FuncVar-a</a:t>
            </a: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5709980-F0E3-69EC-70A4-030468F28C9C}"/>
              </a:ext>
            </a:extLst>
          </p:cNvPr>
          <p:cNvSpPr txBox="1"/>
          <p:nvPr/>
        </p:nvSpPr>
        <p:spPr>
          <a:xfrm>
            <a:off x="1141341" y="20784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6D61D32-7622-24AA-A2CD-880CD4479C06}"/>
              </a:ext>
            </a:extLst>
          </p:cNvPr>
          <p:cNvSpPr txBox="1"/>
          <p:nvPr/>
        </p:nvSpPr>
        <p:spPr>
          <a:xfrm>
            <a:off x="2117766" y="125361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2EA7A25-322B-47AF-8C25-2E2CC21AB509}"/>
              </a:ext>
            </a:extLst>
          </p:cNvPr>
          <p:cNvSpPr txBox="1"/>
          <p:nvPr/>
        </p:nvSpPr>
        <p:spPr>
          <a:xfrm>
            <a:off x="3658096" y="20784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VarScope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EA4F32-5E6D-3828-0BA9-AED36D212717}"/>
              </a:ext>
            </a:extLst>
          </p:cNvPr>
          <p:cNvSpPr txBox="1"/>
          <p:nvPr/>
        </p:nvSpPr>
        <p:spPr>
          <a:xfrm>
            <a:off x="8646619" y="644864"/>
            <a:ext cx="271741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b="1">
              <a:solidFill>
                <a:srgbClr val="BF546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c_1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194F8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>
                <a:solidFill>
                  <a:srgbClr val="BF54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17CE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26A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07AE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43CD98-8920-B828-77F2-881F54A8D30D}"/>
              </a:ext>
            </a:extLst>
          </p:cNvPr>
          <p:cNvSpPr/>
          <p:nvPr/>
        </p:nvSpPr>
        <p:spPr>
          <a:xfrm>
            <a:off x="8433580" y="644863"/>
            <a:ext cx="3202760" cy="5647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1CD8F1-4525-2DF5-97C3-171802DEAB4A}"/>
              </a:ext>
            </a:extLst>
          </p:cNvPr>
          <p:cNvSpPr/>
          <p:nvPr/>
        </p:nvSpPr>
        <p:spPr>
          <a:xfrm>
            <a:off x="8676254" y="1208208"/>
            <a:ext cx="2717411" cy="36308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10B9C6-0D20-B173-826F-93F37E2AC721}"/>
              </a:ext>
            </a:extLst>
          </p:cNvPr>
          <p:cNvSpPr/>
          <p:nvPr/>
        </p:nvSpPr>
        <p:spPr>
          <a:xfrm>
            <a:off x="9552359" y="2082883"/>
            <a:ext cx="1687033" cy="14156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57E498-B630-9B62-19DA-0D7C441AD0C4}"/>
              </a:ext>
            </a:extLst>
          </p:cNvPr>
          <p:cNvSpPr/>
          <p:nvPr/>
        </p:nvSpPr>
        <p:spPr>
          <a:xfrm>
            <a:off x="8676254" y="5043630"/>
            <a:ext cx="2776681" cy="95654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9EDEDE-BA46-A526-3F57-BC5840589988}"/>
              </a:ext>
            </a:extLst>
          </p:cNvPr>
          <p:cNvSpPr/>
          <p:nvPr/>
        </p:nvSpPr>
        <p:spPr>
          <a:xfrm>
            <a:off x="9025558" y="1778084"/>
            <a:ext cx="2213834" cy="19918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BF87BB97-9AD6-EEDE-80EE-ED122FF31D99}"/>
              </a:ext>
            </a:extLst>
          </p:cNvPr>
          <p:cNvSpPr/>
          <p:nvPr/>
        </p:nvSpPr>
        <p:spPr>
          <a:xfrm rot="20327915">
            <a:off x="8848982" y="3086078"/>
            <a:ext cx="4318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45067B-3C5C-22D4-26C5-48A5F4376A69}"/>
              </a:ext>
            </a:extLst>
          </p:cNvPr>
          <p:cNvSpPr/>
          <p:nvPr/>
        </p:nvSpPr>
        <p:spPr>
          <a:xfrm>
            <a:off x="2750953" y="3473749"/>
            <a:ext cx="1814285" cy="46166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7B4D4-20CE-D9AF-C1BD-786E9516FC5F}"/>
              </a:ext>
            </a:extLst>
          </p:cNvPr>
          <p:cNvSpPr txBox="1"/>
          <p:nvPr/>
        </p:nvSpPr>
        <p:spPr>
          <a:xfrm>
            <a:off x="3009144" y="352410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FuncVar-b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C30F6AA-2F7B-2FEF-D4DE-8F8634DB71E1}"/>
              </a:ext>
            </a:extLst>
          </p:cNvPr>
          <p:cNvCxnSpPr>
            <a:cxnSpLocks/>
          </p:cNvCxnSpPr>
          <p:nvPr/>
        </p:nvCxnSpPr>
        <p:spPr>
          <a:xfrm flipH="1" flipV="1">
            <a:off x="3657194" y="3071031"/>
            <a:ext cx="901" cy="4027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3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1572</Words>
  <Application>Microsoft Office PowerPoint</Application>
  <PresentationFormat>宽屏</PresentationFormat>
  <Paragraphs>351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2405677060@qq.com</dc:creator>
  <cp:lastModifiedBy>2405677060@qq.com</cp:lastModifiedBy>
  <cp:revision>2</cp:revision>
  <dcterms:created xsi:type="dcterms:W3CDTF">2024-09-11T03:29:29Z</dcterms:created>
  <dcterms:modified xsi:type="dcterms:W3CDTF">2024-09-11T07:30:25Z</dcterms:modified>
</cp:coreProperties>
</file>