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0" r:id="rId4"/>
    <p:sldId id="265" r:id="rId5"/>
    <p:sldId id="269" r:id="rId6"/>
    <p:sldId id="268" r:id="rId7"/>
    <p:sldId id="267" r:id="rId8"/>
    <p:sldId id="270" r:id="rId9"/>
    <p:sldId id="266" r:id="rId10"/>
    <p:sldId id="264" r:id="rId11"/>
    <p:sldId id="275" r:id="rId12"/>
    <p:sldId id="271" r:id="rId13"/>
    <p:sldId id="274" r:id="rId14"/>
    <p:sldId id="257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91" autoAdjust="0"/>
  </p:normalViewPr>
  <p:slideViewPr>
    <p:cSldViewPr snapToGrid="0">
      <p:cViewPr varScale="1">
        <p:scale>
          <a:sx n="95" d="100"/>
          <a:sy n="95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C135-99D2-44F5-AE73-6E4D61EE1BE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5D1-4D8D-4769-B668-DB5972EE7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3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B351E-67E9-81DC-E3F3-35169710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B2956-6561-149B-D8B7-7ACA0EA4C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73064-E268-0C29-686C-EB773142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76857-5693-D1E7-7F87-80D21B2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F244B-D9F2-38CC-8BE9-E264021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5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DE431-E484-3E33-91E5-07C4B910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40A8F-A654-1220-4627-AD4E10C7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EB622-40E3-D15E-2270-2E39F6AB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5B634-45B4-EB41-43DD-AF09E29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D489E-DF8A-FC3E-95DD-212E60D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F5F13-E816-3367-8E81-EDDB1993A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00472-2E00-7F74-B423-06F79C20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0B248-0BE7-3E47-B489-9A775A0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6312B-222D-7647-B21F-6AD90B2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89A8B-0E5F-3FB6-7C91-0F9EE3B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1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6D7E-53B8-3C05-0E8D-CCE68C8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002D-640B-1E85-961B-4E2DB1BD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62A9C-B61A-EB9F-CA07-4382EC61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83D6F-B0CA-B5DD-9061-9459817A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626B-BE89-64CF-5B8F-D31D866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7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F14D-22D6-50BA-ACDB-C6F4DCF5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458F1-B94B-E538-4DA1-8B0493E2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4AB9B-34D8-CE16-4741-C0D769BE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3300B-E177-8AC9-8E5B-8A734F11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90225-F7EC-58E9-2D93-46AA83A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2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D464-2417-BB47-C409-F8E74CC3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6A67B-BD62-5A91-609F-A6F5E534F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B46BF-BC55-0550-FD58-883397670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6DC44-8505-C23E-1996-C2ADC619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8C010-7C69-7DAB-4726-40D6E42C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E2B61-EA39-4227-5C08-643A8A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5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BA08C-E6E0-736D-CE89-71AF1C26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5C6C2-28DE-6588-BA04-52379CD0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60831-637A-A880-CE4E-15AB4D3C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F67EF-0312-5C47-3C30-807E6E6C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05946-06C1-B7C4-1E7E-72300ACB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2E366-23C7-66E1-E90C-BBAC883B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87E9F-A244-7350-2067-8A393D9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227681-355F-5C62-093B-A3384DA3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294C-3289-8257-2BEE-6F8C8BF1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205C0-99E2-1914-E7A5-35E409F8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D951C-7C4F-6260-5684-22382205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DE99-5F2A-61C3-E62B-69131960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977FD-11A5-E223-2C15-EFAEE737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04D560-9762-ADBF-9EC7-F1A32C19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F9229-F867-E9A5-92CF-0C599377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129F-B481-6E41-A8AA-97AE5272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18162-2431-2BA2-C205-DF36D3DC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629F8-15CC-7C46-5B4D-77590FE2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8A096-65D8-81EB-0356-6D1E1D51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993A9-9315-A847-E3E3-1F4A2222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501D4-1BEE-1CA2-C2AA-581ADE4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7285-8B03-A5D8-770F-D18BEA97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09796-F638-533D-B31D-C797F4766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F9505A-6F90-A96E-F978-D799C162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447CF-FF19-7618-0BF1-231B1AC3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64B2E-FEB6-E00C-B0E2-146E60AA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22676-D4CE-A60F-2734-E43F2A57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01DB9-B00C-B7FF-B3C9-46507163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14D8F-30A5-90CD-1BCF-92D627EB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B0CC-E94D-1D7D-F9C1-B1C1AD955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721F-5C56-48E8-847C-56BF92D8AFD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01F93-8ED7-9083-0A0D-A68EC7FC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8163C-77BD-FFA1-DD22-ADA613BD8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5FEA-4E76-47BB-B873-2F7DF7DB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EdgeDownLode\gdb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iscv.org/wp-content/uploads/2019/12/riscv-spec-2019121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A6E826A-3B43-2C0D-6A5A-3EFF3A2FD1C7}"/>
              </a:ext>
            </a:extLst>
          </p:cNvPr>
          <p:cNvSpPr txBox="1"/>
          <p:nvPr/>
        </p:nvSpPr>
        <p:spPr>
          <a:xfrm>
            <a:off x="262270" y="482009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RISCV </a:t>
            </a:r>
            <a:r>
              <a:rPr lang="zh-CN" altLang="en-US" sz="2400"/>
              <a:t>模拟器使用 </a:t>
            </a:r>
            <a:r>
              <a:rPr lang="en-US" altLang="zh-CN" sz="2400"/>
              <a:t>gdb </a:t>
            </a:r>
            <a:r>
              <a:rPr lang="zh-CN" altLang="en-US" sz="2400"/>
              <a:t>连接调试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51FF36-761B-895E-4E07-81BA09AB2886}"/>
              </a:ext>
            </a:extLst>
          </p:cNvPr>
          <p:cNvSpPr txBox="1"/>
          <p:nvPr/>
        </p:nvSpPr>
        <p:spPr>
          <a:xfrm>
            <a:off x="262270" y="1091610"/>
            <a:ext cx="5094664" cy="175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涉及的相关内容</a:t>
            </a:r>
            <a:r>
              <a:rPr lang="zh-CN" altLang="en-US"/>
              <a:t>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在本地计算机通过 </a:t>
            </a:r>
            <a:r>
              <a:rPr lang="en-US" altLang="zh-CN"/>
              <a:t>C </a:t>
            </a:r>
            <a:r>
              <a:rPr lang="zh-CN" altLang="en-US"/>
              <a:t>程序模拟 </a:t>
            </a:r>
            <a:r>
              <a:rPr lang="en-US" altLang="zh-CN"/>
              <a:t>RISCV </a:t>
            </a:r>
            <a:r>
              <a:rPr lang="zh-CN" altLang="en-US"/>
              <a:t>的架构实现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WinAPI 32 </a:t>
            </a:r>
            <a:r>
              <a:rPr lang="zh-CN" altLang="en-US"/>
              <a:t>网络编程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gdb </a:t>
            </a:r>
            <a:r>
              <a:rPr lang="zh-CN" altLang="en-US"/>
              <a:t>远程调试的连接过程</a:t>
            </a:r>
          </a:p>
        </p:txBody>
      </p:sp>
    </p:spTree>
    <p:extLst>
      <p:ext uri="{BB962C8B-B14F-4D97-AF65-F5344CB8AC3E}">
        <p14:creationId xmlns:p14="http://schemas.microsoft.com/office/powerpoint/2010/main" val="336574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EFB599-5EF8-1C3D-6CA7-11C87690B4DB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76F5D3-D82B-EE88-45C2-EAF24598F2AD}"/>
              </a:ext>
            </a:extLst>
          </p:cNvPr>
          <p:cNvSpPr txBox="1"/>
          <p:nvPr/>
        </p:nvSpPr>
        <p:spPr>
          <a:xfrm>
            <a:off x="311888" y="970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第四步：进入监听状态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04263-F8A6-DC80-F2ED-A4DCB15CD179}"/>
              </a:ext>
            </a:extLst>
          </p:cNvPr>
          <p:cNvSpPr txBox="1"/>
          <p:nvPr/>
        </p:nvSpPr>
        <p:spPr>
          <a:xfrm>
            <a:off x="311888" y="1501814"/>
            <a:ext cx="11213326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backlog: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指定监听套接字的等待队列的最大长度  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|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有多少个请求可以被系统排队接受而不是立刻拒绝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rc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listen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gdb_socket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这里只有一个程序在连接所以是 </a:t>
            </a: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ABF1DE-A05B-0601-D151-8368DE89F194}"/>
              </a:ext>
            </a:extLst>
          </p:cNvPr>
          <p:cNvSpPr txBox="1"/>
          <p:nvPr/>
        </p:nvSpPr>
        <p:spPr>
          <a:xfrm>
            <a:off x="10582836" y="6037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2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EFB599-5EF8-1C3D-6CA7-11C87690B4DB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76F5D3-D82B-EE88-45C2-EAF24598F2AD}"/>
              </a:ext>
            </a:extLst>
          </p:cNvPr>
          <p:cNvSpPr txBox="1"/>
          <p:nvPr/>
        </p:nvSpPr>
        <p:spPr>
          <a:xfrm>
            <a:off x="311888" y="970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第五步：等待客户端的连接请求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04263-F8A6-DC80-F2ED-A4DCB15CD179}"/>
              </a:ext>
            </a:extLst>
          </p:cNvPr>
          <p:cNvSpPr txBox="1"/>
          <p:nvPr/>
        </p:nvSpPr>
        <p:spPr>
          <a:xfrm>
            <a:off x="311888" y="1501814"/>
            <a:ext cx="10315644" cy="88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socket_t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client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accept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server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(</a:t>
            </a:r>
            <a:r>
              <a:rPr lang="en-US" altLang="zh-CN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socklen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后续的操作将通过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client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访问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275453-23C1-3DA5-0A2E-35BE1D8A5640}"/>
              </a:ext>
            </a:extLst>
          </p:cNvPr>
          <p:cNvSpPr txBox="1"/>
          <p:nvPr/>
        </p:nvSpPr>
        <p:spPr>
          <a:xfrm>
            <a:off x="10582836" y="6037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9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F11369-3701-39BB-8040-37349994518B}"/>
              </a:ext>
            </a:extLst>
          </p:cNvPr>
          <p:cNvSpPr txBox="1"/>
          <p:nvPr/>
        </p:nvSpPr>
        <p:spPr>
          <a:xfrm>
            <a:off x="302558" y="410136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GDB</a:t>
            </a:r>
            <a:r>
              <a:rPr lang="zh-CN" altLang="en-US" sz="2400"/>
              <a:t>远程调试连接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CB1D82-DB68-862D-B52C-594C4B3361F3}"/>
              </a:ext>
            </a:extLst>
          </p:cNvPr>
          <p:cNvSpPr txBox="1"/>
          <p:nvPr/>
        </p:nvSpPr>
        <p:spPr>
          <a:xfrm>
            <a:off x="304943" y="1021015"/>
            <a:ext cx="1158211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GDB Remote Serial Protocol </a:t>
            </a:r>
            <a:r>
              <a:rPr lang="zh-CN" altLang="en-US">
                <a:effectLst/>
              </a:rPr>
              <a:t>是一个用于 </a:t>
            </a:r>
            <a:r>
              <a:rPr lang="en-US" altLang="zh-CN">
                <a:effectLst/>
              </a:rPr>
              <a:t>GDB</a:t>
            </a:r>
            <a:r>
              <a:rPr lang="zh-CN" altLang="en-US">
                <a:effectLst/>
              </a:rPr>
              <a:t>与远程调试目标之间通信的协议。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8AFF05-E3AD-FBDD-CF90-F2AC8E4AE390}"/>
              </a:ext>
            </a:extLst>
          </p:cNvPr>
          <p:cNvSpPr txBox="1"/>
          <p:nvPr/>
        </p:nvSpPr>
        <p:spPr>
          <a:xfrm>
            <a:off x="356347" y="1635869"/>
            <a:ext cx="10174570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D0D0D"/>
                </a:solidFill>
                <a:effectLst/>
              </a:rPr>
              <a:t>GDB</a:t>
            </a:r>
            <a:r>
              <a:rPr lang="zh-CN" altLang="en-US">
                <a:solidFill>
                  <a:srgbClr val="0D0D0D"/>
                </a:solidFill>
                <a:effectLst/>
              </a:rPr>
              <a:t>包的格式遵循一个相对简单的结构，确保数据的完整性和解析的一致性</a:t>
            </a:r>
            <a:endParaRPr lang="zh-CN" altLang="en-US">
              <a:effectLst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 </a:t>
            </a:r>
            <a:r>
              <a:rPr lang="zh-CN" altLang="en-US" b="1">
                <a:effectLst/>
              </a:rPr>
              <a:t>开始字符</a:t>
            </a:r>
            <a:r>
              <a:rPr lang="zh-CN" altLang="en-US">
                <a:solidFill>
                  <a:srgbClr val="0D0D0D"/>
                </a:solidFill>
                <a:effectLst/>
              </a:rPr>
              <a:t>：每个数据包以一个美元符号 </a:t>
            </a:r>
            <a:r>
              <a:rPr lang="en-US" altLang="zh-CN" b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($)</a:t>
            </a:r>
            <a:r>
              <a:rPr lang="en-US" altLang="zh-CN">
                <a:solidFill>
                  <a:srgbClr val="0D0D0D"/>
                </a:solidFill>
                <a:effectLst/>
              </a:rPr>
              <a:t> </a:t>
            </a:r>
            <a:r>
              <a:rPr lang="zh-CN" altLang="en-US">
                <a:solidFill>
                  <a:srgbClr val="0D0D0D"/>
                </a:solidFill>
                <a:effectLst/>
              </a:rPr>
              <a:t>开头。</a:t>
            </a:r>
            <a:endParaRPr lang="zh-CN" altLang="en-US">
              <a:effectLst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 </a:t>
            </a:r>
            <a:r>
              <a:rPr lang="zh-CN" altLang="en-US" b="1">
                <a:effectLst/>
              </a:rPr>
              <a:t>数据字段</a:t>
            </a:r>
            <a:r>
              <a:rPr lang="zh-CN" altLang="en-US">
                <a:solidFill>
                  <a:srgbClr val="0D0D0D"/>
                </a:solidFill>
                <a:effectLst/>
              </a:rPr>
              <a:t>：紧跟在开始字符后面的是数据部分，这部分包含实际的命令或响应信息</a:t>
            </a:r>
            <a:endParaRPr lang="zh-CN" altLang="en-US">
              <a:effectLst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 </a:t>
            </a:r>
            <a:r>
              <a:rPr lang="zh-CN" altLang="en-US" b="1">
                <a:effectLst/>
              </a:rPr>
              <a:t>校验和分隔符</a:t>
            </a:r>
            <a:r>
              <a:rPr lang="zh-CN" altLang="en-US">
                <a:solidFill>
                  <a:srgbClr val="0D0D0D"/>
                </a:solidFill>
                <a:effectLst/>
              </a:rPr>
              <a:t>：数据部分后是一个井号 </a:t>
            </a:r>
            <a:r>
              <a:rPr lang="en-US" altLang="zh-CN" b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(#)</a:t>
            </a:r>
            <a:r>
              <a:rPr lang="zh-CN" altLang="en-US">
                <a:solidFill>
                  <a:srgbClr val="0D0D0D"/>
                </a:solidFill>
                <a:effectLst/>
              </a:rPr>
              <a:t>，它标记着校验和的开始。</a:t>
            </a:r>
            <a:endParaRPr lang="zh-CN" altLang="en-US">
              <a:effectLst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 </a:t>
            </a:r>
            <a:r>
              <a:rPr lang="zh-CN" altLang="en-US" b="1">
                <a:effectLst/>
              </a:rPr>
              <a:t>校验和</a:t>
            </a:r>
            <a:r>
              <a:rPr lang="zh-CN" altLang="en-US">
                <a:solidFill>
                  <a:srgbClr val="0D0D0D"/>
                </a:solidFill>
                <a:effectLst/>
              </a:rPr>
              <a:t>：校验和是一个两位十六进制数</a:t>
            </a:r>
            <a:r>
              <a:rPr lang="zh-CN" altLang="en-US">
                <a:solidFill>
                  <a:srgbClr val="0D0D0D"/>
                </a:solidFill>
              </a:rPr>
              <a:t>，</a:t>
            </a:r>
            <a:r>
              <a:rPr lang="zh-CN" altLang="en-US">
                <a:solidFill>
                  <a:srgbClr val="0D0D0D"/>
                </a:solidFill>
                <a:effectLst/>
              </a:rPr>
              <a:t>检查数据在传输过程中是否发生了变化或错误数据包示例</a:t>
            </a:r>
            <a:endParaRPr lang="zh-CN" altLang="en-US">
              <a:effectLst/>
            </a:endParaRPr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在实际的程序实现，可以分成</a:t>
            </a:r>
            <a:r>
              <a:rPr lang="zh-CN" altLang="en-US">
                <a:highlight>
                  <a:srgbClr val="FFFF00"/>
                </a:highlight>
              </a:rPr>
              <a:t>三段递归处理</a:t>
            </a:r>
            <a:r>
              <a:rPr lang="en-US" altLang="zh-CN"/>
              <a:t>(</a:t>
            </a:r>
            <a:r>
              <a:rPr lang="zh-CN" altLang="en-US"/>
              <a:t>迷你的语法分析的过程</a:t>
            </a:r>
            <a:r>
              <a:rPr lang="en-US" altLang="zh-CN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Tip</a:t>
            </a:r>
            <a:r>
              <a:rPr lang="zh-CN" altLang="en-US"/>
              <a:t>：在 </a:t>
            </a:r>
            <a:r>
              <a:rPr lang="en-US" altLang="zh-CN"/>
              <a:t>command </a:t>
            </a:r>
            <a:r>
              <a:rPr lang="zh-CN" altLang="en-US"/>
              <a:t>部分需要注意一下转义字符的影响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17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725D2-DA79-24F0-DACE-BD32211E791C}"/>
              </a:ext>
            </a:extLst>
          </p:cNvPr>
          <p:cNvSpPr txBox="1"/>
          <p:nvPr/>
        </p:nvSpPr>
        <p:spPr>
          <a:xfrm>
            <a:off x="242048" y="484095"/>
            <a:ext cx="916148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static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char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gdb_read_packet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1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gdb_server_t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gdb_server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从结构上可以视为三个部分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: start_label(+$) + command + '#' + checksum</a:t>
            </a:r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因为数据是以字符串的方式传入的 所以定义一个单字符来判断当下读取的字符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debug_info_current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EOF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</a:p>
          <a:p>
            <a:b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初始化每条通讯的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checksum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uint8_t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checksum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对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start_label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的处理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debug_info_current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_read_starter_char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gdb_server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debug_info_current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对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command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的处理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debug_info_current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EOF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checksum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_read_command_char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gdb_server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checksum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对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checksum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的处理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debug_info_current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_read_checksum_char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gdb_server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checksum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debug_info_current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'</a:t>
            </a:r>
            <a:r>
              <a:rPr lang="en-US" altLang="zh-CN" sz="1600" b="0">
                <a:solidFill>
                  <a:srgbClr val="D0382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break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        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>
                <a:solidFill>
                  <a:srgbClr val="333333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	...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}</a:t>
            </a:r>
          </a:p>
          <a:p>
            <a:endParaRPr lang="zh-CN" altLang="en-US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72B61-6669-8A78-07AA-3A61039DA745}"/>
              </a:ext>
            </a:extLst>
          </p:cNvPr>
          <p:cNvSpPr/>
          <p:nvPr/>
        </p:nvSpPr>
        <p:spPr>
          <a:xfrm>
            <a:off x="3422276" y="3375212"/>
            <a:ext cx="2339789" cy="4168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4930B-0AB2-B3DC-8D40-5EE2086DF8CB}"/>
              </a:ext>
            </a:extLst>
          </p:cNvPr>
          <p:cNvSpPr/>
          <p:nvPr/>
        </p:nvSpPr>
        <p:spPr>
          <a:xfrm>
            <a:off x="2788470" y="4354606"/>
            <a:ext cx="2339789" cy="4168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4F7D3-481E-BD64-1691-E723AA99706D}"/>
              </a:ext>
            </a:extLst>
          </p:cNvPr>
          <p:cNvSpPr/>
          <p:nvPr/>
        </p:nvSpPr>
        <p:spPr>
          <a:xfrm>
            <a:off x="3422276" y="5091377"/>
            <a:ext cx="2339789" cy="4168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69D5664-2F98-F2E1-7FC0-2274F31EE592}"/>
              </a:ext>
            </a:extLst>
          </p:cNvPr>
          <p:cNvSpPr txBox="1"/>
          <p:nvPr/>
        </p:nvSpPr>
        <p:spPr>
          <a:xfrm>
            <a:off x="151304" y="258157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GDB</a:t>
            </a:r>
            <a:r>
              <a:rPr lang="zh-CN" altLang="en-US" sz="2400"/>
              <a:t>连接过程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CF804-A413-12A3-7737-ECE3AEAF3117}"/>
              </a:ext>
            </a:extLst>
          </p:cNvPr>
          <p:cNvSpPr txBox="1"/>
          <p:nvPr/>
        </p:nvSpPr>
        <p:spPr>
          <a:xfrm>
            <a:off x="226931" y="1734424"/>
            <a:ext cx="1102153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20:09:59 -&gt;$qSupported:multiprocess+;swbreak+;hwbreak+;qRelocInsn+;fork-events+;vfork-events+;exec-events+;vContSupported+;QThreadEvents+;no-resumed+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20:09:59 -&gt;$vMustReplyEmpty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20:09:59 -&gt;$Hg0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20:09:59 -&gt;$qTStatus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20:09:59 -&gt;$?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20:09:59 -&gt;$qfThreadInfo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20:09:59 -&gt;$qL1200000000000000000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20:09:59 -&gt;$Hc-1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20:09:59 -&gt;$qC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20:09:59 -&gt;$qAttached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20:09:59 -&gt;$p20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20:09:59 -&gt;$qL1200000000000000000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20:09:59 -&gt;$qSymbol::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20:09:59 -&gt;$qL1200000000000000000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20:09:59 -&gt;$m0,40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20:09:59 -&gt;$m0,2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20:09:59 -&gt;$qRcmd,726567</a:t>
            </a:r>
          </a:p>
          <a:p>
            <a:r>
              <a:rPr lang="en-US" altLang="zh-CN" sz="1600">
                <a:solidFill>
                  <a:schemeClr val="tx2"/>
                </a:solidFill>
                <a:latin typeface="Consolas" panose="020B0609020204030204" pitchFamily="49" charset="0"/>
              </a:rPr>
              <a:t>2024-07-17 20:09:59 -&gt;$qL1200000000000000000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363FAB-D9F8-E136-F48E-112C382295B5}"/>
              </a:ext>
            </a:extLst>
          </p:cNvPr>
          <p:cNvSpPr txBox="1"/>
          <p:nvPr/>
        </p:nvSpPr>
        <p:spPr>
          <a:xfrm>
            <a:off x="226931" y="803866"/>
            <a:ext cx="9062096" cy="846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这里列出的是 </a:t>
            </a:r>
            <a:r>
              <a:rPr lang="en-US" altLang="zh-CN"/>
              <a:t>GDB </a:t>
            </a:r>
            <a:r>
              <a:rPr lang="zh-CN" altLang="en-US"/>
              <a:t>远程发送到模拟器的消息，需要解析每一条指令然后进行相应的回复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大部分是不需要特殊回复的</a:t>
            </a:r>
          </a:p>
        </p:txBody>
      </p:sp>
    </p:spTree>
    <p:extLst>
      <p:ext uri="{BB962C8B-B14F-4D97-AF65-F5344CB8AC3E}">
        <p14:creationId xmlns:p14="http://schemas.microsoft.com/office/powerpoint/2010/main" val="416084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319BEF-D94B-3D25-8699-163C91D0793F}"/>
              </a:ext>
            </a:extLst>
          </p:cNvPr>
          <p:cNvSpPr txBox="1"/>
          <p:nvPr/>
        </p:nvSpPr>
        <p:spPr>
          <a:xfrm>
            <a:off x="151304" y="258157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GDB</a:t>
            </a:r>
            <a:r>
              <a:rPr lang="zh-CN" altLang="en-US" sz="2400"/>
              <a:t>连接过程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D54AFC-3136-60A5-61C1-D3A8B52D7BF2}"/>
              </a:ext>
            </a:extLst>
          </p:cNvPr>
          <p:cNvSpPr txBox="1"/>
          <p:nvPr/>
        </p:nvSpPr>
        <p:spPr>
          <a:xfrm>
            <a:off x="151304" y="8068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针对一些必要的 </a:t>
            </a:r>
            <a:r>
              <a:rPr lang="en-US" altLang="zh-CN"/>
              <a:t>GDB </a:t>
            </a:r>
            <a:r>
              <a:rPr lang="zh-CN" altLang="en-US"/>
              <a:t>命令进行回复，举一些例子</a:t>
            </a:r>
            <a:endParaRPr lang="en-US" altLang="zh-CN"/>
          </a:p>
          <a:p>
            <a:r>
              <a:rPr lang="zh-CN" altLang="en-US"/>
              <a:t>完整的还是需要查 </a:t>
            </a:r>
            <a:r>
              <a:rPr lang="en-US" altLang="zh-CN"/>
              <a:t>gdb </a:t>
            </a:r>
            <a:r>
              <a:rPr lang="zh-CN" altLang="en-US"/>
              <a:t>手册，大概在 </a:t>
            </a:r>
            <a:r>
              <a:rPr lang="en-US" altLang="zh-CN"/>
              <a:t>780 </a:t>
            </a:r>
            <a:r>
              <a:rPr lang="zh-CN" altLang="en-US"/>
              <a:t>页附近的位置 </a:t>
            </a:r>
            <a:r>
              <a:rPr lang="en-US" altLang="zh-CN">
                <a:hlinkClick r:id="rId2"/>
              </a:rPr>
              <a:t>gdb.pdf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35E235-B043-3C0B-5F52-DED285344FCD}"/>
              </a:ext>
            </a:extLst>
          </p:cNvPr>
          <p:cNvSpPr txBox="1"/>
          <p:nvPr/>
        </p:nvSpPr>
        <p:spPr>
          <a:xfrm>
            <a:off x="191977" y="1593093"/>
            <a:ext cx="11477520" cy="456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qSupported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请求</a:t>
            </a:r>
            <a:r>
              <a:rPr lang="en-US" altLang="zh-CN">
                <a:effectLst/>
              </a:rPr>
              <a:t>: </a:t>
            </a: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$qSupported:multiprocess+;swbreak+;hwbreak+;qRelocInsn+;fork-events+;vfork-events+;exec-events+;vContSupported+;QThreadEvents+;no-resumed+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响应</a:t>
            </a:r>
            <a:r>
              <a:rPr lang="en-US" altLang="zh-CN">
                <a:effectLst/>
              </a:rPr>
              <a:t>: </a:t>
            </a: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$PacketSize=7800;vContSupported+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分析</a:t>
            </a:r>
            <a:r>
              <a:rPr lang="en-US" altLang="zh-CN">
                <a:effectLst/>
              </a:rPr>
              <a:t>: GDB</a:t>
            </a:r>
            <a:r>
              <a:rPr lang="zh-CN" altLang="en-US">
                <a:effectLst/>
              </a:rPr>
              <a:t>客户端查询目标支持的功能。目标响应支持的最大数据包大小为</a:t>
            </a:r>
            <a:r>
              <a:rPr lang="en-US" altLang="zh-CN">
                <a:effectLst/>
              </a:rPr>
              <a:t>7800</a:t>
            </a:r>
            <a:r>
              <a:rPr lang="zh-CN" altLang="en-US">
                <a:effectLst/>
              </a:rPr>
              <a:t>字节，支持</a:t>
            </a:r>
            <a:r>
              <a:rPr lang="en-US" altLang="zh-CN">
                <a:effectLst/>
              </a:rPr>
              <a:t>vCont</a:t>
            </a:r>
            <a:r>
              <a:rPr lang="zh-CN" altLang="en-US">
                <a:effectLst/>
              </a:rPr>
              <a:t>命令。</a:t>
            </a:r>
          </a:p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vMustReplyEmpty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请求</a:t>
            </a:r>
            <a:r>
              <a:rPr lang="en-US" altLang="zh-CN">
                <a:effectLst/>
              </a:rPr>
              <a:t>: </a:t>
            </a: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$vMustReplyEmpty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响应</a:t>
            </a:r>
            <a:r>
              <a:rPr lang="en-US" altLang="zh-CN">
                <a:effectLst/>
              </a:rPr>
              <a:t>: </a:t>
            </a: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分析</a:t>
            </a:r>
            <a:r>
              <a:rPr lang="en-US" altLang="zh-CN">
                <a:effectLst/>
              </a:rPr>
              <a:t>: </a:t>
            </a:r>
            <a:r>
              <a:rPr lang="zh-CN" altLang="en-US">
                <a:effectLst/>
              </a:rPr>
              <a:t>这是一个测试命令，用于确认目标能够正确响应即使没有实际数据的命令。</a:t>
            </a:r>
          </a:p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qAttached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请求</a:t>
            </a:r>
            <a:r>
              <a:rPr lang="en-US" altLang="zh-CN">
                <a:effectLst/>
              </a:rPr>
              <a:t>: </a:t>
            </a: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$qAttached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响应</a:t>
            </a:r>
            <a:r>
              <a:rPr lang="en-US" altLang="zh-CN">
                <a:effectLst/>
              </a:rPr>
              <a:t>: </a:t>
            </a:r>
            <a:r>
              <a:rPr lang="en-US" altLang="zh-CN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$1</a:t>
            </a:r>
          </a:p>
          <a:p>
            <a:pPr marL="742950" marR="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分析</a:t>
            </a:r>
            <a:r>
              <a:rPr lang="en-US" altLang="zh-CN">
                <a:effectLst/>
              </a:rPr>
              <a:t>: </a:t>
            </a:r>
            <a:r>
              <a:rPr lang="zh-CN" altLang="en-US">
                <a:effectLst/>
              </a:rPr>
              <a:t>查询</a:t>
            </a:r>
            <a:r>
              <a:rPr lang="en-US" altLang="zh-CN">
                <a:effectLst/>
              </a:rPr>
              <a:t>GDB</a:t>
            </a:r>
            <a:r>
              <a:rPr lang="zh-CN" altLang="en-US">
                <a:effectLst/>
              </a:rPr>
              <a:t>是否以附加（而非启动）方式连接到目标。返回</a:t>
            </a:r>
            <a:r>
              <a:rPr lang="en-US" altLang="zh-CN">
                <a:effectLst/>
              </a:rPr>
              <a:t>1</a:t>
            </a:r>
            <a:r>
              <a:rPr lang="zh-CN" altLang="en-US">
                <a:effectLst/>
              </a:rPr>
              <a:t>表示是附加的。</a:t>
            </a:r>
          </a:p>
        </p:txBody>
      </p:sp>
    </p:spTree>
    <p:extLst>
      <p:ext uri="{BB962C8B-B14F-4D97-AF65-F5344CB8AC3E}">
        <p14:creationId xmlns:p14="http://schemas.microsoft.com/office/powerpoint/2010/main" val="53279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2814E8-C7F2-E0E5-314D-E7F1D6AD5AD1}"/>
              </a:ext>
            </a:extLst>
          </p:cNvPr>
          <p:cNvSpPr txBox="1"/>
          <p:nvPr/>
        </p:nvSpPr>
        <p:spPr>
          <a:xfrm>
            <a:off x="221877" y="3697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成功建立连接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6ACE0-B67C-F4AF-E0F0-D76EBFC11424}"/>
              </a:ext>
            </a:extLst>
          </p:cNvPr>
          <p:cNvSpPr txBox="1"/>
          <p:nvPr/>
        </p:nvSpPr>
        <p:spPr>
          <a:xfrm>
            <a:off x="221877" y="1062317"/>
            <a:ext cx="5094664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接下来可以根据远程 </a:t>
            </a:r>
            <a:r>
              <a:rPr lang="en-US" altLang="zh-CN"/>
              <a:t>gdb </a:t>
            </a:r>
            <a:r>
              <a:rPr lang="zh-CN" altLang="en-US"/>
              <a:t>的命令写一些执行函数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我的技术分享就结束了</a:t>
            </a:r>
            <a:r>
              <a:rPr lang="en-US" altLang="zh-CN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CF5D97-CE99-81CD-2F08-DDDEBEEE11EF}"/>
              </a:ext>
            </a:extLst>
          </p:cNvPr>
          <p:cNvSpPr txBox="1"/>
          <p:nvPr/>
        </p:nvSpPr>
        <p:spPr>
          <a:xfrm>
            <a:off x="333153" y="410757"/>
            <a:ext cx="2970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模拟 </a:t>
            </a:r>
            <a:r>
              <a:rPr lang="en-US" altLang="zh-CN" sz="2400"/>
              <a:t>RISCV </a:t>
            </a:r>
            <a:r>
              <a:rPr lang="zh-CN" altLang="en-US" sz="2400"/>
              <a:t>的架构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38F95-58C4-629E-848A-0E4E241B7A51}"/>
              </a:ext>
            </a:extLst>
          </p:cNvPr>
          <p:cNvSpPr txBox="1"/>
          <p:nvPr/>
        </p:nvSpPr>
        <p:spPr>
          <a:xfrm>
            <a:off x="333153" y="1091609"/>
            <a:ext cx="6877204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因为这个分享的主要内容是通过 </a:t>
            </a:r>
            <a:r>
              <a:rPr lang="en-US" altLang="zh-CN"/>
              <a:t>WinAPI32 </a:t>
            </a:r>
            <a:r>
              <a:rPr lang="zh-CN" altLang="en-US"/>
              <a:t>远程连接 </a:t>
            </a:r>
            <a:r>
              <a:rPr lang="en-US" altLang="zh-CN"/>
              <a:t>gdb </a:t>
            </a:r>
            <a:r>
              <a:rPr lang="zh-CN" altLang="en-US"/>
              <a:t>进行调试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所以简单分享一下 </a:t>
            </a:r>
            <a:r>
              <a:rPr lang="en-US" altLang="zh-CN"/>
              <a:t>RISCV </a:t>
            </a:r>
            <a:r>
              <a:rPr lang="zh-CN" altLang="en-US"/>
              <a:t>模拟器的实现结构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794F66-FB45-8B8F-5AB3-C5BE97E6988E}"/>
              </a:ext>
            </a:extLst>
          </p:cNvPr>
          <p:cNvSpPr txBox="1"/>
          <p:nvPr/>
        </p:nvSpPr>
        <p:spPr>
          <a:xfrm>
            <a:off x="333153" y="2083982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https://github.com/Zazzle516/RISCV-Emulator</a:t>
            </a:r>
            <a:endParaRPr lang="zh-CN" altLang="en-US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221C18-0639-589E-E183-0717B7FE90E0}"/>
              </a:ext>
            </a:extLst>
          </p:cNvPr>
          <p:cNvSpPr txBox="1"/>
          <p:nvPr/>
        </p:nvSpPr>
        <p:spPr>
          <a:xfrm>
            <a:off x="333153" y="2564548"/>
            <a:ext cx="729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参考 </a:t>
            </a:r>
            <a:r>
              <a:rPr lang="en-US" altLang="zh-CN"/>
              <a:t>RISCV </a:t>
            </a:r>
            <a:r>
              <a:rPr lang="zh-CN" altLang="en-US"/>
              <a:t>官方发布的 </a:t>
            </a:r>
            <a:r>
              <a:rPr lang="en-US" altLang="zh-CN">
                <a:hlinkClick r:id="rId2"/>
              </a:rPr>
              <a:t>riscv-spec-20191213.pdf</a:t>
            </a:r>
            <a:r>
              <a:rPr lang="en-US" altLang="zh-CN"/>
              <a:t> </a:t>
            </a:r>
            <a:r>
              <a:rPr lang="zh-CN" altLang="en-US"/>
              <a:t>基本指令集实现</a:t>
            </a:r>
            <a:r>
              <a:rPr lang="en-US" altLang="zh-CN"/>
              <a:t> P148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1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4527A-5023-E0A8-DD02-62E29D0776C6}"/>
              </a:ext>
            </a:extLst>
          </p:cNvPr>
          <p:cNvSpPr txBox="1"/>
          <p:nvPr/>
        </p:nvSpPr>
        <p:spPr>
          <a:xfrm>
            <a:off x="0" y="138499"/>
            <a:ext cx="264527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│  main.c</a:t>
            </a:r>
          </a:p>
          <a:p>
            <a:r>
              <a:rPr lang="en-US" altLang="zh-CN"/>
              <a:t>│</a:t>
            </a:r>
          </a:p>
          <a:p>
            <a:r>
              <a:rPr lang="en-US" altLang="zh-CN"/>
              <a:t>├─core</a:t>
            </a:r>
          </a:p>
          <a:p>
            <a:r>
              <a:rPr lang="en-US" altLang="zh-CN"/>
              <a:t>│      instr.h</a:t>
            </a:r>
          </a:p>
          <a:p>
            <a:r>
              <a:rPr lang="en-US" altLang="zh-CN"/>
              <a:t>│      instr_implements.h</a:t>
            </a:r>
          </a:p>
          <a:p>
            <a:r>
              <a:rPr lang="en-US" altLang="zh-CN"/>
              <a:t>│      riscv.c</a:t>
            </a:r>
          </a:p>
          <a:p>
            <a:r>
              <a:rPr lang="en-US" altLang="zh-CN"/>
              <a:t>│      riscv.h</a:t>
            </a:r>
          </a:p>
          <a:p>
            <a:r>
              <a:rPr lang="en-US" altLang="zh-CN"/>
              <a:t>│      types.h</a:t>
            </a:r>
          </a:p>
          <a:p>
            <a:r>
              <a:rPr lang="en-US" altLang="zh-CN"/>
              <a:t>│</a:t>
            </a:r>
          </a:p>
          <a:p>
            <a:r>
              <a:rPr lang="en-US" altLang="zh-CN"/>
              <a:t>├─device</a:t>
            </a:r>
          </a:p>
          <a:p>
            <a:r>
              <a:rPr lang="en-US" altLang="zh-CN"/>
              <a:t>│      device.c</a:t>
            </a:r>
          </a:p>
          <a:p>
            <a:r>
              <a:rPr lang="en-US" altLang="zh-CN"/>
              <a:t>│      device.h</a:t>
            </a:r>
          </a:p>
          <a:p>
            <a:r>
              <a:rPr lang="en-US" altLang="zh-CN"/>
              <a:t>│      mem.c</a:t>
            </a:r>
          </a:p>
          <a:p>
            <a:r>
              <a:rPr lang="en-US" altLang="zh-CN"/>
              <a:t>│      mem.h</a:t>
            </a:r>
          </a:p>
          <a:p>
            <a:r>
              <a:rPr lang="en-US" altLang="zh-CN"/>
              <a:t>│</a:t>
            </a:r>
          </a:p>
          <a:p>
            <a:r>
              <a:rPr lang="en-US" altLang="zh-CN"/>
              <a:t>├─gdb</a:t>
            </a:r>
          </a:p>
          <a:p>
            <a:r>
              <a:rPr lang="en-US" altLang="zh-CN"/>
              <a:t>│      gdb_server.c</a:t>
            </a:r>
          </a:p>
          <a:p>
            <a:r>
              <a:rPr lang="en-US" altLang="zh-CN"/>
              <a:t>│      gdb_server.h</a:t>
            </a:r>
          </a:p>
          <a:p>
            <a:r>
              <a:rPr lang="en-US" altLang="zh-CN"/>
              <a:t>│</a:t>
            </a:r>
          </a:p>
          <a:p>
            <a:r>
              <a:rPr lang="en-US" altLang="zh-CN"/>
              <a:t>├─plat</a:t>
            </a:r>
          </a:p>
          <a:p>
            <a:r>
              <a:rPr lang="en-US" altLang="zh-CN"/>
              <a:t>│      plat.h</a:t>
            </a:r>
          </a:p>
          <a:p>
            <a:r>
              <a:rPr lang="en-US" altLang="zh-CN"/>
              <a:t>│</a:t>
            </a:r>
          </a:p>
          <a:p>
            <a:r>
              <a:rPr lang="en-US" altLang="zh-CN"/>
              <a:t>└─test</a:t>
            </a:r>
          </a:p>
          <a:p>
            <a:r>
              <a:rPr lang="en-US" altLang="zh-CN"/>
              <a:t>        instr_test.h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7971A-1656-A320-9FB4-A44A85C05E93}"/>
              </a:ext>
            </a:extLst>
          </p:cNvPr>
          <p:cNvSpPr txBox="1"/>
          <p:nvPr/>
        </p:nvSpPr>
        <p:spPr>
          <a:xfrm>
            <a:off x="2218015" y="2064292"/>
            <a:ext cx="3877985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core</a:t>
            </a:r>
            <a:r>
              <a:rPr lang="zh-CN" altLang="en-US"/>
              <a:t>：</a:t>
            </a:r>
            <a:r>
              <a:rPr lang="en-US" altLang="zh-CN"/>
              <a:t>riscv </a:t>
            </a:r>
            <a:r>
              <a:rPr lang="zh-CN" altLang="en-US"/>
              <a:t>架构的核心实现</a:t>
            </a:r>
            <a:br>
              <a:rPr lang="en-US" altLang="zh-CN"/>
            </a:br>
            <a:r>
              <a:rPr lang="en-US" altLang="zh-CN"/>
              <a:t>device</a:t>
            </a:r>
            <a:r>
              <a:rPr lang="zh-CN" altLang="en-US"/>
              <a:t>：外部设备的初始化和挂载</a:t>
            </a:r>
            <a:br>
              <a:rPr lang="en-US" altLang="zh-CN"/>
            </a:br>
            <a:r>
              <a:rPr lang="en-US" altLang="zh-CN"/>
              <a:t>gdb</a:t>
            </a:r>
            <a:r>
              <a:rPr lang="zh-CN" altLang="en-US"/>
              <a:t>：使用 </a:t>
            </a:r>
            <a:r>
              <a:rPr lang="en-US" altLang="zh-CN"/>
              <a:t>gdb </a:t>
            </a:r>
            <a:r>
              <a:rPr lang="zh-CN" altLang="en-US"/>
              <a:t>通讯调试的相关代码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plat</a:t>
            </a:r>
            <a:r>
              <a:rPr lang="zh-CN" altLang="en-US"/>
              <a:t>：定义 </a:t>
            </a:r>
            <a:r>
              <a:rPr lang="en-US" altLang="zh-CN"/>
              <a:t>socket </a:t>
            </a:r>
            <a:r>
              <a:rPr lang="zh-CN" altLang="en-US"/>
              <a:t>初始化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test</a:t>
            </a:r>
            <a:r>
              <a:rPr lang="zh-CN" altLang="en-US"/>
              <a:t>：针对指令集的测试文件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4F5C95D4-25AF-70CB-883F-569348E1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866" y="1766740"/>
            <a:ext cx="4581525" cy="4391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8CC125-7D0B-37AC-EF73-7C3CC4BAF3D0}"/>
              </a:ext>
            </a:extLst>
          </p:cNvPr>
          <p:cNvSpPr txBox="1"/>
          <p:nvPr/>
        </p:nvSpPr>
        <p:spPr>
          <a:xfrm>
            <a:off x="6636866" y="10668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头文件的包含关系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1C2C9BC-83E6-BA40-156D-941AFA55FBD8}"/>
              </a:ext>
            </a:extLst>
          </p:cNvPr>
          <p:cNvSpPr/>
          <p:nvPr/>
        </p:nvSpPr>
        <p:spPr>
          <a:xfrm>
            <a:off x="6579991" y="1766740"/>
            <a:ext cx="1240465" cy="786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B29144-C3FD-396D-6EFB-878A72E106F1}"/>
              </a:ext>
            </a:extLst>
          </p:cNvPr>
          <p:cNvSpPr txBox="1"/>
          <p:nvPr/>
        </p:nvSpPr>
        <p:spPr>
          <a:xfrm>
            <a:off x="6848203" y="1983173"/>
            <a:ext cx="7040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/>
              <a:t>plat.h</a:t>
            </a:r>
            <a:endParaRPr lang="zh-CN" altLang="en-US" sz="17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7EFBC7-AA84-6F94-DDF6-79B949F4FAA2}"/>
              </a:ext>
            </a:extLst>
          </p:cNvPr>
          <p:cNvCxnSpPr>
            <a:endCxn id="3" idx="4"/>
          </p:cNvCxnSpPr>
          <p:nvPr/>
        </p:nvCxnSpPr>
        <p:spPr>
          <a:xfrm flipV="1">
            <a:off x="7200222" y="2553550"/>
            <a:ext cx="2" cy="4585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1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F378A3-C2F8-121B-D23C-C41B1551426F}"/>
              </a:ext>
            </a:extLst>
          </p:cNvPr>
          <p:cNvSpPr txBox="1"/>
          <p:nvPr/>
        </p:nvSpPr>
        <p:spPr>
          <a:xfrm>
            <a:off x="3325358" y="401245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核心是两个结构体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sockaddr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sockaddr_in</a:t>
            </a:r>
            <a:endParaRPr lang="zh-CN" altLang="en-US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88DB3-F566-FDB8-F450-9EBE1BD9099E}"/>
              </a:ext>
            </a:extLst>
          </p:cNvPr>
          <p:cNvSpPr txBox="1"/>
          <p:nvPr/>
        </p:nvSpPr>
        <p:spPr>
          <a:xfrm>
            <a:off x="276446" y="939531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通用型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地址结构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u_short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sa_family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  /* address family */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sa_data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14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];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/* up to 14 bytes of direct address */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8F3E2A-C5FB-9300-23D1-50662024C068}"/>
              </a:ext>
            </a:extLst>
          </p:cNvPr>
          <p:cNvSpPr txBox="1"/>
          <p:nvPr/>
        </p:nvSpPr>
        <p:spPr>
          <a:xfrm>
            <a:off x="277357" y="2498382"/>
            <a:ext cx="8577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IpV4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专用地址结构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sockaddr_in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short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sin_family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 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地址族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u_short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sin_port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   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网络字节序的端口号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600" b="0"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in_addr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sin_addr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网络字节序的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Ip-addr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sin_zero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];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填充字节 与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socketaddr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保持一致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30228D-85B8-2B88-7B45-2A53384C25DE}"/>
              </a:ext>
            </a:extLst>
          </p:cNvPr>
          <p:cNvSpPr txBox="1"/>
          <p:nvPr/>
        </p:nvSpPr>
        <p:spPr>
          <a:xfrm>
            <a:off x="276446" y="308912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WinAPI 32 </a:t>
            </a:r>
            <a:r>
              <a:rPr lang="zh-CN" altLang="en-US" sz="2400"/>
              <a:t>网络编程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111A2B-5486-306F-3700-655966933974}"/>
              </a:ext>
            </a:extLst>
          </p:cNvPr>
          <p:cNvSpPr txBox="1"/>
          <p:nvPr/>
        </p:nvSpPr>
        <p:spPr>
          <a:xfrm>
            <a:off x="276446" y="4486985"/>
            <a:ext cx="102835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typedef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in_addr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union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本质上是切割为不同的表示字段     参考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 instr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的表示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{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UCHAR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s_b1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s_b2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s_b3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s_b4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 }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S_un_b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// 192 | 168 | 41 | 63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{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USHORT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s_w1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s_w2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 }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S_un_w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    // 192.168 | 41.63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ULONG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S_addr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                            // 192.168.41.63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} </a:t>
            </a:r>
            <a:r>
              <a:rPr lang="en-US" altLang="zh-CN" sz="1600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S_un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045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42955E-CA40-C606-EB2D-5152F223E5F4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3B6BCA-A306-23A3-1F16-D44E608F21F1}"/>
              </a:ext>
            </a:extLst>
          </p:cNvPr>
          <p:cNvSpPr txBox="1"/>
          <p:nvPr/>
        </p:nvSpPr>
        <p:spPr>
          <a:xfrm>
            <a:off x="311888" y="1027814"/>
            <a:ext cx="4128053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第一步：</a:t>
            </a:r>
            <a:r>
              <a:rPr lang="zh-CN" altLang="en-US">
                <a:hlinkClick r:id="rId2" action="ppaction://hlinksldjump"/>
              </a:rPr>
              <a:t>初始化</a:t>
            </a:r>
            <a:br>
              <a:rPr lang="en-US" altLang="zh-CN"/>
            </a:br>
            <a:r>
              <a:rPr lang="zh-CN" altLang="en-US"/>
              <a:t>第二步：</a:t>
            </a:r>
            <a:r>
              <a:rPr lang="zh-CN" altLang="en-US">
                <a:hlinkClick r:id="rId3" action="ppaction://hlinksldjump"/>
              </a:rPr>
              <a:t>创建套接字</a:t>
            </a:r>
            <a:r>
              <a:rPr lang="zh-CN" altLang="en-US"/>
              <a:t> </a:t>
            </a:r>
            <a:r>
              <a:rPr lang="en-US" altLang="zh-CN"/>
              <a:t>socket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第三步：</a:t>
            </a:r>
            <a:r>
              <a:rPr lang="zh-CN" altLang="en-US">
                <a:hlinkClick r:id="rId4" action="ppaction://hlinksldjump"/>
              </a:rPr>
              <a:t>绑定套接字</a:t>
            </a:r>
            <a:r>
              <a:rPr lang="zh-CN" altLang="en-US"/>
              <a:t> </a:t>
            </a:r>
            <a:r>
              <a:rPr lang="en-US" altLang="zh-CN"/>
              <a:t>bind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第四步：</a:t>
            </a:r>
            <a:r>
              <a:rPr lang="zh-CN" altLang="en-US">
                <a:hlinkClick r:id="rId5" action="ppaction://hlinksldjump"/>
              </a:rPr>
              <a:t>进入监听状态</a:t>
            </a:r>
            <a:r>
              <a:rPr lang="zh-CN" altLang="en-US"/>
              <a:t> </a:t>
            </a:r>
            <a:r>
              <a:rPr lang="en-US" altLang="zh-CN"/>
              <a:t>listen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第五步：</a:t>
            </a:r>
            <a:r>
              <a:rPr lang="zh-CN" altLang="en-US">
                <a:hlinkClick r:id="rId6" action="ppaction://hlinksldjump"/>
              </a:rPr>
              <a:t>等待客户端的连接请求</a:t>
            </a:r>
            <a:r>
              <a:rPr lang="zh-CN" altLang="en-US"/>
              <a:t> </a:t>
            </a:r>
            <a:r>
              <a:rPr lang="en-US" altLang="zh-CN"/>
              <a:t>accept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CD1D3-50AA-0F69-3463-A28259E3A5FF}"/>
              </a:ext>
            </a:extLst>
          </p:cNvPr>
          <p:cNvSpPr txBox="1"/>
          <p:nvPr/>
        </p:nvSpPr>
        <p:spPr>
          <a:xfrm>
            <a:off x="311888" y="4341991"/>
            <a:ext cx="73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在后续的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connect()</a:t>
            </a:r>
            <a:r>
              <a:rPr lang="en-US" altLang="zh-CN"/>
              <a:t> </a:t>
            </a:r>
            <a:r>
              <a:rPr lang="zh-CN" altLang="en-US"/>
              <a:t>中会用到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sockaddr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sockaddr_in</a:t>
            </a:r>
            <a:r>
              <a:rPr lang="en-US" altLang="zh-CN"/>
              <a:t> </a:t>
            </a:r>
            <a:r>
              <a:rPr lang="zh-CN" altLang="en-US"/>
              <a:t>的强制转换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9B46A-2D91-5133-F2CB-CEAFA69126A8}"/>
              </a:ext>
            </a:extLst>
          </p:cNvPr>
          <p:cNvSpPr txBox="1"/>
          <p:nvPr/>
        </p:nvSpPr>
        <p:spPr>
          <a:xfrm>
            <a:off x="311888" y="3702553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在网络编程中注意的一些 </a:t>
            </a:r>
            <a:r>
              <a:rPr lang="en-US" altLang="zh-CN" sz="2400"/>
              <a:t>Tips</a:t>
            </a:r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004C1-B1AA-C518-D9FB-283DFFC47C07}"/>
              </a:ext>
            </a:extLst>
          </p:cNvPr>
          <p:cNvSpPr txBox="1"/>
          <p:nvPr/>
        </p:nvSpPr>
        <p:spPr>
          <a:xfrm>
            <a:off x="311888" y="4811124"/>
            <a:ext cx="6647974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主机字节序与网络字节序的转换，网络字节序统一是大端字节序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2DCA5B-4BED-E16C-8A33-A9311660CF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1568" r="20196" b="-783"/>
          <a:stretch/>
        </p:blipFill>
        <p:spPr>
          <a:xfrm>
            <a:off x="7936516" y="53788"/>
            <a:ext cx="3943596" cy="68042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5C1991-ADAD-6285-DA8E-835CC5637B9C}"/>
              </a:ext>
            </a:extLst>
          </p:cNvPr>
          <p:cNvSpPr txBox="1"/>
          <p:nvPr/>
        </p:nvSpPr>
        <p:spPr>
          <a:xfrm>
            <a:off x="8996083" y="255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模拟器端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2C0C32-D7F7-2BCC-53B1-F9892976B1CF}"/>
              </a:ext>
            </a:extLst>
          </p:cNvPr>
          <p:cNvSpPr txBox="1"/>
          <p:nvPr/>
        </p:nvSpPr>
        <p:spPr>
          <a:xfrm>
            <a:off x="7718611" y="14926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A22E75-5295-8690-BF5E-F09EDD8714E5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A75BD4-C6DB-D58E-3276-24084A2C12BE}"/>
              </a:ext>
            </a:extLst>
          </p:cNvPr>
          <p:cNvSpPr txBox="1"/>
          <p:nvPr/>
        </p:nvSpPr>
        <p:spPr>
          <a:xfrm>
            <a:off x="311888" y="900224"/>
            <a:ext cx="7431843" cy="1709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第一步：初始化</a:t>
            </a:r>
            <a:r>
              <a:rPr lang="en-US" altLang="zh-CN"/>
              <a:t>	</a:t>
            </a:r>
            <a:r>
              <a:rPr lang="zh-CN" altLang="en-US"/>
              <a:t>（这个就是固定流程 没什么太多好讲的</a:t>
            </a:r>
            <a:br>
              <a:rPr lang="en-US" altLang="zh-CN"/>
            </a:br>
            <a:r>
              <a:rPr lang="zh-CN" altLang="en-US"/>
              <a:t>定义版本号并且分配内存（记得在连接的最后使用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WSACleanup()</a:t>
            </a:r>
            <a:r>
              <a:rPr lang="en-US" altLang="zh-CN"/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释放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定义在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winsock.h</a:t>
            </a:r>
            <a:r>
              <a:rPr lang="en-US" altLang="zh-CN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的标准库中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7357EB-7E69-8E15-9D72-F4AB6D56D3D4}"/>
              </a:ext>
            </a:extLst>
          </p:cNvPr>
          <p:cNvSpPr txBox="1"/>
          <p:nvPr/>
        </p:nvSpPr>
        <p:spPr>
          <a:xfrm>
            <a:off x="311888" y="2510559"/>
            <a:ext cx="933781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517C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static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plat_init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MAKEWORD(a, b):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把两个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1B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的数合并为一个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2B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的数 在函数中表示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Winsock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版本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2.2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WORD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sockVersion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MAKEWORD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定义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WSADATA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结构体对象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WSADATA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wsaData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</a:p>
          <a:p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初始化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: mVersionRequested: sockVersion</a:t>
            </a:r>
            <a:endParaRPr lang="en-US" altLang="zh-CN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rc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WSAStartup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sockVersion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wsaData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检查初始化结果</a:t>
            </a:r>
            <a:endParaRPr lang="zh-CN" altLang="en-US" sz="1600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assert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rc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007AE0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4073A-35DA-DBA9-283A-029C8F33F3D1}"/>
              </a:ext>
            </a:extLst>
          </p:cNvPr>
          <p:cNvSpPr txBox="1"/>
          <p:nvPr/>
        </p:nvSpPr>
        <p:spPr>
          <a:xfrm>
            <a:off x="10582836" y="6037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86C1C1-5C1B-E93B-6E5F-717EB4C7DBC3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20ACCA-BCE7-6110-0023-5676FDAD90EC}"/>
              </a:ext>
            </a:extLst>
          </p:cNvPr>
          <p:cNvSpPr txBox="1"/>
          <p:nvPr/>
        </p:nvSpPr>
        <p:spPr>
          <a:xfrm>
            <a:off x="311888" y="970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第二步：创建套接字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17691-DEC5-2877-30A3-C8FBE0E9D7D9}"/>
              </a:ext>
            </a:extLst>
          </p:cNvPr>
          <p:cNvSpPr txBox="1"/>
          <p:nvPr/>
        </p:nvSpPr>
        <p:spPr>
          <a:xfrm>
            <a:off x="311888" y="1493805"/>
            <a:ext cx="11848115" cy="2125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AF_INET: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声明使用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IpV4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的地址格式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SOCK_STREAM: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默认使用流式传输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protocol: 0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让系统选择合适的协议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在选择了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AF_INET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和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SOCK_STREAM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的情况下默认是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IPPROTO_TCP )</a:t>
            </a:r>
            <a:endParaRPr lang="en-US" altLang="zh-CN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socket_t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gdb_socket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socket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AF_INET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SOCK_STREAM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IPPROTO_TCP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socket_t gdb_socket = socket(AF_INET, SOCK_STREAM, 0);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9BBC9-DD4C-2665-609F-0BE533200DB5}"/>
              </a:ext>
            </a:extLst>
          </p:cNvPr>
          <p:cNvSpPr txBox="1"/>
          <p:nvPr/>
        </p:nvSpPr>
        <p:spPr>
          <a:xfrm>
            <a:off x="10582836" y="6037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2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2B8A20A-91F4-E156-7F27-8B5667C78994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871ACA-ECEC-C6BC-FCED-5D0726488E3F}"/>
              </a:ext>
            </a:extLst>
          </p:cNvPr>
          <p:cNvSpPr txBox="1"/>
          <p:nvPr/>
        </p:nvSpPr>
        <p:spPr>
          <a:xfrm>
            <a:off x="311888" y="970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第三步：绑定套接字（网络字节序是大端序）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577BD8-5131-DEAA-1D93-EF323F913DBC}"/>
              </a:ext>
            </a:extLst>
          </p:cNvPr>
          <p:cNvSpPr txBox="1"/>
          <p:nvPr/>
        </p:nvSpPr>
        <p:spPr>
          <a:xfrm>
            <a:off x="311888" y="1446028"/>
            <a:ext cx="11008242" cy="503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sockaddr_in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          // socket_addr_in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为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IpV4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设计的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socket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地址结构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sin_family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AF_INET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利用常数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INADDR_ANY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分配服务器端的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地址 可自动获取运行服务器的计算机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地址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在这个项目里直接写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127.0.0.1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也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ok</a:t>
            </a:r>
            <a:endParaRPr lang="en-US" altLang="zh-CN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Tip: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由于转换大小端口过程中的补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0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问题   这两个函数不能混用</a:t>
            </a:r>
            <a:endParaRPr lang="en-US" altLang="zh-CN" b="1" i="1">
              <a:solidFill>
                <a:srgbClr val="6D7F6D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b="1" i="1">
              <a:solidFill>
                <a:srgbClr val="6D7F6D"/>
              </a:solidFill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htonl(): host to net long        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处理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IpV4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地址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s_addr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htonl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8C744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INADDR_ANY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  <a:endParaRPr lang="en-US" altLang="zh-CN" b="1" i="1">
              <a:solidFill>
                <a:srgbClr val="6D7F6D"/>
              </a:solidFill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htons(): host to net short      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处理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port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8B4EAE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sin_port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htons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gdb_port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);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注意这两个函数的使用区别 因为 </a:t>
            </a: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long, short </a:t>
            </a:r>
            <a:r>
              <a:rPr lang="zh-CN" altLang="en-US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长度不同不能混用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               </a:t>
            </a:r>
            <a:endParaRPr lang="en-US" altLang="zh-CN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265151-A84B-E5C4-7E0E-E2886E966218}"/>
              </a:ext>
            </a:extLst>
          </p:cNvPr>
          <p:cNvSpPr txBox="1"/>
          <p:nvPr/>
        </p:nvSpPr>
        <p:spPr>
          <a:xfrm>
            <a:off x="9164170" y="435557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1234 0000 0000 0001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5B65F4-4637-4987-28A5-68752B03BEEB}"/>
              </a:ext>
            </a:extLst>
          </p:cNvPr>
          <p:cNvSpPr txBox="1"/>
          <p:nvPr/>
        </p:nvSpPr>
        <p:spPr>
          <a:xfrm>
            <a:off x="9173781" y="490466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0100 0000 0000 3412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03D75F-CE2D-A3EC-D1A2-F8F8D3FB340C}"/>
              </a:ext>
            </a:extLst>
          </p:cNvPr>
          <p:cNvSpPr txBox="1"/>
          <p:nvPr/>
        </p:nvSpPr>
        <p:spPr>
          <a:xfrm>
            <a:off x="311888" y="347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完成网络连接的流程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52F135-6AA9-8373-95FD-7E33267FFCB1}"/>
              </a:ext>
            </a:extLst>
          </p:cNvPr>
          <p:cNvSpPr txBox="1"/>
          <p:nvPr/>
        </p:nvSpPr>
        <p:spPr>
          <a:xfrm>
            <a:off x="311888" y="1243853"/>
            <a:ext cx="9232014" cy="1711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开始监听</a:t>
            </a:r>
            <a:endParaRPr lang="zh-CN" altLang="en-US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对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sockaddr_in </a:t>
            </a:r>
            <a:r>
              <a:rPr lang="zh-CN" altLang="en-US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强制类型转换为 </a:t>
            </a:r>
            <a:r>
              <a:rPr lang="en-US" altLang="zh-CN" b="1" i="1">
                <a:solidFill>
                  <a:srgbClr val="6D7F6D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endParaRPr lang="en-US" altLang="zh-CN" b="0">
              <a:solidFill>
                <a:srgbClr val="333333"/>
              </a:solidFill>
              <a:effectLst/>
              <a:highlight>
                <a:srgbClr val="E4F1E2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rc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bind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gdb_socket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(</a:t>
            </a:r>
            <a:r>
              <a:rPr lang="en-US" altLang="zh-CN" b="1">
                <a:solidFill>
                  <a:srgbClr val="BF546F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777777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sockaddr</a:t>
            </a:r>
            <a:r>
              <a:rPr lang="en-US" altLang="zh-CN" b="0">
                <a:solidFill>
                  <a:srgbClr val="333333"/>
                </a:solidFill>
                <a:effectLst/>
                <a:highlight>
                  <a:srgbClr val="E4F1E2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强制转换的好处是与网络编程接口的通用性保持一致，也更容易扩展</a:t>
            </a:r>
            <a:r>
              <a:rPr lang="en-US" altLang="zh-CN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(</a:t>
            </a:r>
            <a:r>
              <a:rPr lang="zh-CN" altLang="en-US" b="1" i="1">
                <a:solidFill>
                  <a:srgbClr val="6D7F6D"/>
                </a:solidFill>
                <a:highlight>
                  <a:srgbClr val="E4F1E2"/>
                </a:highlight>
                <a:latin typeface="Consolas" panose="020B0609020204030204" pitchFamily="49" charset="0"/>
              </a:rPr>
              <a:t>虽然这里用不到</a:t>
            </a:r>
            <a:endParaRPr lang="en-US" altLang="zh-CN" b="1" i="1">
              <a:solidFill>
                <a:srgbClr val="6D7F6D"/>
              </a:solidFill>
              <a:highlight>
                <a:srgbClr val="E4F1E2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363262-5A56-C78C-A289-5E737E301EA4}"/>
              </a:ext>
            </a:extLst>
          </p:cNvPr>
          <p:cNvSpPr txBox="1"/>
          <p:nvPr/>
        </p:nvSpPr>
        <p:spPr>
          <a:xfrm>
            <a:off x="10582836" y="6037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1750</Words>
  <Application>Microsoft Office PowerPoint</Application>
  <PresentationFormat>宽屏</PresentationFormat>
  <Paragraphs>196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2405677060@qq.com</dc:creator>
  <cp:lastModifiedBy>2405677060@qq.com</cp:lastModifiedBy>
  <cp:revision>9</cp:revision>
  <dcterms:created xsi:type="dcterms:W3CDTF">2024-07-19T09:38:36Z</dcterms:created>
  <dcterms:modified xsi:type="dcterms:W3CDTF">2024-08-18T12:53:22Z</dcterms:modified>
</cp:coreProperties>
</file>