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9" r:id="rId5"/>
    <p:sldId id="264" r:id="rId6"/>
    <p:sldId id="265" r:id="rId7"/>
    <p:sldId id="257" r:id="rId8"/>
    <p:sldId id="258" r:id="rId9"/>
    <p:sldId id="260" r:id="rId10"/>
    <p:sldId id="261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BA645C-935C-4F42-BE75-116C25AF1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AFD99D1-C051-405C-BE27-05824E448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BCBBC47-88E0-4418-A2CB-3D52C274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A960275-2253-4F41-A22D-2B1766A0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B0E80B5-51B7-4AAE-99DF-E0A9BA40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548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C9A843-6FCA-4968-8A8D-C6539983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11F6846-8599-4BA8-B2AE-D97C2B176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0B64177-A778-4358-8E04-2F6F5249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979B04A-7543-4176-A746-57CCFE91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3C84DE4-ADE3-4EA3-AA37-D10ED7FA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902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1AF9523D-F237-49FC-AD8F-15631BF0F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8F362C9-8D5F-4D28-B8C4-560A4D620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BC830E5-CF56-42E8-940F-58CCC307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A21C07-B9A6-4B5C-8B0E-B712BD28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53F6EF3-81F4-42D5-8C6F-BFCD6D70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573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863530-7B55-41BB-90E2-A1FD98377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F9322B3-279D-4E06-A1C5-AAAD4F62C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786DA19-BC58-4AF9-B496-0B97BEAD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0E300AE-7588-47EF-BA49-5D686B0C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2B97940-31BF-4E22-A912-91B478AD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830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87DB83-ED93-43CB-844B-7DB7BA2D3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156ADC51-E043-4292-BB81-644D6F128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5BE9A9C-9BC6-4CA6-B644-EEC646FD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F860870-62A7-4ED7-A57E-6EFDCC5B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11159C8-ADEE-4959-A64E-757B8E64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393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EDB854-DFAF-42AA-8526-9BD9DCDA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9C748C8-F91C-4946-8660-72F5A4E8C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D32D63C7-7821-4B55-B638-EEEB26CA9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C88FA3A-5214-4DAF-B9C0-C1BA31096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408B876-E301-4271-9C49-B1076526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62DD655-71E4-4765-9369-3B2815D4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986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341A52-165C-4108-86B4-78EDA5C5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97DE720D-227B-4D66-87B7-9846A3FCB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58B1F0E2-F356-415F-91C1-FC7FE529F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9E452572-1553-4C63-90EA-958F99193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2B92175A-EAA3-4228-8DE6-705690571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8F2C296F-6215-4F0F-BD98-EA056579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D8696418-41A3-414C-B0CD-E34536D2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94E186EC-81A1-49F7-AA1B-C9111534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004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7278B9-FCF5-4E6A-B2D1-8D6C8321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1F15BAE-6381-4E99-817D-CAC94338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74C03AB-B171-434F-9E77-81FCF7F7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11B7AF1-45B6-4B2B-BC3F-6C7C04CA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306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99EB514D-9F4F-48C0-8B45-75239E5B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5779C99-A01F-440E-B18F-B0C248AC2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349EA68-7658-48E1-9238-048E38C0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981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46564E-7837-4C4B-8DE1-0F952C348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239BB36-9DDF-46E4-9B3A-043AEB0D3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2CB5411A-D7AE-4F4D-8C96-65C47D012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BF7C7A5-1BF0-4FFE-8EE0-1EA784D7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FEF7723-9904-49E4-A953-4DD6C78B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5835B43-F06A-4881-BAF3-147FC662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907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8D0660-7002-4058-B230-ED561FA73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84B93B1-6E53-454D-8024-3C84839B4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CA48202D-E4DB-4509-BCA1-6848AC193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9B07591-CB61-4BBB-B2C7-4F96F122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FE1CBBD-DAAB-4F18-A306-E0F2975E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8C2D94E-63DA-4D53-8B41-D7823531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65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40884D58-FF99-4413-A5A1-DCC8977DB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2A1003C4-D8E1-4B9E-9827-0CDEFF623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0A6F89B-8A58-423C-BF94-728BCE048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B76BA55-3E79-4437-BC70-9E40C6650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68E6B11-840E-4AC0-8436-634A829D7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270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usa.streetsblog.org/2013/01/11/will-massachusetts-tax-parking-lots-to-fund-transit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n4kent.wordpress.com/2012/08/04/parking-lot/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publicdomainpictures.net/view-image.php?image=4802&amp;picture=exibe-quiosque" TargetMode="External"/><Relationship Id="rId7" Type="http://schemas.openxmlformats.org/officeDocument/2006/relationships/hyperlink" Target="https://openclipart.org/detail/16132/barrier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openclipart.org/detail/202017/c1-car" TargetMode="External"/><Relationship Id="rId10" Type="http://schemas.openxmlformats.org/officeDocument/2006/relationships/image" Target="../media/image8.jpeg"/><Relationship Id="rId4" Type="http://schemas.openxmlformats.org/officeDocument/2006/relationships/image" Target="../media/image5.png"/><Relationship Id="rId9" Type="http://schemas.openxmlformats.org/officeDocument/2006/relationships/hyperlink" Target="https://openclipart.org/detail/160969/qr-scanner-r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4B9BAE-0CD6-47DA-96AE-BD7FBFE7B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Car Parking </a:t>
            </a:r>
            <a:r>
              <a:rPr lang="cs-CZ" dirty="0" err="1"/>
              <a:t>Assistant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F4CA5C4-5153-4393-9755-5069635676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CPA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31648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32D6CF-95AA-4D06-9D8F-775D1CED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Future</a:t>
            </a:r>
            <a:r>
              <a:rPr lang="cs-CZ" dirty="0"/>
              <a:t> </a:t>
            </a:r>
            <a:r>
              <a:rPr lang="cs-CZ" dirty="0" err="1"/>
              <a:t>features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FB938AB-7585-42F2-AD4F-52AC35CEA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Wireless</a:t>
            </a:r>
            <a:r>
              <a:rPr lang="cs-CZ" dirty="0"/>
              <a:t> </a:t>
            </a:r>
            <a:r>
              <a:rPr lang="cs-CZ" dirty="0" err="1"/>
              <a:t>communication</a:t>
            </a:r>
            <a:r>
              <a:rPr lang="cs-CZ" dirty="0"/>
              <a:t> </a:t>
            </a:r>
            <a:r>
              <a:rPr lang="cs-CZ" dirty="0" err="1"/>
              <a:t>through</a:t>
            </a:r>
            <a:r>
              <a:rPr lang="cs-CZ" dirty="0"/>
              <a:t> IQRF</a:t>
            </a:r>
          </a:p>
          <a:p>
            <a:r>
              <a:rPr lang="cs-CZ" dirty="0" err="1"/>
              <a:t>Communication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cell </a:t>
            </a:r>
            <a:r>
              <a:rPr lang="cs-CZ" dirty="0" err="1"/>
              <a:t>prone</a:t>
            </a:r>
            <a:r>
              <a:rPr lang="cs-CZ" dirty="0"/>
              <a:t> </a:t>
            </a:r>
            <a:r>
              <a:rPr lang="cs-CZ" dirty="0" err="1"/>
              <a:t>through</a:t>
            </a:r>
            <a:r>
              <a:rPr lang="cs-CZ" dirty="0"/>
              <a:t> NFC</a:t>
            </a:r>
          </a:p>
          <a:p>
            <a:r>
              <a:rPr lang="cs-CZ" dirty="0" err="1"/>
              <a:t>Pay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parking by cell </a:t>
            </a:r>
            <a:r>
              <a:rPr lang="cs-CZ" dirty="0" err="1"/>
              <a:t>phone</a:t>
            </a:r>
            <a:endParaRPr lang="cs-CZ" dirty="0"/>
          </a:p>
        </p:txBody>
      </p:sp>
      <p:pic>
        <p:nvPicPr>
          <p:cNvPr id="4" name="Picture 2" descr="Výsledek obrázku pro navigation QR code">
            <a:extLst>
              <a:ext uri="{FF2B5EF4-FFF2-40B4-BE49-F238E27FC236}">
                <a16:creationId xmlns:a16="http://schemas.microsoft.com/office/drawing/2014/main" id="{64CCAF3A-F68C-4812-A0C4-FD9D069B8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935" y="3453717"/>
            <a:ext cx="20002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183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C0B17D-7BF6-49DA-8F8A-2F655FA3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know</a:t>
            </a:r>
            <a:r>
              <a:rPr lang="cs-CZ" dirty="0"/>
              <a:t> – </a:t>
            </a:r>
            <a:r>
              <a:rPr lang="cs-CZ" dirty="0" err="1"/>
              <a:t>how</a:t>
            </a:r>
            <a:r>
              <a:rPr lang="cs-CZ" dirty="0"/>
              <a:t> </a:t>
            </a:r>
            <a:r>
              <a:rPr lang="cs-CZ" dirty="0" err="1"/>
              <a:t>difficult</a:t>
            </a:r>
            <a:r>
              <a:rPr lang="cs-CZ" dirty="0"/>
              <a:t> </a:t>
            </a:r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to </a:t>
            </a:r>
            <a:r>
              <a:rPr lang="cs-CZ" dirty="0" err="1"/>
              <a:t>find</a:t>
            </a:r>
            <a:r>
              <a:rPr lang="cs-CZ" dirty="0"/>
              <a:t> </a:t>
            </a:r>
            <a:r>
              <a:rPr lang="cs-CZ" dirty="0" err="1"/>
              <a:t>an</a:t>
            </a:r>
            <a:r>
              <a:rPr lang="cs-CZ" dirty="0"/>
              <a:t> </a:t>
            </a:r>
            <a:r>
              <a:rPr lang="cs-CZ" dirty="0" err="1"/>
              <a:t>empty</a:t>
            </a:r>
            <a:r>
              <a:rPr lang="cs-CZ" dirty="0"/>
              <a:t> parking place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1911233-FB5E-403A-8620-9CB4BB37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Christmas</a:t>
            </a:r>
            <a:r>
              <a:rPr lang="cs-CZ" dirty="0"/>
              <a:t>, Black </a:t>
            </a:r>
            <a:r>
              <a:rPr lang="cs-CZ" dirty="0" err="1"/>
              <a:t>Friday</a:t>
            </a:r>
            <a:r>
              <a:rPr lang="cs-CZ" dirty="0"/>
              <a:t>, </a:t>
            </a:r>
            <a:r>
              <a:rPr lang="cs-CZ" dirty="0" err="1"/>
              <a:t>Valentines</a:t>
            </a:r>
            <a:r>
              <a:rPr lang="cs-CZ" dirty="0"/>
              <a:t> </a:t>
            </a:r>
            <a:r>
              <a:rPr lang="cs-CZ" dirty="0" err="1"/>
              <a:t>day</a:t>
            </a:r>
            <a:endParaRPr lang="cs-CZ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EECF906-3051-4E8A-8F7E-655808173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09783" y="2718611"/>
            <a:ext cx="4191001" cy="3143251"/>
          </a:xfrm>
          <a:prstGeom prst="rect">
            <a:avLst/>
          </a:prstGeom>
        </p:spPr>
      </p:pic>
      <p:pic>
        <p:nvPicPr>
          <p:cNvPr id="6" name="Zástupný symbol pro obsah 4">
            <a:extLst>
              <a:ext uri="{FF2B5EF4-FFF2-40B4-BE49-F238E27FC236}">
                <a16:creationId xmlns:a16="http://schemas.microsoft.com/office/drawing/2014/main" id="{81468987-9F40-4C05-95D4-A4117CBCD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75659" y="2718613"/>
            <a:ext cx="414950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9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5D3E09-FC86-4D70-9DB2-BEFD78D8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Quick</a:t>
            </a:r>
            <a:r>
              <a:rPr lang="cs-CZ" dirty="0"/>
              <a:t> </a:t>
            </a:r>
            <a:r>
              <a:rPr lang="cs-CZ" dirty="0" err="1"/>
              <a:t>find</a:t>
            </a:r>
            <a:r>
              <a:rPr lang="cs-CZ" dirty="0"/>
              <a:t> </a:t>
            </a:r>
            <a:r>
              <a:rPr lang="cs-CZ" dirty="0" err="1"/>
              <a:t>empty</a:t>
            </a:r>
            <a:r>
              <a:rPr lang="cs-CZ" dirty="0"/>
              <a:t> parking place</a:t>
            </a:r>
          </a:p>
        </p:txBody>
      </p:sp>
      <p:pic>
        <p:nvPicPr>
          <p:cNvPr id="7" name="Zástupný symbol pro obsah 6">
            <a:extLst>
              <a:ext uri="{FF2B5EF4-FFF2-40B4-BE49-F238E27FC236}">
                <a16:creationId xmlns:a16="http://schemas.microsoft.com/office/drawing/2014/main" id="{DFE63132-F466-4E4F-8B8D-7B4F2FF77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8016" y="1825625"/>
            <a:ext cx="72159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2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DC3B6CB4-D7A1-434F-B0BF-AF9A51F9ED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3737"/>
          <a:stretch/>
        </p:blipFill>
        <p:spPr>
          <a:xfrm>
            <a:off x="3789927" y="1479366"/>
            <a:ext cx="3937390" cy="4099735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6DB920DD-E802-4C20-8D4D-53F0D268A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Navigation</a:t>
            </a:r>
            <a:r>
              <a:rPr lang="cs-CZ" dirty="0"/>
              <a:t> by QR - </a:t>
            </a:r>
            <a:r>
              <a:rPr lang="cs-CZ" dirty="0" err="1"/>
              <a:t>code</a:t>
            </a:r>
            <a:endParaRPr lang="cs-CZ" dirty="0"/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4FAE5845-EF21-430E-8C44-23E2076335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-180754" y="2692192"/>
            <a:ext cx="8584207" cy="3789306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B9209A62-883F-463B-B9C9-EC967F8D0B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940485" y="3042239"/>
            <a:ext cx="3651083" cy="3651083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99546904-051C-45AC-98E0-FB5CC6BD8B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620216" y="1627723"/>
            <a:ext cx="1338762" cy="1338762"/>
          </a:xfrm>
          <a:prstGeom prst="rect">
            <a:avLst/>
          </a:prstGeom>
        </p:spPr>
      </p:pic>
      <p:pic>
        <p:nvPicPr>
          <p:cNvPr id="14" name="Picture 2" descr="Výsledek obrázku pro waze image">
            <a:extLst>
              <a:ext uri="{FF2B5EF4-FFF2-40B4-BE49-F238E27FC236}">
                <a16:creationId xmlns:a16="http://schemas.microsoft.com/office/drawing/2014/main" id="{5C94FB22-5614-4CA6-8634-FCF090CC9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154" y="1192284"/>
            <a:ext cx="1597713" cy="266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Přímá spojnice 15">
            <a:extLst>
              <a:ext uri="{FF2B5EF4-FFF2-40B4-BE49-F238E27FC236}">
                <a16:creationId xmlns:a16="http://schemas.microsoft.com/office/drawing/2014/main" id="{B6E01C68-EB49-4FDA-B4F5-226FCB961299}"/>
              </a:ext>
            </a:extLst>
          </p:cNvPr>
          <p:cNvCxnSpPr/>
          <p:nvPr/>
        </p:nvCxnSpPr>
        <p:spPr>
          <a:xfrm>
            <a:off x="6677247" y="2692192"/>
            <a:ext cx="3094074" cy="1167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0245805D-E133-44BB-93E3-BC431B32927F}"/>
              </a:ext>
            </a:extLst>
          </p:cNvPr>
          <p:cNvCxnSpPr>
            <a:cxnSpLocks/>
          </p:cNvCxnSpPr>
          <p:nvPr/>
        </p:nvCxnSpPr>
        <p:spPr>
          <a:xfrm flipV="1">
            <a:off x="6332607" y="1192285"/>
            <a:ext cx="3422547" cy="59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81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4F747D-4F22-40F2-954E-D9E822BFF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Statistics</a:t>
            </a:r>
            <a:endParaRPr lang="cs-CZ" dirty="0"/>
          </a:p>
        </p:txBody>
      </p:sp>
      <p:sp>
        <p:nvSpPr>
          <p:cNvPr id="7" name="Zástupný symbol pro obsah 6">
            <a:extLst>
              <a:ext uri="{FF2B5EF4-FFF2-40B4-BE49-F238E27FC236}">
                <a16:creationId xmlns:a16="http://schemas.microsoft.com/office/drawing/2014/main" id="{88A53ED5-D60B-4662-AF12-54B09244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Duration</a:t>
            </a:r>
            <a:r>
              <a:rPr lang="cs-CZ" dirty="0"/>
              <a:t> (</a:t>
            </a:r>
            <a:r>
              <a:rPr lang="cs-CZ" dirty="0" err="1"/>
              <a:t>how</a:t>
            </a:r>
            <a:r>
              <a:rPr lang="cs-CZ" dirty="0"/>
              <a:t> long </a:t>
            </a:r>
            <a:r>
              <a:rPr lang="cs-CZ" dirty="0" err="1"/>
              <a:t>time</a:t>
            </a:r>
            <a:r>
              <a:rPr lang="cs-CZ" dirty="0"/>
              <a:t> </a:t>
            </a:r>
            <a:r>
              <a:rPr lang="cs-CZ" dirty="0" err="1"/>
              <a:t>spend</a:t>
            </a:r>
            <a:r>
              <a:rPr lang="cs-CZ" dirty="0"/>
              <a:t> </a:t>
            </a:r>
            <a:r>
              <a:rPr lang="cs-CZ" dirty="0" err="1"/>
              <a:t>customer</a:t>
            </a:r>
            <a:r>
              <a:rPr lang="cs-CZ" dirty="0"/>
              <a:t> in </a:t>
            </a:r>
            <a:r>
              <a:rPr lang="cs-CZ" dirty="0" err="1"/>
              <a:t>shops</a:t>
            </a:r>
            <a:r>
              <a:rPr lang="cs-CZ" dirty="0"/>
              <a:t>) / </a:t>
            </a:r>
            <a:r>
              <a:rPr lang="cs-CZ" dirty="0" err="1"/>
              <a:t>amount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spend</a:t>
            </a:r>
            <a:r>
              <a:rPr lang="cs-CZ" dirty="0"/>
              <a:t> </a:t>
            </a:r>
            <a:r>
              <a:rPr lang="cs-CZ" dirty="0" err="1"/>
              <a:t>money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1000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ál 9">
            <a:extLst>
              <a:ext uri="{FF2B5EF4-FFF2-40B4-BE49-F238E27FC236}">
                <a16:creationId xmlns:a16="http://schemas.microsoft.com/office/drawing/2014/main" id="{35C1B7F7-5DA4-4EB8-B849-A388EB018CB5}"/>
              </a:ext>
            </a:extLst>
          </p:cNvPr>
          <p:cNvSpPr/>
          <p:nvPr/>
        </p:nvSpPr>
        <p:spPr>
          <a:xfrm>
            <a:off x="10129281" y="3242043"/>
            <a:ext cx="1084521" cy="435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5AFCCC0-FE7D-4CFD-9FFA-B5026AA4CD07}"/>
              </a:ext>
            </a:extLst>
          </p:cNvPr>
          <p:cNvSpPr/>
          <p:nvPr/>
        </p:nvSpPr>
        <p:spPr>
          <a:xfrm>
            <a:off x="967563" y="659219"/>
            <a:ext cx="1488558" cy="956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Node MCU I.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99C143ED-1934-4A81-9A86-FC8E596F67E2}"/>
              </a:ext>
            </a:extLst>
          </p:cNvPr>
          <p:cNvSpPr/>
          <p:nvPr/>
        </p:nvSpPr>
        <p:spPr>
          <a:xfrm>
            <a:off x="2746745" y="659219"/>
            <a:ext cx="1488558" cy="956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Node MCU II.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C10296B2-1728-4E1C-AC91-1D24D0FF00E4}"/>
              </a:ext>
            </a:extLst>
          </p:cNvPr>
          <p:cNvSpPr/>
          <p:nvPr/>
        </p:nvSpPr>
        <p:spPr>
          <a:xfrm>
            <a:off x="5085907" y="659219"/>
            <a:ext cx="1488558" cy="956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Node MCU n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6442946-9490-4791-A08B-AD7440DE778D}"/>
              </a:ext>
            </a:extLst>
          </p:cNvPr>
          <p:cNvSpPr/>
          <p:nvPr/>
        </p:nvSpPr>
        <p:spPr>
          <a:xfrm>
            <a:off x="7425069" y="659219"/>
            <a:ext cx="1743740" cy="956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IoT</a:t>
            </a:r>
            <a:r>
              <a:rPr lang="cs-CZ" dirty="0"/>
              <a:t> HUB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3399112-E5DA-4837-A2AA-1014691BC432}"/>
              </a:ext>
            </a:extLst>
          </p:cNvPr>
          <p:cNvSpPr/>
          <p:nvPr/>
        </p:nvSpPr>
        <p:spPr>
          <a:xfrm>
            <a:off x="9799673" y="659219"/>
            <a:ext cx="1743740" cy="956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App</a:t>
            </a:r>
            <a:endParaRPr lang="cs-CZ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71993F20-F9F4-435A-87E3-1EF29300674B}"/>
              </a:ext>
            </a:extLst>
          </p:cNvPr>
          <p:cNvSpPr/>
          <p:nvPr/>
        </p:nvSpPr>
        <p:spPr>
          <a:xfrm>
            <a:off x="10129281" y="2683834"/>
            <a:ext cx="1084521" cy="7761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SQL DB</a:t>
            </a:r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1F033478-6775-44E8-AABA-1F22F6FCEEB1}"/>
              </a:ext>
            </a:extLst>
          </p:cNvPr>
          <p:cNvSpPr/>
          <p:nvPr/>
        </p:nvSpPr>
        <p:spPr>
          <a:xfrm>
            <a:off x="10129282" y="2503080"/>
            <a:ext cx="1084521" cy="435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E5E3EF3-EBD0-4BF5-A2BC-C48C5531BBE7}"/>
              </a:ext>
            </a:extLst>
          </p:cNvPr>
          <p:cNvSpPr/>
          <p:nvPr/>
        </p:nvSpPr>
        <p:spPr>
          <a:xfrm>
            <a:off x="9799673" y="4564910"/>
            <a:ext cx="1743740" cy="111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App</a:t>
            </a:r>
            <a:endParaRPr lang="cs-CZ" dirty="0"/>
          </a:p>
        </p:txBody>
      </p:sp>
      <p:sp>
        <p:nvSpPr>
          <p:cNvPr id="13" name="Šipka: dolů 12">
            <a:extLst>
              <a:ext uri="{FF2B5EF4-FFF2-40B4-BE49-F238E27FC236}">
                <a16:creationId xmlns:a16="http://schemas.microsoft.com/office/drawing/2014/main" id="{FDB49F09-EEFE-485C-ABC3-3044411B66EF}"/>
              </a:ext>
            </a:extLst>
          </p:cNvPr>
          <p:cNvSpPr/>
          <p:nvPr/>
        </p:nvSpPr>
        <p:spPr>
          <a:xfrm>
            <a:off x="10419907" y="1775637"/>
            <a:ext cx="563526" cy="595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Šipka: dolů 13">
            <a:extLst>
              <a:ext uri="{FF2B5EF4-FFF2-40B4-BE49-F238E27FC236}">
                <a16:creationId xmlns:a16="http://schemas.microsoft.com/office/drawing/2014/main" id="{594B25ED-BF6D-456E-B2B7-7FD245F709AD}"/>
              </a:ext>
            </a:extLst>
          </p:cNvPr>
          <p:cNvSpPr/>
          <p:nvPr/>
        </p:nvSpPr>
        <p:spPr>
          <a:xfrm flipV="1">
            <a:off x="10419907" y="3825947"/>
            <a:ext cx="563526" cy="541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68EC4053-DC43-4ED8-BEAA-B1E7AF68838F}"/>
              </a:ext>
            </a:extLst>
          </p:cNvPr>
          <p:cNvSpPr/>
          <p:nvPr/>
        </p:nvSpPr>
        <p:spPr>
          <a:xfrm>
            <a:off x="967563" y="2966477"/>
            <a:ext cx="6507125" cy="2802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8787C706-A7D5-449E-9431-302A2F30A853}"/>
              </a:ext>
            </a:extLst>
          </p:cNvPr>
          <p:cNvSpPr/>
          <p:nvPr/>
        </p:nvSpPr>
        <p:spPr>
          <a:xfrm>
            <a:off x="1310530" y="4063540"/>
            <a:ext cx="2534366" cy="14309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Chrome</a:t>
            </a:r>
          </a:p>
          <a:p>
            <a:pPr algn="ctr"/>
            <a:endParaRPr lang="cs-CZ" dirty="0">
              <a:solidFill>
                <a:schemeClr val="tx1"/>
              </a:solidFill>
            </a:endParaRPr>
          </a:p>
          <a:p>
            <a:pPr algn="ctr"/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FE130A66-9450-4C0A-8E82-73F8C3770AC6}"/>
              </a:ext>
            </a:extLst>
          </p:cNvPr>
          <p:cNvSpPr/>
          <p:nvPr/>
        </p:nvSpPr>
        <p:spPr>
          <a:xfrm>
            <a:off x="4527561" y="4063540"/>
            <a:ext cx="2534366" cy="14309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Python</a:t>
            </a:r>
          </a:p>
          <a:p>
            <a:pPr algn="ctr"/>
            <a:endParaRPr lang="cs-CZ" dirty="0">
              <a:solidFill>
                <a:schemeClr val="tx1"/>
              </a:solidFill>
            </a:endParaRPr>
          </a:p>
          <a:p>
            <a:pPr algn="ctr"/>
            <a:endParaRPr lang="cs-CZ" dirty="0">
              <a:solidFill>
                <a:schemeClr val="tx1"/>
              </a:solidFill>
            </a:endParaRPr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3ABD3DEB-23A3-4C4F-A3C9-95229E55D58C}"/>
              </a:ext>
            </a:extLst>
          </p:cNvPr>
          <p:cNvCxnSpPr/>
          <p:nvPr/>
        </p:nvCxnSpPr>
        <p:spPr>
          <a:xfrm>
            <a:off x="3455582" y="5210833"/>
            <a:ext cx="1397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Přímá spojnice se šipkou 19">
            <a:extLst>
              <a:ext uri="{FF2B5EF4-FFF2-40B4-BE49-F238E27FC236}">
                <a16:creationId xmlns:a16="http://schemas.microsoft.com/office/drawing/2014/main" id="{0BA628E0-4BC4-4D39-A55B-EF82608E7EFB}"/>
              </a:ext>
            </a:extLst>
          </p:cNvPr>
          <p:cNvCxnSpPr>
            <a:cxnSpLocks/>
          </p:cNvCxnSpPr>
          <p:nvPr/>
        </p:nvCxnSpPr>
        <p:spPr>
          <a:xfrm flipH="1">
            <a:off x="3518694" y="4652624"/>
            <a:ext cx="1404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AA653DC-D49D-4ED0-A4C5-53F43D3CDC26}"/>
              </a:ext>
            </a:extLst>
          </p:cNvPr>
          <p:cNvSpPr txBox="1"/>
          <p:nvPr/>
        </p:nvSpPr>
        <p:spPr>
          <a:xfrm>
            <a:off x="3863570" y="4263438"/>
            <a:ext cx="64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B1477BAD-00DC-40E6-AE63-62CCCF04A700}"/>
              </a:ext>
            </a:extLst>
          </p:cNvPr>
          <p:cNvSpPr txBox="1"/>
          <p:nvPr/>
        </p:nvSpPr>
        <p:spPr>
          <a:xfrm>
            <a:off x="3844896" y="4841501"/>
            <a:ext cx="64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chemeClr val="bg1"/>
                </a:solidFill>
              </a:rPr>
              <a:t>Ajax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E6471B80-8BB0-4EE6-8583-6CD04850EAB2}"/>
              </a:ext>
            </a:extLst>
          </p:cNvPr>
          <p:cNvSpPr/>
          <p:nvPr/>
        </p:nvSpPr>
        <p:spPr>
          <a:xfrm>
            <a:off x="6134440" y="4680923"/>
            <a:ext cx="735010" cy="73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QR </a:t>
            </a:r>
            <a:r>
              <a:rPr lang="cs-CZ" dirty="0" err="1"/>
              <a:t>code</a:t>
            </a:r>
            <a:endParaRPr lang="cs-CZ" dirty="0"/>
          </a:p>
        </p:txBody>
      </p: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BB52422E-AA0C-4E5C-9D7B-7B3E2D8E0D4D}"/>
              </a:ext>
            </a:extLst>
          </p:cNvPr>
          <p:cNvCxnSpPr/>
          <p:nvPr/>
        </p:nvCxnSpPr>
        <p:spPr>
          <a:xfrm flipH="1">
            <a:off x="5521296" y="5058299"/>
            <a:ext cx="808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délník: se zakulacenými rohy 26">
            <a:extLst>
              <a:ext uri="{FF2B5EF4-FFF2-40B4-BE49-F238E27FC236}">
                <a16:creationId xmlns:a16="http://schemas.microsoft.com/office/drawing/2014/main" id="{5C1288F9-48EF-4E59-8F92-777C2765D92C}"/>
              </a:ext>
            </a:extLst>
          </p:cNvPr>
          <p:cNvSpPr/>
          <p:nvPr/>
        </p:nvSpPr>
        <p:spPr>
          <a:xfrm>
            <a:off x="5514948" y="6062329"/>
            <a:ext cx="619492" cy="619492"/>
          </a:xfrm>
          <a:prstGeom prst="roundRect">
            <a:avLst>
              <a:gd name="adj" fmla="val 187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Ovál 27">
            <a:extLst>
              <a:ext uri="{FF2B5EF4-FFF2-40B4-BE49-F238E27FC236}">
                <a16:creationId xmlns:a16="http://schemas.microsoft.com/office/drawing/2014/main" id="{A185ED0B-002E-404E-A0D8-E2582973A0DA}"/>
              </a:ext>
            </a:extLst>
          </p:cNvPr>
          <p:cNvSpPr/>
          <p:nvPr/>
        </p:nvSpPr>
        <p:spPr>
          <a:xfrm>
            <a:off x="5653976" y="6155689"/>
            <a:ext cx="342846" cy="3428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9" name="Přímá spojnice se šipkou 28">
            <a:extLst>
              <a:ext uri="{FF2B5EF4-FFF2-40B4-BE49-F238E27FC236}">
                <a16:creationId xmlns:a16="http://schemas.microsoft.com/office/drawing/2014/main" id="{EB1AA253-383F-48B0-BAAE-F4E01C41ABB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5825399" y="5351586"/>
            <a:ext cx="0" cy="80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Šipka: doprava 36">
            <a:extLst>
              <a:ext uri="{FF2B5EF4-FFF2-40B4-BE49-F238E27FC236}">
                <a16:creationId xmlns:a16="http://schemas.microsoft.com/office/drawing/2014/main" id="{746ED20E-C023-47B5-B8B1-69D9E90C3F23}"/>
              </a:ext>
            </a:extLst>
          </p:cNvPr>
          <p:cNvSpPr/>
          <p:nvPr/>
        </p:nvSpPr>
        <p:spPr>
          <a:xfrm>
            <a:off x="7795846" y="4753787"/>
            <a:ext cx="1805354" cy="510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Šipka: dolů 39">
            <a:extLst>
              <a:ext uri="{FF2B5EF4-FFF2-40B4-BE49-F238E27FC236}">
                <a16:creationId xmlns:a16="http://schemas.microsoft.com/office/drawing/2014/main" id="{DEA8F4BD-C8F8-43E3-A491-8F304BAE8FA3}"/>
              </a:ext>
            </a:extLst>
          </p:cNvPr>
          <p:cNvSpPr/>
          <p:nvPr/>
        </p:nvSpPr>
        <p:spPr>
          <a:xfrm>
            <a:off x="1489103" y="1641674"/>
            <a:ext cx="445477" cy="380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Šipka: dolů 40">
            <a:extLst>
              <a:ext uri="{FF2B5EF4-FFF2-40B4-BE49-F238E27FC236}">
                <a16:creationId xmlns:a16="http://schemas.microsoft.com/office/drawing/2014/main" id="{D3AD6B54-9382-4A89-B7B9-2CFD7902599C}"/>
              </a:ext>
            </a:extLst>
          </p:cNvPr>
          <p:cNvSpPr/>
          <p:nvPr/>
        </p:nvSpPr>
        <p:spPr>
          <a:xfrm>
            <a:off x="3232843" y="1656941"/>
            <a:ext cx="445477" cy="380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Šipka: dolů 41">
            <a:extLst>
              <a:ext uri="{FF2B5EF4-FFF2-40B4-BE49-F238E27FC236}">
                <a16:creationId xmlns:a16="http://schemas.microsoft.com/office/drawing/2014/main" id="{E937491E-4799-4E44-BEF8-68A9E0E0576A}"/>
              </a:ext>
            </a:extLst>
          </p:cNvPr>
          <p:cNvSpPr/>
          <p:nvPr/>
        </p:nvSpPr>
        <p:spPr>
          <a:xfrm>
            <a:off x="5578549" y="1656941"/>
            <a:ext cx="445477" cy="380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Obdélník 42">
            <a:extLst>
              <a:ext uri="{FF2B5EF4-FFF2-40B4-BE49-F238E27FC236}">
                <a16:creationId xmlns:a16="http://schemas.microsoft.com/office/drawing/2014/main" id="{5A98AAB7-BF5B-4F4C-86AF-6F64540A9722}"/>
              </a:ext>
            </a:extLst>
          </p:cNvPr>
          <p:cNvSpPr/>
          <p:nvPr/>
        </p:nvSpPr>
        <p:spPr>
          <a:xfrm>
            <a:off x="1207477" y="2037089"/>
            <a:ext cx="6928338" cy="190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Šipka: dolů 38">
            <a:extLst>
              <a:ext uri="{FF2B5EF4-FFF2-40B4-BE49-F238E27FC236}">
                <a16:creationId xmlns:a16="http://schemas.microsoft.com/office/drawing/2014/main" id="{70FE9C92-AC48-4776-A0BD-CCE67BA188BD}"/>
              </a:ext>
            </a:extLst>
          </p:cNvPr>
          <p:cNvSpPr/>
          <p:nvPr/>
        </p:nvSpPr>
        <p:spPr>
          <a:xfrm flipV="1">
            <a:off x="7674253" y="1612775"/>
            <a:ext cx="622686" cy="614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Šipka: doprava 43">
            <a:extLst>
              <a:ext uri="{FF2B5EF4-FFF2-40B4-BE49-F238E27FC236}">
                <a16:creationId xmlns:a16="http://schemas.microsoft.com/office/drawing/2014/main" id="{5A9855B2-8508-4126-9EED-EF07A4ACC701}"/>
              </a:ext>
            </a:extLst>
          </p:cNvPr>
          <p:cNvSpPr/>
          <p:nvPr/>
        </p:nvSpPr>
        <p:spPr>
          <a:xfrm>
            <a:off x="9239420" y="826342"/>
            <a:ext cx="467831" cy="510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5" name="TextovéPole 44">
            <a:extLst>
              <a:ext uri="{FF2B5EF4-FFF2-40B4-BE49-F238E27FC236}">
                <a16:creationId xmlns:a16="http://schemas.microsoft.com/office/drawing/2014/main" id="{ACF726DA-CFB4-414D-A61D-0A74E72E84A6}"/>
              </a:ext>
            </a:extLst>
          </p:cNvPr>
          <p:cNvSpPr txBox="1"/>
          <p:nvPr/>
        </p:nvSpPr>
        <p:spPr>
          <a:xfrm>
            <a:off x="6659933" y="1690640"/>
            <a:ext cx="91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1966456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25836F-814F-4131-8809-E84B569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Benefits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B4DA9ED-FBAF-4C37-8CDB-2D11AE52D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UX – </a:t>
            </a:r>
            <a:r>
              <a:rPr lang="cs-CZ" dirty="0" err="1"/>
              <a:t>quick</a:t>
            </a:r>
            <a:r>
              <a:rPr lang="cs-CZ" dirty="0"/>
              <a:t> and </a:t>
            </a:r>
            <a:r>
              <a:rPr lang="cs-CZ" dirty="0" err="1"/>
              <a:t>easy</a:t>
            </a:r>
            <a:r>
              <a:rPr lang="cs-CZ" dirty="0"/>
              <a:t> </a:t>
            </a:r>
            <a:r>
              <a:rPr lang="cs-CZ" dirty="0" err="1"/>
              <a:t>path</a:t>
            </a:r>
            <a:r>
              <a:rPr lang="cs-CZ" dirty="0"/>
              <a:t> to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empty</a:t>
            </a:r>
            <a:r>
              <a:rPr lang="cs-CZ" dirty="0"/>
              <a:t> parking place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custommer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shop center</a:t>
            </a:r>
          </a:p>
          <a:p>
            <a:r>
              <a:rPr lang="cs-CZ" dirty="0"/>
              <a:t>Pro developera – spokojený zákazník,  přidaná hodnota pro nákupní středisko</a:t>
            </a:r>
          </a:p>
          <a:p>
            <a:r>
              <a:rPr lang="cs-CZ" dirty="0"/>
              <a:t>Pro nákupní středisko – spokojený zákazník a data o zákaznících</a:t>
            </a:r>
          </a:p>
          <a:p>
            <a:r>
              <a:rPr lang="cs-CZ" dirty="0"/>
              <a:t>Pro zákazníka – rychle zaparkuje, bonus program od nákupního střediska</a:t>
            </a:r>
          </a:p>
          <a:p>
            <a:r>
              <a:rPr lang="cs-CZ" dirty="0"/>
              <a:t>Ekologie – snížení emisí v parkovacích domech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280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E494C8-650E-4005-8BD0-90DB76A6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dirty="0" err="1"/>
              <a:t>technologies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9ACDDB3-7346-4FC8-86C2-BDE70BA86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Node MCU</a:t>
            </a:r>
          </a:p>
          <a:p>
            <a:r>
              <a:rPr lang="cs-CZ" dirty="0" err="1"/>
              <a:t>Ultrasonic</a:t>
            </a:r>
            <a:r>
              <a:rPr lang="cs-CZ" dirty="0"/>
              <a:t> Sensor</a:t>
            </a:r>
          </a:p>
          <a:p>
            <a:r>
              <a:rPr lang="cs-CZ" dirty="0"/>
              <a:t>(Matrix LED Display)</a:t>
            </a:r>
          </a:p>
          <a:p>
            <a:r>
              <a:rPr lang="cs-CZ" dirty="0" err="1"/>
              <a:t>WiFi</a:t>
            </a:r>
            <a:endParaRPr lang="cs-CZ" dirty="0"/>
          </a:p>
          <a:p>
            <a:r>
              <a:rPr lang="cs-CZ" dirty="0"/>
              <a:t>GPS</a:t>
            </a:r>
          </a:p>
          <a:p>
            <a:r>
              <a:rPr lang="cs-CZ" dirty="0"/>
              <a:t>QR – </a:t>
            </a:r>
            <a:r>
              <a:rPr lang="cs-CZ" dirty="0" err="1"/>
              <a:t>code</a:t>
            </a:r>
            <a:endParaRPr lang="cs-CZ" dirty="0"/>
          </a:p>
          <a:p>
            <a:r>
              <a:rPr lang="cs-CZ" dirty="0"/>
              <a:t>Cell </a:t>
            </a:r>
            <a:r>
              <a:rPr lang="cs-CZ" dirty="0" err="1"/>
              <a:t>phone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9F9F849-74C5-430D-893F-989848927C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30247" r="35969" b="6360"/>
          <a:stretch/>
        </p:blipFill>
        <p:spPr>
          <a:xfrm rot="5400000">
            <a:off x="5013251" y="2206368"/>
            <a:ext cx="3476847" cy="244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27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9DFA00-5F7D-4680-B542-83E04D83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Scenario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50EB1B3-5258-46E3-BA38-8AA94C2F1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Visitor</a:t>
            </a:r>
            <a:r>
              <a:rPr lang="cs-CZ" dirty="0"/>
              <a:t> </a:t>
            </a:r>
            <a:r>
              <a:rPr lang="cs-CZ" dirty="0" err="1"/>
              <a:t>comes</a:t>
            </a:r>
            <a:r>
              <a:rPr lang="cs-CZ" dirty="0"/>
              <a:t> by car </a:t>
            </a:r>
            <a:r>
              <a:rPr lang="cs-CZ" dirty="0" err="1"/>
              <a:t>infront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gate</a:t>
            </a:r>
            <a:r>
              <a:rPr lang="cs-CZ" dirty="0"/>
              <a:t> to parking place </a:t>
            </a:r>
            <a:r>
              <a:rPr lang="cs-CZ" dirty="0" err="1"/>
              <a:t>with</a:t>
            </a:r>
            <a:r>
              <a:rPr lang="cs-CZ" dirty="0"/>
              <a:t> barier</a:t>
            </a:r>
          </a:p>
          <a:p>
            <a:r>
              <a:rPr lang="cs-CZ" dirty="0" err="1"/>
              <a:t>Press</a:t>
            </a:r>
            <a:r>
              <a:rPr lang="cs-CZ" dirty="0"/>
              <a:t> </a:t>
            </a:r>
            <a:r>
              <a:rPr lang="cs-CZ" dirty="0" err="1"/>
              <a:t>button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porking</a:t>
            </a:r>
            <a:r>
              <a:rPr lang="cs-CZ" dirty="0"/>
              <a:t> ticket</a:t>
            </a:r>
          </a:p>
          <a:p>
            <a:r>
              <a:rPr lang="cs-CZ" dirty="0"/>
              <a:t>QR-</a:t>
            </a:r>
            <a:r>
              <a:rPr lang="cs-CZ" dirty="0" err="1"/>
              <a:t>code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shows</a:t>
            </a:r>
            <a:r>
              <a:rPr lang="cs-CZ" dirty="0"/>
              <a:t> on display. </a:t>
            </a:r>
            <a:r>
              <a:rPr lang="cs-CZ" dirty="0" err="1"/>
              <a:t>Code</a:t>
            </a:r>
            <a:r>
              <a:rPr lang="cs-CZ" dirty="0"/>
              <a:t> </a:t>
            </a:r>
            <a:r>
              <a:rPr lang="cs-CZ" dirty="0" err="1"/>
              <a:t>contains</a:t>
            </a:r>
            <a:r>
              <a:rPr lang="cs-CZ" dirty="0"/>
              <a:t> GPS </a:t>
            </a:r>
            <a:r>
              <a:rPr lang="cs-CZ" dirty="0" err="1"/>
              <a:t>coordinates</a:t>
            </a:r>
            <a:r>
              <a:rPr lang="cs-CZ" dirty="0"/>
              <a:t> to </a:t>
            </a:r>
            <a:r>
              <a:rPr lang="cs-CZ" dirty="0" err="1"/>
              <a:t>empty</a:t>
            </a:r>
            <a:r>
              <a:rPr lang="cs-CZ" dirty="0"/>
              <a:t> parking place</a:t>
            </a:r>
          </a:p>
          <a:p>
            <a:r>
              <a:rPr lang="cs-CZ" dirty="0" err="1"/>
              <a:t>Visitor</a:t>
            </a:r>
            <a:r>
              <a:rPr lang="cs-CZ" dirty="0"/>
              <a:t> </a:t>
            </a:r>
            <a:r>
              <a:rPr lang="cs-CZ" dirty="0" err="1"/>
              <a:t>scanes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QR-</a:t>
            </a:r>
            <a:r>
              <a:rPr lang="cs-CZ" dirty="0" err="1"/>
              <a:t>code</a:t>
            </a:r>
            <a:r>
              <a:rPr lang="cs-CZ" dirty="0"/>
              <a:t> by </a:t>
            </a:r>
            <a:r>
              <a:rPr lang="cs-CZ" dirty="0" err="1"/>
              <a:t>smart</a:t>
            </a:r>
            <a:r>
              <a:rPr lang="cs-CZ" dirty="0"/>
              <a:t> </a:t>
            </a:r>
            <a:r>
              <a:rPr lang="cs-CZ" dirty="0" err="1"/>
              <a:t>phone</a:t>
            </a:r>
            <a:r>
              <a:rPr lang="cs-CZ" dirty="0"/>
              <a:t>, </a:t>
            </a:r>
            <a:r>
              <a:rPr lang="cs-CZ" dirty="0" err="1"/>
              <a:t>then</a:t>
            </a:r>
            <a:r>
              <a:rPr lang="cs-CZ" dirty="0"/>
              <a:t>   a ten spustí navigaci na volné parkovací místo</a:t>
            </a:r>
          </a:p>
        </p:txBody>
      </p:sp>
    </p:spTree>
    <p:extLst>
      <p:ext uri="{BB962C8B-B14F-4D97-AF65-F5344CB8AC3E}">
        <p14:creationId xmlns:p14="http://schemas.microsoft.com/office/powerpoint/2010/main" val="393757061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219</Words>
  <Application>Microsoft Office PowerPoint</Application>
  <PresentationFormat>Širokoúhlá obrazovka</PresentationFormat>
  <Paragraphs>51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Motiv Office</vt:lpstr>
      <vt:lpstr>Car Parking Assistant</vt:lpstr>
      <vt:lpstr>You know – how difficult it is to find an empty parking place</vt:lpstr>
      <vt:lpstr>Quick find empty parking place</vt:lpstr>
      <vt:lpstr>Navigation by QR - code</vt:lpstr>
      <vt:lpstr>Statistics</vt:lpstr>
      <vt:lpstr>Prezentace aplikace PowerPoint</vt:lpstr>
      <vt:lpstr>Benefits</vt:lpstr>
      <vt:lpstr>Used technologies</vt:lpstr>
      <vt:lpstr>Scenario</vt:lpstr>
      <vt:lpstr>Future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Parking Assistant</dc:title>
  <dc:creator>Zbyněk Šulc</dc:creator>
  <cp:lastModifiedBy>Zbyněk Šulc</cp:lastModifiedBy>
  <cp:revision>20</cp:revision>
  <dcterms:created xsi:type="dcterms:W3CDTF">2017-10-20T22:50:09Z</dcterms:created>
  <dcterms:modified xsi:type="dcterms:W3CDTF">2017-10-21T11:14:36Z</dcterms:modified>
</cp:coreProperties>
</file>