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63" r:id="rId5"/>
    <p:sldId id="261" r:id="rId6"/>
    <p:sldId id="259" r:id="rId7"/>
    <p:sldId id="260" r:id="rId8"/>
    <p:sldId id="262" r:id="rId9"/>
    <p:sldId id="264" r:id="rId10"/>
    <p:sldId id="265" r:id="rId11"/>
    <p:sldId id="266" r:id="rId12"/>
    <p:sldId id="267" r:id="rId13"/>
    <p:sldId id="268" r:id="rId14"/>
    <p:sldId id="269" r:id="rId15"/>
    <p:sldId id="281" r:id="rId16"/>
    <p:sldId id="271" r:id="rId17"/>
    <p:sldId id="272" r:id="rId18"/>
    <p:sldId id="277" r:id="rId19"/>
    <p:sldId id="273" r:id="rId20"/>
    <p:sldId id="279" r:id="rId21"/>
    <p:sldId id="276" r:id="rId22"/>
    <p:sldId id="278"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8" r:id="rId39"/>
    <p:sldId id="297" r:id="rId40"/>
    <p:sldId id="299"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0" autoAdjust="0"/>
  </p:normalViewPr>
  <p:slideViewPr>
    <p:cSldViewPr>
      <p:cViewPr>
        <p:scale>
          <a:sx n="150" d="100"/>
          <a:sy n="150" d="100"/>
        </p:scale>
        <p:origin x="-504" y="1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37E24-F705-4BAB-BCCA-540635539CAD}" type="datetimeFigureOut">
              <a:rPr lang="zh-CN" altLang="en-US" smtClean="0"/>
              <a:t>2017/8/3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5791B-782E-4C36-BCB0-07513C82CE5C}" type="slidenum">
              <a:rPr lang="zh-CN" altLang="en-US" smtClean="0"/>
              <a:t>‹#›</a:t>
            </a:fld>
            <a:endParaRPr lang="zh-CN" altLang="en-US"/>
          </a:p>
        </p:txBody>
      </p:sp>
    </p:spTree>
    <p:extLst>
      <p:ext uri="{BB962C8B-B14F-4D97-AF65-F5344CB8AC3E}">
        <p14:creationId xmlns:p14="http://schemas.microsoft.com/office/powerpoint/2010/main" val="275606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D5791B-782E-4C36-BCB0-07513C82CE5C}" type="slidenum">
              <a:rPr lang="zh-CN" altLang="en-US" smtClean="0"/>
              <a:t>30</a:t>
            </a:fld>
            <a:endParaRPr lang="zh-CN" altLang="en-US"/>
          </a:p>
        </p:txBody>
      </p:sp>
    </p:spTree>
    <p:extLst>
      <p:ext uri="{BB962C8B-B14F-4D97-AF65-F5344CB8AC3E}">
        <p14:creationId xmlns:p14="http://schemas.microsoft.com/office/powerpoint/2010/main" val="91414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D5791B-782E-4C36-BCB0-07513C82CE5C}" type="slidenum">
              <a:rPr lang="zh-CN" altLang="en-US" smtClean="0"/>
              <a:t>51</a:t>
            </a:fld>
            <a:endParaRPr lang="zh-CN" altLang="en-US"/>
          </a:p>
        </p:txBody>
      </p:sp>
    </p:spTree>
    <p:extLst>
      <p:ext uri="{BB962C8B-B14F-4D97-AF65-F5344CB8AC3E}">
        <p14:creationId xmlns:p14="http://schemas.microsoft.com/office/powerpoint/2010/main" val="247948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2017/8/3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hromium.org/Hom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hromium.org/developers/design-documents/inter-process-communication" TargetMode="External"/><Relationship Id="rId2" Type="http://schemas.openxmlformats.org/officeDocument/2006/relationships/hyperlink" Target="https://www.chromium.org/bli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hromium.googlesource.com/chromium/src/+/master/docs/threading_and_tasks.md#Posting-a-Parallel-Task" TargetMode="External"/><Relationship Id="rId2" Type="http://schemas.openxmlformats.org/officeDocument/2006/relationships/hyperlink" Target="https://chromium.googlesource.com/chromium/src/+/master/docs/threading_and_tasks.md#Tasks" TargetMode="External"/><Relationship Id="rId1" Type="http://schemas.openxmlformats.org/officeDocument/2006/relationships/slideLayout" Target="../slideLayouts/slideLayout2.xml"/><Relationship Id="rId5" Type="http://schemas.openxmlformats.org/officeDocument/2006/relationships/hyperlink" Target="https://chromium.googlesource.com/chromium/src/+/master/docs/threading_and_tasks.md#Posting-Multiple-Tasks-to-the-Same-Thread" TargetMode="External"/><Relationship Id="rId4" Type="http://schemas.openxmlformats.org/officeDocument/2006/relationships/hyperlink" Target="https://chromium.googlesource.com/chromium/src/+/master/docs/threading_and_tasks.md#Posting-a-Sequenced-Tas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itbucket.org/chromiumembedded/cef" TargetMode="External"/><Relationship Id="rId2" Type="http://schemas.openxmlformats.org/officeDocument/2006/relationships/hyperlink" Target="http://www.chromium.org/" TargetMode="External"/><Relationship Id="rId1" Type="http://schemas.openxmlformats.org/officeDocument/2006/relationships/slideLayout" Target="../slideLayouts/slideLayout2.xml"/><Relationship Id="rId4" Type="http://schemas.openxmlformats.org/officeDocument/2006/relationships/hyperlink" Target="http://www.chromium.org/developers/content-module/content-ap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chrome.com/extensions/xhr" TargetMode="External"/><Relationship Id="rId2" Type="http://schemas.openxmlformats.org/officeDocument/2006/relationships/hyperlink" Target="https://developer.chrome.com/extensions/content_scrip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de.google.com/p/chromium/codesearch/#chromium/src/content/common/frame_messages.h" TargetMode="External"/><Relationship Id="rId2" Type="http://schemas.openxmlformats.org/officeDocument/2006/relationships/hyperlink" Target="https://code.google.com/p/chromium/codesearch/#chromium/src/content/common/navigation_params.h" TargetMode="External"/><Relationship Id="rId1" Type="http://schemas.openxmlformats.org/officeDocument/2006/relationships/slideLayout" Target="../slideLayouts/slideLayout2.xml"/><Relationship Id="rId4" Type="http://schemas.openxmlformats.org/officeDocument/2006/relationships/hyperlink" Target="https://code.google.com/p/chromium/codesearch/#chromium/src/ipc/param_traits_macros.h"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romium.googlesource.com/chromium/tools/depot_tools.gi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rc.chromium.org/viewvc/chrome/trunk/src/gpu/GLES2/extensions/CHROMIUM/CHROMIUM_texture_mailbox.txt" TargetMode="External"/><Relationship Id="rId2" Type="http://schemas.openxmlformats.org/officeDocument/2006/relationships/hyperlink" Target="https://code.google.com/p/angleproject/" TargetMode="External"/><Relationship Id="rId1" Type="http://schemas.openxmlformats.org/officeDocument/2006/relationships/slideLayout" Target="../slideLayouts/slideLayout2.xml"/><Relationship Id="rId4" Type="http://schemas.openxmlformats.org/officeDocument/2006/relationships/hyperlink" Target="http://src.chromium.org/viewvc/chrome/trunk/src/gpu/GLES2/extensions/CHROMIUM/CHROMIUM_sync_point.txt"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de.google.com/p/chromium/codesearch#chromium/src/cc/trees/layer_tree_host_impl.cc" TargetMode="External"/><Relationship Id="rId2" Type="http://schemas.openxmlformats.org/officeDocument/2006/relationships/hyperlink" Target="https://code.google.com/p/chromium/codesearch#chromium/src/cc/trees/layer_tree_host.cc" TargetMode="External"/><Relationship Id="rId1" Type="http://schemas.openxmlformats.org/officeDocument/2006/relationships/slideLayout" Target="../slideLayouts/slideLayout2.xml"/><Relationship Id="rId4" Type="http://schemas.openxmlformats.org/officeDocument/2006/relationships/hyperlink" Target="https://code.google.com/p/chromium/codesearch#chromium/src/cc/trees/thread_proxy.cc"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code.google.com/p/chromium/codesearch#chromium/src/third_party/WebKit/Source/bindings/modules/" TargetMode="External"/><Relationship Id="rId3" Type="http://schemas.openxmlformats.org/officeDocument/2006/relationships/hyperlink" Target="http://www.dabeaz.com/ply/" TargetMode="External"/><Relationship Id="rId7" Type="http://schemas.openxmlformats.org/officeDocument/2006/relationships/hyperlink" Target="https://code.google.com/p/chromium/codesearch#chromium/src/third_party/WebKit/Source/bindings/core/" TargetMode="External"/><Relationship Id="rId12" Type="http://schemas.openxmlformats.org/officeDocument/2006/relationships/hyperlink" Target="https://code.google.com/p/chromium/codesearch#chromium/src/third_party/WebKit/Source/bindings/modules/idl.gypi" TargetMode="External"/><Relationship Id="rId2" Type="http://schemas.openxmlformats.org/officeDocument/2006/relationships/hyperlink" Target="https://heycam.github.io/webidl/" TargetMode="External"/><Relationship Id="rId1" Type="http://schemas.openxmlformats.org/officeDocument/2006/relationships/slideLayout" Target="../slideLayouts/slideLayout2.xml"/><Relationship Id="rId6" Type="http://schemas.openxmlformats.org/officeDocument/2006/relationships/hyperlink" Target="https://code.google.com/p/chromium/codesearch#chromium/src/tools/idl_parser/idl_parser.py" TargetMode="External"/><Relationship Id="rId11" Type="http://schemas.openxmlformats.org/officeDocument/2006/relationships/hyperlink" Target="https://code.google.com/p/chromium/codesearch#chromium/src/third_party/WebKit/Source/bindings/core/idl.gypi" TargetMode="External"/><Relationship Id="rId5" Type="http://schemas.openxmlformats.org/officeDocument/2006/relationships/hyperlink" Target="https://code.google.com/p/chromium/codesearch#chromium/src/third_party/WebKit/Source/bindings/scripts/blink_idl_parser.py" TargetMode="External"/><Relationship Id="rId10" Type="http://schemas.openxmlformats.org/officeDocument/2006/relationships/hyperlink" Target="https://code.google.com/p/chromium/codesearch#chromium/src/third_party/WebKit/Source/bindings/scripts/scripts.gyp" TargetMode="External"/><Relationship Id="rId4" Type="http://schemas.openxmlformats.org/officeDocument/2006/relationships/hyperlink" Target="https://code.google.com/p/chromium/codesearch#chromium/src/tools/idl_parser/idl_lexer.py" TargetMode="External"/><Relationship Id="rId9" Type="http://schemas.openxmlformats.org/officeDocument/2006/relationships/hyperlink" Target="https://code.google.com/p/chromium/codesearch#chromium/src/out/Debug/gen/blink/binding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en.wikipedia.org/wiki/Type_introspection" TargetMode="External"/><Relationship Id="rId2" Type="http://schemas.openxmlformats.org/officeDocument/2006/relationships/hyperlink" Target="http://en.wikipedia.org/wiki/Dynamic_typing" TargetMode="External"/><Relationship Id="rId1" Type="http://schemas.openxmlformats.org/officeDocument/2006/relationships/slideLayout" Target="../slideLayouts/slideLayout2.xml"/><Relationship Id="rId6" Type="http://schemas.openxmlformats.org/officeDocument/2006/relationships/hyperlink" Target="https://cs.chromium.org/chromium/src/third_party/WebKit/Source/core/core_idl_files.gni" TargetMode="External"/><Relationship Id="rId5" Type="http://schemas.openxmlformats.org/officeDocument/2006/relationships/hyperlink" Target="http://en.wikipedia.org/wiki/Run-time_type_information" TargetMode="External"/><Relationship Id="rId4" Type="http://schemas.openxmlformats.org/officeDocument/2006/relationships/hyperlink" Target="http://en.wikipedia.org/wiki/Dynamic_dispatch"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mozilla.org/zh-CN/docs/Web/JavaScript/Reference/Global_Objects/Promise/then" TargetMode="External"/><Relationship Id="rId2" Type="http://schemas.openxmlformats.org/officeDocument/2006/relationships/hyperlink" Target="https://developer.mozilla.org/zh-CN/docs/Web/JavaScript/Reference/Global_Objects/Promise/cat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html.spec.whatwg.org/multipage/webappapis.html#incumbent-settings-object" TargetMode="External"/><Relationship Id="rId2" Type="http://schemas.openxmlformats.org/officeDocument/2006/relationships/hyperlink" Target="https://html.spec.whatwg.org/multipage/webappapis.html#entry-settings-objec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lib.csdn.net/base/html5" TargetMode="External"/><Relationship Id="rId7" Type="http://schemas.openxmlformats.org/officeDocument/2006/relationships/hyperlink" Target="http://code.google.com/codesearch#OAMlx_jo-ck/src/third_party/WebKit/Source/WebCore/html/HTMLElement.idl&amp;type=cs" TargetMode="External"/><Relationship Id="rId2" Type="http://schemas.openxmlformats.org/officeDocument/2006/relationships/hyperlink" Target="http://lib.csdn.net/base/javascript" TargetMode="External"/><Relationship Id="rId1" Type="http://schemas.openxmlformats.org/officeDocument/2006/relationships/slideLayout" Target="../slideLayouts/slideLayout2.xml"/><Relationship Id="rId6" Type="http://schemas.openxmlformats.org/officeDocument/2006/relationships/hyperlink" Target="http://code.google.com/codesearch#OAMlx_jo-ck/src/third_party/WebKit/Source/WebCore/html/HTMLElement.cpp&amp;exact_package=chromium&amp;q=htmlelement.cpp&amp;type=cs" TargetMode="External"/><Relationship Id="rId5" Type="http://schemas.openxmlformats.org/officeDocument/2006/relationships/hyperlink" Target="http://www.ecma-international.org/publications/standards/Ecma-262.htm" TargetMode="External"/><Relationship Id="rId4" Type="http://schemas.openxmlformats.org/officeDocument/2006/relationships/hyperlink" Target="http://www.whatwg.org/specs/web-apps/current-work/multipag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code.google.com/codesearch#OAMlx_jo-ck/src/third_party/WebKit/Source/WebCore/bindings/v8/V8Binding.h&amp;exact_package=chromium&amp;q=v8binding.h&amp;type=cs" TargetMode="External"/><Relationship Id="rId2" Type="http://schemas.openxmlformats.org/officeDocument/2006/relationships/hyperlink" Target="http://code.google.com/codesearch#OAMlx_jo-ck/src/v8/include/v8.h&amp;exact_package=chromium&amp;q=v8.h&amp;type=c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code.google.com/codesearch#OAMlx_jo-ck/src/third_party/WebKit/Source/WebCore/bindings/v8/DOMDataStore.h&amp;exact_package=chromium&amp;q=domdatastore&amp;type=c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code.google.com/codesearch#OAMlx_jo-ck/src/third_party/WebKit/Source/WebCore/bindings/v8/DOMDataStore.h&amp;exact_package=chromium&amp;q=domdatastore&amp;type=cs" TargetMode="External"/><Relationship Id="rId2" Type="http://schemas.openxmlformats.org/officeDocument/2006/relationships/hyperlink" Target="http://code.google.com/codesearch#OAMlx_jo-ck/src/third_party/WebKit/Source/WebCore/dom/ActiveDOMObject.h&amp;exact_package=chromium&amp;q=haspendingactivity&amp;type=cs&amp;l=46"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en.wikipedia.org/wiki/Garbage_collection_(computer_science)#Generational_GC_.28ephemeral_GC.29" TargetMode="External"/><Relationship Id="rId2" Type="http://schemas.openxmlformats.org/officeDocument/2006/relationships/hyperlink" Target="http://code.google.com/codesearch#OAMlx_jo-ck/src/third_party/WebKit/Source/WebCore/bindings/v8/V8GCController.h&amp;exact_package=chromium&amp;q=v8gccontroller&amp;type=c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code.google.com/codesearch#OAMlx_jo-ck/src/third_party/WebKit/Source/WebCore/bindings/v8/V8BindingPerContextData.h&amp;exact_package=chromium&amp;q=v8bindingpercontextdata&amp;type=cs" TargetMode="External"/><Relationship Id="rId3" Type="http://schemas.openxmlformats.org/officeDocument/2006/relationships/hyperlink" Target="http://code.google.com/codesearch#OAMlx_jo-ck/src/third_party/WebKit/Source/WebCore/bindings/v8/IsolatedWorld.h&amp;exact_package=chromium&amp;q=isolatedworld&amp;type=cs" TargetMode="External"/><Relationship Id="rId7" Type="http://schemas.openxmlformats.org/officeDocument/2006/relationships/hyperlink" Target="http://code.google.com/codesearch#OAMlx_jo-ck/src/third_party/WebKit/Source/WebCore/bindings/v8/V8Binding.h&amp;exact_package=chromium&amp;q=v8bindingperisolatedata&amp;type=cs&amp;l=151" TargetMode="External"/><Relationship Id="rId2" Type="http://schemas.openxmlformats.org/officeDocument/2006/relationships/hyperlink" Target="http://code.google.com/codesearch#OAMlx_jo-ck/src/v8/include/v8.h&amp;exact_package=chromium&amp;q=v8.h&amp;type=cs&amp;l=2774" TargetMode="External"/><Relationship Id="rId1" Type="http://schemas.openxmlformats.org/officeDocument/2006/relationships/slideLayout" Target="../slideLayouts/slideLayout2.xml"/><Relationship Id="rId6" Type="http://schemas.openxmlformats.org/officeDocument/2006/relationships/hyperlink" Target="http://code.google.com/codesearch#OAMlx_jo-ck/src/v8/include/v8.h&amp;exact_package=chromium&amp;q=v8.h&amp;type=cs&amp;l=3483" TargetMode="External"/><Relationship Id="rId5" Type="http://schemas.openxmlformats.org/officeDocument/2006/relationships/hyperlink" Target="http://code.google.com/codesearch#OAMlx_jo-ck/src/third_party/WebKit/Source/WebCore/bindings/v8/DOMDataStore.h&amp;exact_package=chromium&amp;q=domdatastore&amp;type=cs" TargetMode="External"/><Relationship Id="rId4" Type="http://schemas.openxmlformats.org/officeDocument/2006/relationships/hyperlink" Target="http://code.google.com/chrome/extensions/content_scripts.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hromium.org/developers/how-tos/--cache-dir"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lstStyle/>
          <a:p>
            <a:r>
              <a:rPr lang="en-US" altLang="zh-CN" b="1" dirty="0">
                <a:hlinkClick r:id="rId2"/>
              </a:rPr>
              <a:t>Chromium</a:t>
            </a:r>
            <a:r>
              <a:rPr lang="en-US" altLang="zh-CN" b="1" dirty="0"/>
              <a:t> </a:t>
            </a:r>
            <a:r>
              <a:rPr lang="zh-CN" altLang="en-US" b="1" dirty="0" smtClean="0"/>
              <a:t>开发</a:t>
            </a:r>
            <a:endParaRPr lang="zh-CN" altLang="en-US" dirty="0"/>
          </a:p>
        </p:txBody>
      </p:sp>
      <p:sp>
        <p:nvSpPr>
          <p:cNvPr id="3" name="副标题 2"/>
          <p:cNvSpPr>
            <a:spLocks noGrp="1"/>
          </p:cNvSpPr>
          <p:nvPr>
            <p:ph type="subTitle" idx="1"/>
          </p:nvPr>
        </p:nvSpPr>
        <p:spPr/>
        <p:txBody>
          <a:bodyPr>
            <a:normAutofit fontScale="70000" lnSpcReduction="20000"/>
          </a:bodyPr>
          <a:lstStyle/>
          <a:p>
            <a:pPr marL="457200" indent="-457200" algn="l">
              <a:buFont typeface="Wingdings" pitchFamily="2" charset="2"/>
              <a:buChar char="l"/>
            </a:pPr>
            <a:r>
              <a:rPr lang="zh-CN" altLang="en-US" dirty="0" smtClean="0"/>
              <a:t>简介</a:t>
            </a:r>
            <a:endParaRPr lang="en-US" altLang="zh-CN" dirty="0" smtClean="0"/>
          </a:p>
          <a:p>
            <a:pPr marL="457200" indent="-457200" algn="l">
              <a:buFont typeface="Wingdings" pitchFamily="2" charset="2"/>
              <a:buChar char="l"/>
            </a:pPr>
            <a:r>
              <a:rPr lang="zh-CN" altLang="en-US" dirty="0" smtClean="0"/>
              <a:t>下载编译</a:t>
            </a:r>
            <a:endParaRPr lang="en-US" altLang="zh-CN" dirty="0" smtClean="0"/>
          </a:p>
          <a:p>
            <a:pPr marL="457200" indent="-457200" algn="l">
              <a:buFont typeface="Wingdings" pitchFamily="2" charset="2"/>
              <a:buChar char="l"/>
            </a:pPr>
            <a:r>
              <a:rPr lang="zh-CN" altLang="en-US" dirty="0" smtClean="0"/>
              <a:t>框架</a:t>
            </a:r>
            <a:r>
              <a:rPr lang="zh-CN" altLang="en-US" dirty="0"/>
              <a:t>结构</a:t>
            </a:r>
            <a:endParaRPr lang="en-US" altLang="zh-CN" dirty="0" smtClean="0"/>
          </a:p>
          <a:p>
            <a:pPr marL="457200" indent="-457200" algn="l">
              <a:buFont typeface="Wingdings" pitchFamily="2" charset="2"/>
              <a:buChar char="l"/>
            </a:pPr>
            <a:r>
              <a:rPr lang="zh-CN" altLang="en-US" dirty="0" smtClean="0"/>
              <a:t>网页加载与渲染</a:t>
            </a:r>
            <a:endParaRPr lang="en-US" altLang="zh-CN" dirty="0" smtClean="0"/>
          </a:p>
          <a:p>
            <a:pPr marL="457200" indent="-457200" algn="l">
              <a:buFont typeface="Wingdings" pitchFamily="2" charset="2"/>
              <a:buChar char="l"/>
            </a:pPr>
            <a:r>
              <a:rPr lang="en-US" altLang="zh-CN" dirty="0" smtClean="0"/>
              <a:t>V8</a:t>
            </a:r>
            <a:r>
              <a:rPr lang="zh-CN" altLang="en-US" dirty="0" smtClean="0"/>
              <a:t>引擎</a:t>
            </a:r>
            <a:endParaRPr lang="en-US" altLang="zh-CN" dirty="0"/>
          </a:p>
        </p:txBody>
      </p:sp>
    </p:spTree>
    <p:extLst>
      <p:ext uri="{BB962C8B-B14F-4D97-AF65-F5344CB8AC3E}">
        <p14:creationId xmlns:p14="http://schemas.microsoft.com/office/powerpoint/2010/main" val="360269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生成工程文件</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产生</a:t>
            </a:r>
            <a:r>
              <a:rPr lang="en-US" altLang="zh-CN" dirty="0" smtClean="0"/>
              <a:t>Ninja</a:t>
            </a:r>
            <a:r>
              <a:rPr lang="zh-CN" altLang="en-US" dirty="0" smtClean="0"/>
              <a:t>和</a:t>
            </a:r>
            <a:r>
              <a:rPr lang="en-US" altLang="zh-CN" dirty="0" smtClean="0"/>
              <a:t>Visual </a:t>
            </a:r>
            <a:r>
              <a:rPr lang="en-US" altLang="zh-CN" dirty="0"/>
              <a:t>Studio </a:t>
            </a:r>
            <a:r>
              <a:rPr lang="zh-CN" altLang="en-US" dirty="0" smtClean="0"/>
              <a:t>工程文件</a:t>
            </a:r>
            <a:endParaRPr lang="en-US" altLang="zh-CN" dirty="0" smtClean="0"/>
          </a:p>
          <a:p>
            <a:pPr marL="0" indent="0">
              <a:buNone/>
            </a:pPr>
            <a:r>
              <a:rPr lang="en-US" altLang="zh-CN" dirty="0" smtClean="0"/>
              <a:t>set </a:t>
            </a:r>
            <a:r>
              <a:rPr lang="en-US" altLang="zh-CN" dirty="0"/>
              <a:t>CEF_USE_GN=1 </a:t>
            </a:r>
            <a:endParaRPr lang="en-US" altLang="zh-CN" dirty="0" smtClean="0"/>
          </a:p>
          <a:p>
            <a:pPr marL="0" indent="0">
              <a:buNone/>
            </a:pPr>
            <a:r>
              <a:rPr lang="en-US" altLang="zh-CN" dirty="0" smtClean="0"/>
              <a:t>set </a:t>
            </a:r>
            <a:r>
              <a:rPr lang="en-US" altLang="zh-CN" dirty="0"/>
              <a:t>GN_DEFINES=</a:t>
            </a:r>
            <a:r>
              <a:rPr lang="en-US" altLang="zh-CN" dirty="0" err="1"/>
              <a:t>is_win_fastlink</a:t>
            </a:r>
            <a:r>
              <a:rPr lang="en-US" altLang="zh-CN" dirty="0"/>
              <a:t>=true </a:t>
            </a:r>
            <a:endParaRPr lang="en-US" altLang="zh-CN" dirty="0" smtClean="0"/>
          </a:p>
          <a:p>
            <a:pPr marL="0" indent="0">
              <a:buNone/>
            </a:pPr>
            <a:r>
              <a:rPr lang="en-US" altLang="zh-CN" dirty="0" smtClean="0"/>
              <a:t>set </a:t>
            </a:r>
            <a:r>
              <a:rPr lang="en-US" altLang="zh-CN" dirty="0"/>
              <a:t>GN_ARGUMENTS=--ide=vs2015 --</a:t>
            </a:r>
            <a:r>
              <a:rPr lang="en-US" altLang="zh-CN" dirty="0" err="1"/>
              <a:t>sln</a:t>
            </a:r>
            <a:r>
              <a:rPr lang="en-US" altLang="zh-CN" dirty="0"/>
              <a:t>=</a:t>
            </a:r>
            <a:r>
              <a:rPr lang="en-US" altLang="zh-CN" dirty="0" err="1"/>
              <a:t>cef</a:t>
            </a:r>
            <a:r>
              <a:rPr lang="en-US" altLang="zh-CN" dirty="0"/>
              <a:t> --filters=//</a:t>
            </a:r>
            <a:r>
              <a:rPr lang="en-US" altLang="zh-CN" dirty="0" err="1"/>
              <a:t>cef</a:t>
            </a:r>
            <a:r>
              <a:rPr lang="en-US" altLang="zh-CN" dirty="0"/>
              <a:t>/* </a:t>
            </a:r>
            <a:endParaRPr lang="en-US" altLang="zh-CN" dirty="0" smtClean="0"/>
          </a:p>
          <a:p>
            <a:pPr marL="0" indent="0">
              <a:buNone/>
            </a:pPr>
            <a:r>
              <a:rPr lang="en-US" altLang="zh-CN" dirty="0" smtClean="0"/>
              <a:t>call cef_create_projects.bat</a:t>
            </a:r>
          </a:p>
          <a:p>
            <a:pPr marL="0" indent="0">
              <a:buNone/>
            </a:pPr>
            <a:endParaRPr lang="en-US" altLang="zh-CN" dirty="0"/>
          </a:p>
          <a:p>
            <a:pPr marL="0" indent="0">
              <a:buNone/>
            </a:pPr>
            <a:r>
              <a:rPr lang="zh-CN" altLang="en-US" dirty="0" smtClean="0"/>
              <a:t>备注：</a:t>
            </a:r>
            <a:r>
              <a:rPr lang="en-US" altLang="zh-CN" dirty="0"/>
              <a:t> </a:t>
            </a:r>
            <a:endParaRPr lang="en-US" altLang="zh-CN" dirty="0" smtClean="0"/>
          </a:p>
          <a:p>
            <a:pPr marL="0" indent="0">
              <a:buNone/>
            </a:pPr>
            <a:r>
              <a:rPr lang="en-US" altLang="zh-CN" dirty="0" smtClean="0"/>
              <a:t>1. </a:t>
            </a:r>
            <a:r>
              <a:rPr lang="zh-CN" altLang="en-US" dirty="0" smtClean="0"/>
              <a:t>如果编译</a:t>
            </a:r>
            <a:r>
              <a:rPr lang="en-US" altLang="zh-CN" dirty="0" smtClean="0"/>
              <a:t>Release</a:t>
            </a:r>
            <a:r>
              <a:rPr lang="zh-CN" altLang="en-US" dirty="0" smtClean="0"/>
              <a:t>版本，需要去掉</a:t>
            </a:r>
            <a:r>
              <a:rPr lang="en-US" altLang="zh-CN" dirty="0" smtClean="0"/>
              <a:t>GN_DEFINES</a:t>
            </a:r>
            <a:r>
              <a:rPr lang="zh-CN" altLang="en-US" dirty="0" smtClean="0"/>
              <a:t>定义。</a:t>
            </a:r>
            <a:endParaRPr lang="en-US" altLang="zh-CN" dirty="0" smtClean="0"/>
          </a:p>
          <a:p>
            <a:pPr marL="0" indent="0">
              <a:buNone/>
            </a:pPr>
            <a:r>
              <a:rPr lang="en-US" altLang="zh-CN" dirty="0" smtClean="0"/>
              <a:t>2. </a:t>
            </a:r>
            <a:r>
              <a:rPr lang="zh-CN" altLang="en-US" dirty="0" smtClean="0"/>
              <a:t>使用</a:t>
            </a:r>
            <a:r>
              <a:rPr lang="en-US" altLang="zh-CN" dirty="0"/>
              <a:t>Ninja </a:t>
            </a:r>
            <a:r>
              <a:rPr lang="zh-CN" altLang="en-US" dirty="0" smtClean="0"/>
              <a:t>来编译整个工程。</a:t>
            </a:r>
            <a:endParaRPr lang="en-US" altLang="zh-CN" dirty="0" smtClean="0"/>
          </a:p>
          <a:p>
            <a:pPr marL="0" indent="0">
              <a:buNone/>
            </a:pPr>
            <a:r>
              <a:rPr lang="en-US" altLang="zh-CN" dirty="0" smtClean="0"/>
              <a:t>3. </a:t>
            </a:r>
            <a:r>
              <a:rPr lang="zh-CN" altLang="en-US" dirty="0" smtClean="0"/>
              <a:t>如果更改工程设置或者从</a:t>
            </a:r>
            <a:r>
              <a:rPr lang="en-US" altLang="zh-CN" dirty="0" smtClean="0"/>
              <a:t>BUILD.gn</a:t>
            </a:r>
            <a:r>
              <a:rPr lang="zh-CN" altLang="en-US" dirty="0" smtClean="0"/>
              <a:t>文件中添加</a:t>
            </a:r>
            <a:r>
              <a:rPr lang="en-US" altLang="zh-CN" dirty="0" smtClean="0"/>
              <a:t>/</a:t>
            </a:r>
            <a:r>
              <a:rPr lang="zh-CN" altLang="en-US" dirty="0"/>
              <a:t>移</a:t>
            </a:r>
            <a:r>
              <a:rPr lang="zh-CN" altLang="en-US" dirty="0" smtClean="0"/>
              <a:t>除文件，需要重新执行这个步骤。</a:t>
            </a:r>
            <a:endParaRPr lang="en-US" altLang="zh-CN" dirty="0" smtClean="0"/>
          </a:p>
        </p:txBody>
      </p:sp>
    </p:spTree>
    <p:extLst>
      <p:ext uri="{BB962C8B-B14F-4D97-AF65-F5344CB8AC3E}">
        <p14:creationId xmlns:p14="http://schemas.microsoft.com/office/powerpoint/2010/main" val="427766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编译</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使用</a:t>
            </a:r>
            <a:r>
              <a:rPr lang="en-US" altLang="zh-CN" dirty="0" smtClean="0"/>
              <a:t>ninja</a:t>
            </a:r>
            <a:r>
              <a:rPr lang="zh-CN" altLang="en-US" dirty="0" smtClean="0"/>
              <a:t>编译</a:t>
            </a:r>
            <a:r>
              <a:rPr lang="en-US" altLang="zh-CN" dirty="0" smtClean="0"/>
              <a:t>CEF</a:t>
            </a:r>
          </a:p>
          <a:p>
            <a:pPr marL="0" indent="0">
              <a:buNone/>
            </a:pPr>
            <a:r>
              <a:rPr lang="en-US" altLang="zh-CN" dirty="0" smtClean="0"/>
              <a:t>cd </a:t>
            </a:r>
            <a:r>
              <a:rPr lang="en-US" altLang="zh-CN" dirty="0"/>
              <a:t>c:\code\chromium_git\chromium\src </a:t>
            </a:r>
            <a:endParaRPr lang="en-US" altLang="zh-CN" dirty="0" smtClean="0"/>
          </a:p>
          <a:p>
            <a:pPr marL="0" indent="0">
              <a:buNone/>
            </a:pPr>
            <a:r>
              <a:rPr lang="en-US" altLang="zh-CN" dirty="0" smtClean="0"/>
              <a:t>ninja </a:t>
            </a:r>
            <a:r>
              <a:rPr lang="en-US" altLang="zh-CN" dirty="0"/>
              <a:t>-C out\Debug_GN_x86 </a:t>
            </a:r>
            <a:r>
              <a:rPr lang="en-US" altLang="zh-CN" dirty="0" err="1" smtClean="0"/>
              <a:t>cef</a:t>
            </a:r>
            <a:endParaRPr lang="en-US" altLang="zh-CN" dirty="0" smtClean="0"/>
          </a:p>
          <a:p>
            <a:pPr marL="0" indent="0">
              <a:buNone/>
            </a:pPr>
            <a:endParaRPr lang="en-US" altLang="zh-CN" dirty="0"/>
          </a:p>
          <a:p>
            <a:pPr marL="0" indent="0">
              <a:buNone/>
            </a:pPr>
            <a:r>
              <a:rPr lang="zh-CN" altLang="en-US" dirty="0" smtClean="0"/>
              <a:t>备注：</a:t>
            </a:r>
            <a:r>
              <a:rPr lang="en-US" altLang="zh-CN" dirty="0"/>
              <a:t> </a:t>
            </a:r>
            <a:r>
              <a:rPr lang="zh-CN" altLang="en-US" dirty="0" smtClean="0"/>
              <a:t>如果修改了源代码，重新执行这个步骤进行增量编译。</a:t>
            </a:r>
            <a:endParaRPr lang="zh-CN" altLang="en-US" dirty="0"/>
          </a:p>
        </p:txBody>
      </p:sp>
    </p:spTree>
    <p:extLst>
      <p:ext uri="{BB962C8B-B14F-4D97-AF65-F5344CB8AC3E}">
        <p14:creationId xmlns:p14="http://schemas.microsoft.com/office/powerpoint/2010/main" val="350751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Chromium</a:t>
            </a:r>
            <a:r>
              <a:rPr lang="zh-CN" altLang="en-US" b="1" dirty="0" smtClean="0"/>
              <a:t>代码结构</a:t>
            </a:r>
            <a:r>
              <a:rPr lang="en-US" altLang="zh-CN" b="1" dirty="0"/>
              <a:t/>
            </a:r>
            <a:br>
              <a:rPr lang="en-US"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Chromium </a:t>
            </a:r>
            <a:r>
              <a:rPr lang="zh-CN" altLang="en-US" dirty="0" smtClean="0"/>
              <a:t>分为</a:t>
            </a:r>
            <a:r>
              <a:rPr lang="en-US" altLang="zh-CN" dirty="0" smtClean="0"/>
              <a:t>3</a:t>
            </a:r>
            <a:r>
              <a:rPr lang="zh-CN" altLang="en-US" dirty="0" smtClean="0"/>
              <a:t>个主要部分：</a:t>
            </a:r>
            <a:r>
              <a:rPr lang="en-US" altLang="zh-CN" dirty="0" smtClean="0"/>
              <a:t> browser, renderer, </a:t>
            </a:r>
            <a:r>
              <a:rPr lang="zh-CN" altLang="en-US" dirty="0" smtClean="0"/>
              <a:t>和</a:t>
            </a:r>
            <a:r>
              <a:rPr lang="en-US" altLang="zh-CN" dirty="0" err="1" smtClean="0"/>
              <a:t>webkit</a:t>
            </a:r>
            <a:r>
              <a:rPr lang="en-US" altLang="zh-CN" dirty="0" smtClean="0"/>
              <a:t>. </a:t>
            </a:r>
          </a:p>
          <a:p>
            <a:r>
              <a:rPr lang="zh-CN" altLang="en-US" dirty="0" smtClean="0"/>
              <a:t>浏览进程是主进程。它处理所有的</a:t>
            </a:r>
            <a:r>
              <a:rPr lang="en-US" altLang="zh-CN" dirty="0" smtClean="0"/>
              <a:t>UI</a:t>
            </a:r>
            <a:r>
              <a:rPr lang="zh-CN" altLang="en-US" dirty="0" smtClean="0"/>
              <a:t>和</a:t>
            </a:r>
            <a:r>
              <a:rPr lang="en-US" altLang="zh-CN" dirty="0" smtClean="0"/>
              <a:t>IO</a:t>
            </a:r>
            <a:r>
              <a:rPr lang="zh-CN" altLang="en-US" dirty="0" smtClean="0"/>
              <a:t>操作。</a:t>
            </a:r>
            <a:endParaRPr lang="en-US" altLang="zh-CN" dirty="0" smtClean="0"/>
          </a:p>
          <a:p>
            <a:r>
              <a:rPr lang="zh-CN" altLang="en-US" dirty="0" smtClean="0"/>
              <a:t>渲染进程是子进程（一般是一个标签对应一个），它被浏览进程驱动。使用</a:t>
            </a:r>
            <a:r>
              <a:rPr lang="en-US" altLang="zh-CN" dirty="0" err="1"/>
              <a:t>Webkit</a:t>
            </a:r>
            <a:r>
              <a:rPr lang="en-US" altLang="zh-CN" dirty="0"/>
              <a:t> </a:t>
            </a:r>
            <a:r>
              <a:rPr lang="zh-CN" altLang="en-US" dirty="0" smtClean="0"/>
              <a:t>内核进行网页布局和渲染。</a:t>
            </a:r>
            <a:endParaRPr lang="zh-CN" altLang="en-US" dirty="0"/>
          </a:p>
        </p:txBody>
      </p:sp>
    </p:spTree>
    <p:extLst>
      <p:ext uri="{BB962C8B-B14F-4D97-AF65-F5344CB8AC3E}">
        <p14:creationId xmlns:p14="http://schemas.microsoft.com/office/powerpoint/2010/main" val="38440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目录结构</a:t>
            </a:r>
            <a:endParaRPr lang="zh-CN" altLang="en-US" dirty="0"/>
          </a:p>
        </p:txBody>
      </p:sp>
      <p:sp>
        <p:nvSpPr>
          <p:cNvPr id="3" name="内容占位符 2"/>
          <p:cNvSpPr>
            <a:spLocks noGrp="1"/>
          </p:cNvSpPr>
          <p:nvPr>
            <p:ph idx="1"/>
          </p:nvPr>
        </p:nvSpPr>
        <p:spPr>
          <a:xfrm>
            <a:off x="457200" y="1600200"/>
            <a:ext cx="8229600" cy="5257800"/>
          </a:xfrm>
        </p:spPr>
        <p:txBody>
          <a:bodyPr>
            <a:normAutofit fontScale="40000" lnSpcReduction="20000"/>
          </a:bodyPr>
          <a:lstStyle/>
          <a:p>
            <a:r>
              <a:rPr lang="en-US" altLang="zh-CN" sz="6000" b="1" dirty="0" smtClean="0"/>
              <a:t>base</a:t>
            </a:r>
            <a:r>
              <a:rPr lang="en-US" altLang="zh-CN" sz="6000" dirty="0"/>
              <a:t>: </a:t>
            </a:r>
            <a:r>
              <a:rPr lang="zh-CN" altLang="en-US" sz="6000" dirty="0" smtClean="0"/>
              <a:t>公共基础库</a:t>
            </a:r>
            <a:r>
              <a:rPr lang="en-US" altLang="zh-CN" sz="6000" dirty="0" smtClean="0"/>
              <a:t>. </a:t>
            </a:r>
            <a:r>
              <a:rPr lang="zh-CN" altLang="en-US" sz="6000" dirty="0" smtClean="0"/>
              <a:t>可以在不同子工程间共享，包括字符串操作，公共组件等。</a:t>
            </a:r>
            <a:endParaRPr lang="en-US" altLang="zh-CN" sz="6000" dirty="0" smtClean="0"/>
          </a:p>
          <a:p>
            <a:r>
              <a:rPr lang="en-US" altLang="zh-CN" sz="6000" b="1" dirty="0" err="1" smtClean="0"/>
              <a:t>breakpad</a:t>
            </a:r>
            <a:r>
              <a:rPr lang="en-US" altLang="zh-CN" sz="6000" dirty="0"/>
              <a:t>: </a:t>
            </a:r>
            <a:r>
              <a:rPr lang="en-US" altLang="zh-CN" sz="6000" dirty="0" smtClean="0"/>
              <a:t>Google </a:t>
            </a:r>
            <a:r>
              <a:rPr lang="zh-CN" altLang="en-US" sz="6000" dirty="0" smtClean="0"/>
              <a:t>开源崩溃上报库</a:t>
            </a:r>
            <a:r>
              <a:rPr lang="en-US" altLang="zh-CN" sz="6000" dirty="0" smtClean="0"/>
              <a:t>. </a:t>
            </a:r>
          </a:p>
          <a:p>
            <a:r>
              <a:rPr lang="en-US" altLang="zh-CN" sz="6000" b="1" dirty="0" smtClean="0"/>
              <a:t>build</a:t>
            </a:r>
            <a:r>
              <a:rPr lang="en-US" altLang="zh-CN" sz="6000" dirty="0"/>
              <a:t>: </a:t>
            </a:r>
            <a:r>
              <a:rPr lang="zh-CN" altLang="en-US" sz="6000" dirty="0" smtClean="0"/>
              <a:t>编译相关配置。</a:t>
            </a:r>
            <a:endParaRPr lang="en-US" altLang="zh-CN" sz="6000" dirty="0" smtClean="0"/>
          </a:p>
          <a:p>
            <a:r>
              <a:rPr lang="en-US" altLang="zh-CN" sz="6000" b="1" dirty="0" smtClean="0"/>
              <a:t>cc</a:t>
            </a:r>
            <a:r>
              <a:rPr lang="en-US" altLang="zh-CN" sz="6000" dirty="0"/>
              <a:t>: </a:t>
            </a:r>
            <a:r>
              <a:rPr lang="en-US" altLang="zh-CN" sz="6000" dirty="0" smtClean="0"/>
              <a:t>Chromium </a:t>
            </a:r>
            <a:r>
              <a:rPr lang="zh-CN" altLang="en-US" sz="6000" dirty="0" smtClean="0"/>
              <a:t>多线程加速合成实现</a:t>
            </a:r>
            <a:endParaRPr lang="en-US" altLang="zh-CN" sz="6000" dirty="0"/>
          </a:p>
          <a:p>
            <a:r>
              <a:rPr lang="en-US" altLang="zh-CN" sz="6000" b="1" dirty="0" smtClean="0"/>
              <a:t>content</a:t>
            </a:r>
            <a:r>
              <a:rPr lang="en-US" altLang="zh-CN" sz="6000" b="1" dirty="0"/>
              <a:t>:</a:t>
            </a:r>
            <a:r>
              <a:rPr lang="en-US" altLang="zh-CN" sz="6000" dirty="0"/>
              <a:t> </a:t>
            </a:r>
            <a:r>
              <a:rPr lang="zh-CN" altLang="en-US" sz="6000" dirty="0" smtClean="0"/>
              <a:t>多进程沙箱浏览器核心代码。</a:t>
            </a:r>
            <a:endParaRPr lang="en-US" altLang="zh-CN" sz="6000" dirty="0" smtClean="0"/>
          </a:p>
          <a:p>
            <a:r>
              <a:rPr lang="en-US" altLang="zh-CN" sz="6000" b="1" dirty="0" smtClean="0"/>
              <a:t>net</a:t>
            </a:r>
            <a:r>
              <a:rPr lang="en-US" altLang="zh-CN" sz="6000" dirty="0"/>
              <a:t>: </a:t>
            </a:r>
            <a:r>
              <a:rPr lang="zh-CN" altLang="en-US" sz="6000" dirty="0" smtClean="0"/>
              <a:t>网络库</a:t>
            </a:r>
            <a:r>
              <a:rPr lang="en-US" altLang="zh-CN" sz="6000" dirty="0" smtClean="0"/>
              <a:t>. </a:t>
            </a:r>
          </a:p>
          <a:p>
            <a:r>
              <a:rPr lang="en-US" altLang="zh-CN" sz="6000" b="1" dirty="0" smtClean="0"/>
              <a:t>sandbox</a:t>
            </a:r>
            <a:r>
              <a:rPr lang="en-US" altLang="zh-CN" sz="6000" dirty="0"/>
              <a:t>: </a:t>
            </a:r>
            <a:r>
              <a:rPr lang="zh-CN" altLang="en-US" sz="6000" dirty="0" smtClean="0"/>
              <a:t>沙箱。阻止被劫持的渲染进程修改本地系统。</a:t>
            </a:r>
            <a:endParaRPr lang="en-US" altLang="zh-CN" sz="6000" dirty="0"/>
          </a:p>
          <a:p>
            <a:r>
              <a:rPr lang="en-US" altLang="zh-CN" sz="6000" b="1" dirty="0" err="1"/>
              <a:t>skia</a:t>
            </a:r>
            <a:r>
              <a:rPr lang="en-US" altLang="zh-CN" sz="6000" dirty="0"/>
              <a:t>: </a:t>
            </a:r>
            <a:r>
              <a:rPr lang="en-US" altLang="zh-CN" sz="6000" dirty="0" smtClean="0"/>
              <a:t>Android 2D </a:t>
            </a:r>
            <a:r>
              <a:rPr lang="zh-CN" altLang="en-US" sz="6000" dirty="0" smtClean="0"/>
              <a:t>图像库</a:t>
            </a:r>
            <a:r>
              <a:rPr lang="en-US" altLang="zh-CN" sz="6000" dirty="0" smtClean="0"/>
              <a:t>. </a:t>
            </a:r>
          </a:p>
          <a:p>
            <a:r>
              <a:rPr lang="en-US" altLang="zh-CN" sz="6000" b="1" dirty="0" err="1" smtClean="0"/>
              <a:t>third_party</a:t>
            </a:r>
            <a:r>
              <a:rPr lang="en-US" altLang="zh-CN" sz="6000" dirty="0"/>
              <a:t>: </a:t>
            </a:r>
            <a:r>
              <a:rPr lang="zh-CN" altLang="en-US" sz="6000" dirty="0" smtClean="0"/>
              <a:t>第三方程序库。例如图片解码和压缩。</a:t>
            </a:r>
            <a:endParaRPr lang="en-US" altLang="zh-CN" sz="6000" dirty="0" smtClean="0"/>
          </a:p>
          <a:p>
            <a:r>
              <a:rPr lang="en-US" altLang="zh-CN" sz="6000" b="1" dirty="0" smtClean="0"/>
              <a:t>Tools</a:t>
            </a:r>
            <a:r>
              <a:rPr lang="zh-CN" altLang="en-US" sz="6000" b="1" dirty="0"/>
              <a:t>：</a:t>
            </a:r>
            <a:r>
              <a:rPr lang="zh-CN" altLang="en-US" sz="6000" dirty="0"/>
              <a:t>各种工具。包括</a:t>
            </a:r>
            <a:r>
              <a:rPr lang="en-US" altLang="zh-CN" sz="6000" dirty="0"/>
              <a:t>GN</a:t>
            </a:r>
            <a:r>
              <a:rPr lang="zh-CN" altLang="en-US" sz="6000" dirty="0"/>
              <a:t>和</a:t>
            </a:r>
            <a:r>
              <a:rPr lang="en-US" altLang="zh-CN" sz="6000" dirty="0"/>
              <a:t>GYP</a:t>
            </a:r>
            <a:r>
              <a:rPr lang="zh-CN" altLang="en-US" sz="6000" dirty="0"/>
              <a:t>。</a:t>
            </a:r>
            <a:endParaRPr lang="en-US" altLang="zh-CN" sz="6000" dirty="0"/>
          </a:p>
          <a:p>
            <a:r>
              <a:rPr lang="en-US" altLang="zh-CN" sz="6000" b="1" dirty="0" err="1" smtClean="0"/>
              <a:t>ui</a:t>
            </a:r>
            <a:r>
              <a:rPr lang="en-US" altLang="zh-CN" sz="6000" b="1" dirty="0" smtClean="0"/>
              <a:t>/</a:t>
            </a:r>
            <a:r>
              <a:rPr lang="en-US" altLang="zh-CN" sz="6000" b="1" dirty="0" err="1" smtClean="0"/>
              <a:t>gfx</a:t>
            </a:r>
            <a:r>
              <a:rPr lang="en-US" altLang="zh-CN" sz="6000" b="1" dirty="0" smtClean="0"/>
              <a:t>  </a:t>
            </a:r>
            <a:r>
              <a:rPr lang="en-US" altLang="zh-CN" sz="6000" b="1" dirty="0" err="1" smtClean="0"/>
              <a:t>ui</a:t>
            </a:r>
            <a:r>
              <a:rPr lang="en-US" altLang="zh-CN" sz="6000" b="1" dirty="0" smtClean="0"/>
              <a:t>/views</a:t>
            </a:r>
            <a:r>
              <a:rPr lang="en-US" altLang="zh-CN" sz="6000" dirty="0"/>
              <a:t>: UI</a:t>
            </a:r>
            <a:r>
              <a:rPr lang="zh-CN" altLang="en-US" sz="6000" dirty="0" smtClean="0"/>
              <a:t>相关 </a:t>
            </a:r>
            <a:endParaRPr lang="en-US" altLang="zh-CN" sz="6000" dirty="0" smtClean="0"/>
          </a:p>
          <a:p>
            <a:r>
              <a:rPr lang="en-US" altLang="zh-CN" sz="6000" b="1" dirty="0" smtClean="0"/>
              <a:t>url</a:t>
            </a:r>
            <a:r>
              <a:rPr lang="en-US" altLang="zh-CN" sz="6000" dirty="0"/>
              <a:t>: </a:t>
            </a:r>
            <a:r>
              <a:rPr lang="en-US" altLang="zh-CN" sz="6000" dirty="0" err="1" smtClean="0"/>
              <a:t>url</a:t>
            </a:r>
            <a:r>
              <a:rPr lang="zh-CN" altLang="en-US" sz="6000" dirty="0" smtClean="0"/>
              <a:t>相关</a:t>
            </a:r>
            <a:endParaRPr lang="en-US" altLang="zh-CN" sz="6000" dirty="0"/>
          </a:p>
          <a:p>
            <a:r>
              <a:rPr lang="en-US" altLang="zh-CN" sz="6000" b="1" dirty="0"/>
              <a:t>v8</a:t>
            </a:r>
            <a:r>
              <a:rPr lang="en-US" altLang="zh-CN" sz="6000" dirty="0"/>
              <a:t>: </a:t>
            </a:r>
            <a:r>
              <a:rPr lang="en-US" altLang="zh-CN" sz="6000" dirty="0" smtClean="0"/>
              <a:t>JS </a:t>
            </a:r>
            <a:r>
              <a:rPr lang="zh-CN" altLang="en-US" sz="6000" dirty="0" smtClean="0"/>
              <a:t>引擎</a:t>
            </a:r>
            <a:r>
              <a:rPr lang="en-US" altLang="zh-CN" dirty="0"/>
              <a:t/>
            </a:r>
            <a:br>
              <a:rPr lang="en-US" altLang="zh-CN" dirty="0"/>
            </a:br>
            <a:endParaRPr lang="zh-CN" altLang="en-US" dirty="0"/>
          </a:p>
        </p:txBody>
      </p:sp>
    </p:spTree>
    <p:extLst>
      <p:ext uri="{BB962C8B-B14F-4D97-AF65-F5344CB8AC3E}">
        <p14:creationId xmlns:p14="http://schemas.microsoft.com/office/powerpoint/2010/main" val="87290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模块结构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679" y="1600200"/>
            <a:ext cx="5788641" cy="4525963"/>
          </a:xfrm>
        </p:spPr>
      </p:pic>
    </p:spTree>
    <p:extLst>
      <p:ext uri="{BB962C8B-B14F-4D97-AF65-F5344CB8AC3E}">
        <p14:creationId xmlns:p14="http://schemas.microsoft.com/office/powerpoint/2010/main" val="324048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Content </a:t>
            </a:r>
            <a:r>
              <a:rPr lang="en-US" altLang="zh-CN" b="1" dirty="0" smtClean="0"/>
              <a:t>not chrome</a:t>
            </a:r>
            <a:r>
              <a:rPr lang="en-US" altLang="zh-CN" b="1" dirty="0"/>
              <a:t/>
            </a:r>
            <a:br>
              <a:rPr lang="en-US"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smtClean="0"/>
              <a:t>Content</a:t>
            </a:r>
            <a:r>
              <a:rPr lang="zh-CN" altLang="en-US" dirty="0" smtClean="0"/>
              <a:t>模块是多进程沙箱浏览器实现页面</a:t>
            </a:r>
            <a:r>
              <a:rPr lang="zh-CN" altLang="en-US" dirty="0"/>
              <a:t>绘制</a:t>
            </a:r>
            <a:r>
              <a:rPr lang="zh-CN" altLang="en-US" dirty="0" smtClean="0"/>
              <a:t>的核心代码。它包括所有网络平台特性（例如</a:t>
            </a:r>
            <a:r>
              <a:rPr lang="en-US" altLang="zh-CN" dirty="0" smtClean="0"/>
              <a:t>HTML5</a:t>
            </a:r>
            <a:r>
              <a:rPr lang="zh-CN" altLang="en-US" dirty="0" smtClean="0"/>
              <a:t>）和</a:t>
            </a:r>
            <a:r>
              <a:rPr lang="en-US" altLang="zh-CN" dirty="0" smtClean="0"/>
              <a:t>GPU</a:t>
            </a:r>
            <a:r>
              <a:rPr lang="zh-CN" altLang="en-US" dirty="0" smtClean="0"/>
              <a:t>加速。它不包括</a:t>
            </a:r>
            <a:r>
              <a:rPr lang="en-US" altLang="zh-CN" dirty="0"/>
              <a:t>Chrome </a:t>
            </a:r>
            <a:r>
              <a:rPr lang="zh-CN" altLang="en-US" dirty="0" smtClean="0"/>
              <a:t>特性，例如自动填充，拼写检查等。</a:t>
            </a:r>
            <a:endParaRPr lang="en-US" altLang="zh-CN" dirty="0" smtClean="0"/>
          </a:p>
          <a:p>
            <a:r>
              <a:rPr lang="en-US" altLang="zh-CN" dirty="0" smtClean="0"/>
              <a:t>Content</a:t>
            </a:r>
            <a:r>
              <a:rPr lang="zh-CN" altLang="en-US" dirty="0" smtClean="0"/>
              <a:t>只包含渲染页面的核心代码。</a:t>
            </a:r>
            <a:r>
              <a:rPr lang="en-US" altLang="zh-CN" dirty="0"/>
              <a:t> </a:t>
            </a:r>
            <a:r>
              <a:rPr lang="en-US" altLang="zh-CN" dirty="0" smtClean="0"/>
              <a:t>Chrome</a:t>
            </a:r>
            <a:r>
              <a:rPr lang="zh-CN" altLang="en-US" dirty="0" smtClean="0"/>
              <a:t>特性通过</a:t>
            </a:r>
            <a:r>
              <a:rPr lang="en-US" altLang="zh-CN" dirty="0" smtClean="0"/>
              <a:t>content</a:t>
            </a:r>
            <a:r>
              <a:rPr lang="zh-CN" altLang="en-US" dirty="0" smtClean="0"/>
              <a:t>提供的</a:t>
            </a:r>
            <a:r>
              <a:rPr lang="en-US" altLang="zh-CN" dirty="0" smtClean="0"/>
              <a:t>API</a:t>
            </a:r>
            <a:r>
              <a:rPr lang="zh-CN" altLang="en-US" dirty="0" smtClean="0"/>
              <a:t>去过滤</a:t>
            </a:r>
            <a:r>
              <a:rPr lang="en-US" altLang="zh-CN" dirty="0" smtClean="0"/>
              <a:t>IPC</a:t>
            </a:r>
            <a:r>
              <a:rPr lang="zh-CN" altLang="en-US" dirty="0" smtClean="0"/>
              <a:t>消息，并获得他们需要的事件通知。</a:t>
            </a:r>
            <a:r>
              <a:rPr lang="en-US" altLang="zh-CN" dirty="0"/>
              <a:t/>
            </a:r>
            <a:br>
              <a:rPr lang="en-US" altLang="zh-CN" dirty="0"/>
            </a:br>
            <a:endParaRPr lang="zh-CN" altLang="en-US" dirty="0"/>
          </a:p>
        </p:txBody>
      </p:sp>
    </p:spTree>
    <p:extLst>
      <p:ext uri="{BB962C8B-B14F-4D97-AF65-F5344CB8AC3E}">
        <p14:creationId xmlns:p14="http://schemas.microsoft.com/office/powerpoint/2010/main" val="36523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多进程架构</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en-US" dirty="0" smtClean="0"/>
              <a:t>为什么要使用多进程框架？</a:t>
            </a:r>
            <a:endParaRPr lang="en-US" altLang="zh-CN" dirty="0" smtClean="0"/>
          </a:p>
          <a:p>
            <a:pPr marL="0" indent="0">
              <a:buNone/>
            </a:pPr>
            <a:r>
              <a:rPr lang="zh-CN" altLang="en-US" dirty="0" smtClean="0"/>
              <a:t>增强整个程序的健壮性，避免受渲染引擎里面</a:t>
            </a:r>
            <a:r>
              <a:rPr lang="en-US" altLang="zh-CN" dirty="0" smtClean="0"/>
              <a:t>BUG</a:t>
            </a:r>
            <a:r>
              <a:rPr lang="zh-CN" altLang="en-US" dirty="0" smtClean="0"/>
              <a:t>的影响。限制不同页面互相访问，限制页面访问操作系统。</a:t>
            </a:r>
            <a:endParaRPr lang="en-US" altLang="zh-CN" dirty="0" smtClean="0"/>
          </a:p>
          <a:p>
            <a:endParaRPr lang="en-US" altLang="zh-CN" dirty="0" smtClean="0"/>
          </a:p>
          <a:p>
            <a:r>
              <a:rPr lang="zh-CN" altLang="en-US" dirty="0" smtClean="0"/>
              <a:t>什么是浏览进程和渲染进程？</a:t>
            </a:r>
            <a:endParaRPr lang="en-US" altLang="zh-CN" dirty="0" smtClean="0"/>
          </a:p>
          <a:p>
            <a:pPr marL="0" indent="0">
              <a:buNone/>
            </a:pPr>
            <a:r>
              <a:rPr lang="zh-CN" altLang="en-US" dirty="0" smtClean="0"/>
              <a:t>运行</a:t>
            </a:r>
            <a:r>
              <a:rPr lang="en-US" altLang="zh-CN" dirty="0" smtClean="0"/>
              <a:t>UI</a:t>
            </a:r>
            <a:r>
              <a:rPr lang="zh-CN" altLang="en-US" dirty="0" smtClean="0"/>
              <a:t>，并且管理</a:t>
            </a:r>
            <a:r>
              <a:rPr lang="en-US" altLang="zh-CN" dirty="0" smtClean="0"/>
              <a:t>TAB</a:t>
            </a:r>
            <a:r>
              <a:rPr lang="zh-CN" altLang="en-US" dirty="0" smtClean="0"/>
              <a:t>和插件进程的进程是浏览进程。</a:t>
            </a:r>
            <a:r>
              <a:rPr lang="en-US" altLang="zh-CN" dirty="0" smtClean="0"/>
              <a:t>Tab</a:t>
            </a:r>
            <a:r>
              <a:rPr lang="zh-CN" altLang="en-US" dirty="0" smtClean="0"/>
              <a:t>相关进程为渲染进程，它使用</a:t>
            </a:r>
            <a:r>
              <a:rPr lang="en-US" altLang="zh-CN" dirty="0">
                <a:hlinkClick r:id="rId2"/>
              </a:rPr>
              <a:t>Blink </a:t>
            </a:r>
            <a:r>
              <a:rPr lang="zh-CN" altLang="en-US" dirty="0" smtClean="0"/>
              <a:t>排版引擎展现</a:t>
            </a:r>
            <a:r>
              <a:rPr lang="en-US" altLang="zh-CN" dirty="0" smtClean="0"/>
              <a:t>HTML</a:t>
            </a:r>
            <a:r>
              <a:rPr lang="zh-CN" altLang="en-US" dirty="0" smtClean="0"/>
              <a:t>。</a:t>
            </a:r>
            <a:endParaRPr lang="en-US" altLang="zh-CN" dirty="0" smtClean="0"/>
          </a:p>
          <a:p>
            <a:pPr marL="0" indent="0">
              <a:buNone/>
            </a:pPr>
            <a:endParaRPr lang="en-US" altLang="zh-CN" dirty="0" smtClean="0"/>
          </a:p>
          <a:p>
            <a:pPr marL="0" indent="0">
              <a:buNone/>
            </a:pPr>
            <a:endParaRPr lang="en-US" altLang="zh-CN" sz="3300" dirty="0"/>
          </a:p>
          <a:p>
            <a:r>
              <a:rPr lang="zh-CN" altLang="en-US" dirty="0" smtClean="0"/>
              <a:t>如何管理渲染进程？</a:t>
            </a:r>
            <a:endParaRPr lang="en-US" altLang="zh-CN" dirty="0" smtClean="0"/>
          </a:p>
          <a:p>
            <a:pPr marL="0" indent="0">
              <a:buNone/>
            </a:pPr>
            <a:r>
              <a:rPr lang="zh-CN" altLang="en-US" dirty="0" smtClean="0"/>
              <a:t>每个渲染进程有一个</a:t>
            </a:r>
            <a:r>
              <a:rPr lang="en-US" altLang="zh-CN" dirty="0" err="1" smtClean="0"/>
              <a:t>RenderProcess</a:t>
            </a:r>
            <a:r>
              <a:rPr lang="en-US" altLang="zh-CN" dirty="0"/>
              <a:t> </a:t>
            </a:r>
            <a:r>
              <a:rPr lang="zh-CN" altLang="en-US" dirty="0" smtClean="0"/>
              <a:t>全局对象，管理同浏览进程的交互并且保存全局状态。</a:t>
            </a:r>
            <a:r>
              <a:rPr lang="en-US" altLang="zh-CN" dirty="0" smtClean="0"/>
              <a:t> </a:t>
            </a:r>
            <a:r>
              <a:rPr lang="zh-CN" altLang="en-US" dirty="0" smtClean="0"/>
              <a:t>浏览进程为每个渲染进程维持一个相应的</a:t>
            </a:r>
            <a:r>
              <a:rPr lang="en-US" altLang="zh-CN" dirty="0" err="1" smtClean="0"/>
              <a:t>RenderProcessHost</a:t>
            </a:r>
            <a:r>
              <a:rPr lang="zh-CN" altLang="en-US" dirty="0" smtClean="0"/>
              <a:t>对象</a:t>
            </a:r>
            <a:r>
              <a:rPr lang="en-US" altLang="zh-CN" dirty="0" smtClean="0"/>
              <a:t>, </a:t>
            </a:r>
            <a:r>
              <a:rPr lang="zh-CN" altLang="en-US" dirty="0" smtClean="0"/>
              <a:t>它管理浏览状态并且和渲染进程交互。浏览进程和渲染进程通过</a:t>
            </a:r>
            <a:r>
              <a:rPr lang="en-US" altLang="zh-CN" dirty="0"/>
              <a:t> </a:t>
            </a:r>
            <a:r>
              <a:rPr lang="en-US" altLang="zh-CN" dirty="0" smtClean="0">
                <a:hlinkClick r:id="rId3"/>
              </a:rPr>
              <a:t>Chromium‘s </a:t>
            </a:r>
            <a:r>
              <a:rPr lang="en-US" altLang="zh-CN" dirty="0">
                <a:hlinkClick r:id="rId3"/>
              </a:rPr>
              <a:t>IPC </a:t>
            </a:r>
            <a:r>
              <a:rPr lang="en-US" altLang="zh-CN" dirty="0" smtClean="0">
                <a:hlinkClick r:id="rId3"/>
              </a:rPr>
              <a:t>system</a:t>
            </a:r>
            <a:r>
              <a:rPr lang="en-US" altLang="zh-CN" dirty="0"/>
              <a:t> </a:t>
            </a:r>
            <a:r>
              <a:rPr lang="zh-CN" altLang="en-US" dirty="0" smtClean="0"/>
              <a:t>交互。</a:t>
            </a:r>
            <a:endParaRPr lang="en-US" altLang="zh-CN" dirty="0" smtClean="0"/>
          </a:p>
          <a:p>
            <a:pPr marL="0" indent="0">
              <a:buNone/>
            </a:pPr>
            <a:endParaRPr lang="en-US" altLang="zh-CN" dirty="0"/>
          </a:p>
          <a:p>
            <a:r>
              <a:rPr lang="zh-CN" altLang="en-US" dirty="0" smtClean="0"/>
              <a:t>如何管理页面？</a:t>
            </a:r>
            <a:endParaRPr lang="en-US" altLang="zh-CN" dirty="0" smtClean="0"/>
          </a:p>
          <a:p>
            <a:pPr marL="0" indent="0">
              <a:buNone/>
            </a:pPr>
            <a:r>
              <a:rPr lang="zh-CN" altLang="en-US" dirty="0" smtClean="0"/>
              <a:t>每个渲染进程包含一个或者多个</a:t>
            </a:r>
            <a:r>
              <a:rPr lang="en-US" altLang="zh-CN" dirty="0"/>
              <a:t> </a:t>
            </a:r>
            <a:r>
              <a:rPr lang="en-US" altLang="zh-CN" dirty="0" err="1"/>
              <a:t>RenderView</a:t>
            </a:r>
            <a:r>
              <a:rPr lang="en-US" altLang="zh-CN" dirty="0"/>
              <a:t> </a:t>
            </a:r>
            <a:r>
              <a:rPr lang="zh-CN" altLang="en-US" dirty="0" smtClean="0"/>
              <a:t>对象</a:t>
            </a:r>
            <a:r>
              <a:rPr lang="en-US" altLang="zh-CN" dirty="0" smtClean="0"/>
              <a:t>, </a:t>
            </a:r>
            <a:r>
              <a:rPr lang="zh-CN" altLang="en-US" dirty="0" smtClean="0"/>
              <a:t>由</a:t>
            </a:r>
            <a:r>
              <a:rPr lang="en-US" altLang="zh-CN" dirty="0"/>
              <a:t> </a:t>
            </a:r>
            <a:r>
              <a:rPr lang="en-US" altLang="zh-CN" dirty="0" err="1" smtClean="0"/>
              <a:t>RenderProcess</a:t>
            </a:r>
            <a:r>
              <a:rPr lang="zh-CN" altLang="en-US" dirty="0" smtClean="0"/>
              <a:t>对象管理</a:t>
            </a:r>
            <a:r>
              <a:rPr lang="en-US" altLang="zh-CN" dirty="0" smtClean="0"/>
              <a:t>, </a:t>
            </a:r>
            <a:r>
              <a:rPr lang="zh-CN" altLang="en-US" dirty="0" smtClean="0"/>
              <a:t>它对应着一个</a:t>
            </a:r>
            <a:r>
              <a:rPr lang="en-US" altLang="zh-CN" dirty="0" smtClean="0"/>
              <a:t>TAB</a:t>
            </a:r>
            <a:r>
              <a:rPr lang="zh-CN" altLang="en-US" dirty="0" smtClean="0"/>
              <a:t>的内容。相应的</a:t>
            </a:r>
            <a:r>
              <a:rPr lang="en-US" altLang="zh-CN" dirty="0" err="1" smtClean="0"/>
              <a:t>RenderProcessHost</a:t>
            </a:r>
            <a:r>
              <a:rPr lang="en-US" altLang="zh-CN" dirty="0"/>
              <a:t> </a:t>
            </a:r>
            <a:r>
              <a:rPr lang="zh-CN" altLang="en-US" dirty="0" smtClean="0"/>
              <a:t>保持一个</a:t>
            </a:r>
            <a:r>
              <a:rPr lang="en-US" altLang="zh-CN" dirty="0"/>
              <a:t> </a:t>
            </a:r>
            <a:r>
              <a:rPr lang="en-US" altLang="zh-CN" dirty="0" err="1"/>
              <a:t>RenderViewHost</a:t>
            </a:r>
            <a:r>
              <a:rPr lang="en-US" altLang="zh-CN" dirty="0"/>
              <a:t> </a:t>
            </a:r>
            <a:r>
              <a:rPr lang="zh-CN" altLang="en-US" dirty="0" smtClean="0"/>
              <a:t>对象对应渲染进程里面的一个页面</a:t>
            </a:r>
            <a:r>
              <a:rPr lang="en-US" altLang="zh-CN" dirty="0" smtClean="0"/>
              <a:t>. </a:t>
            </a:r>
            <a:r>
              <a:rPr lang="zh-CN" altLang="en-US" dirty="0" smtClean="0"/>
              <a:t>每个页面都有一个</a:t>
            </a:r>
            <a:r>
              <a:rPr lang="en-US" altLang="zh-CN" dirty="0" smtClean="0"/>
              <a:t>view </a:t>
            </a:r>
            <a:r>
              <a:rPr lang="en-US" altLang="zh-CN" dirty="0"/>
              <a:t>ID </a:t>
            </a:r>
            <a:r>
              <a:rPr lang="zh-CN" altLang="en-US" dirty="0" smtClean="0"/>
              <a:t>用来区分同一个渲染进程里面的不同页面</a:t>
            </a:r>
            <a:r>
              <a:rPr lang="en-US" altLang="zh-CN" dirty="0" smtClean="0"/>
              <a:t>. </a:t>
            </a:r>
            <a:r>
              <a:rPr lang="zh-CN" altLang="en-US" dirty="0" smtClean="0"/>
              <a:t>唯一确定一个页面需要</a:t>
            </a:r>
            <a:r>
              <a:rPr lang="en-US" altLang="zh-CN" dirty="0"/>
              <a:t> </a:t>
            </a:r>
            <a:r>
              <a:rPr lang="zh-CN" altLang="en-US" dirty="0" smtClean="0"/>
              <a:t>一个</a:t>
            </a:r>
            <a:r>
              <a:rPr lang="en-US" altLang="zh-CN" dirty="0" err="1" smtClean="0"/>
              <a:t>RenderProcessHost</a:t>
            </a:r>
            <a:r>
              <a:rPr lang="en-US" altLang="zh-CN" dirty="0"/>
              <a:t> </a:t>
            </a:r>
            <a:r>
              <a:rPr lang="zh-CN" altLang="en-US" dirty="0"/>
              <a:t>对象</a:t>
            </a:r>
            <a:r>
              <a:rPr lang="en-US" altLang="zh-CN" dirty="0" smtClean="0"/>
              <a:t>and </a:t>
            </a:r>
            <a:r>
              <a:rPr lang="zh-CN" altLang="en-US" dirty="0"/>
              <a:t>一个</a:t>
            </a:r>
            <a:r>
              <a:rPr lang="en-US" altLang="zh-CN" dirty="0" smtClean="0"/>
              <a:t> </a:t>
            </a:r>
            <a:r>
              <a:rPr lang="en-US" altLang="zh-CN" dirty="0"/>
              <a:t>view ID. </a:t>
            </a:r>
            <a:endParaRPr lang="en-US" altLang="zh-CN" dirty="0" smtClean="0"/>
          </a:p>
          <a:p>
            <a:pPr marL="0" indent="0">
              <a:buNone/>
            </a:pPr>
            <a:r>
              <a:rPr lang="en-US" altLang="zh-CN" dirty="0"/>
              <a:t/>
            </a:r>
            <a:br>
              <a:rPr lang="en-US" altLang="zh-CN" dirty="0"/>
            </a:br>
            <a:r>
              <a:rPr lang="en-US" altLang="zh-CN" dirty="0"/>
              <a:t/>
            </a:r>
            <a:br>
              <a:rPr lang="en-US" altLang="zh-CN" dirty="0"/>
            </a:br>
            <a:r>
              <a:rPr lang="en-US" altLang="zh-CN" dirty="0" err="1" smtClean="0"/>
              <a:t>RenderViewHost</a:t>
            </a:r>
            <a:r>
              <a:rPr lang="en-US" altLang="zh-CN" dirty="0"/>
              <a:t> </a:t>
            </a:r>
            <a:r>
              <a:rPr lang="zh-CN" altLang="en-US" dirty="0" smtClean="0"/>
              <a:t>对象封装同远程</a:t>
            </a:r>
            <a:r>
              <a:rPr lang="en-US" altLang="zh-CN" dirty="0" err="1"/>
              <a:t>RenderView</a:t>
            </a:r>
            <a:r>
              <a:rPr lang="en-US" altLang="zh-CN" dirty="0"/>
              <a:t> </a:t>
            </a:r>
            <a:r>
              <a:rPr lang="zh-CN" altLang="en-US" dirty="0" smtClean="0"/>
              <a:t>的通讯。</a:t>
            </a:r>
            <a:r>
              <a:rPr lang="en-US" altLang="zh-CN" dirty="0"/>
              <a:t> </a:t>
            </a:r>
            <a:r>
              <a:rPr lang="en-US" altLang="zh-CN" dirty="0" err="1"/>
              <a:t>RenderWidgetHost</a:t>
            </a:r>
            <a:r>
              <a:rPr lang="en-US" altLang="zh-CN" dirty="0"/>
              <a:t> </a:t>
            </a:r>
            <a:r>
              <a:rPr lang="zh-CN" altLang="en-US" dirty="0" smtClean="0"/>
              <a:t>对象处理输入和绘制，各种事件透传</a:t>
            </a:r>
            <a:r>
              <a:rPr lang="en-US" altLang="zh-CN" dirty="0" err="1" smtClean="0"/>
              <a:t>RenderWidget</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2949582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188" y="1600200"/>
            <a:ext cx="4881624" cy="4525963"/>
          </a:xfrm>
        </p:spPr>
      </p:pic>
    </p:spTree>
    <p:extLst>
      <p:ext uri="{BB962C8B-B14F-4D97-AF65-F5344CB8AC3E}">
        <p14:creationId xmlns:p14="http://schemas.microsoft.com/office/powerpoint/2010/main" val="3484374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线程与任务</a:t>
            </a:r>
            <a:endParaRPr lang="zh-CN" altLang="en-US" dirty="0"/>
          </a:p>
        </p:txBody>
      </p:sp>
      <p:sp>
        <p:nvSpPr>
          <p:cNvPr id="3" name="内容占位符 2"/>
          <p:cNvSpPr>
            <a:spLocks noGrp="1"/>
          </p:cNvSpPr>
          <p:nvPr>
            <p:ph idx="1"/>
          </p:nvPr>
        </p:nvSpPr>
        <p:spPr/>
        <p:txBody>
          <a:bodyPr>
            <a:normAutofit fontScale="47500" lnSpcReduction="20000"/>
          </a:bodyPr>
          <a:lstStyle/>
          <a:p>
            <a:pPr marL="0" lvl="1" indent="0">
              <a:buNone/>
            </a:pPr>
            <a:r>
              <a:rPr lang="zh-CN" altLang="en-US" sz="3200" dirty="0" smtClean="0"/>
              <a:t>线程类型：</a:t>
            </a:r>
            <a:endParaRPr lang="en-US" altLang="zh-CN" sz="3200" dirty="0" smtClean="0"/>
          </a:p>
          <a:p>
            <a:pPr marL="0" lvl="1" indent="0">
              <a:buNone/>
            </a:pPr>
            <a:r>
              <a:rPr lang="zh-CN" altLang="en-US" sz="3200" dirty="0" smtClean="0"/>
              <a:t>       主</a:t>
            </a:r>
            <a:r>
              <a:rPr lang="zh-CN" altLang="en-US" sz="3200" dirty="0"/>
              <a:t>线程</a:t>
            </a:r>
            <a:endParaRPr lang="en-US" altLang="zh-CN" sz="3200" dirty="0"/>
          </a:p>
          <a:p>
            <a:pPr marL="457200" lvl="1" indent="0">
              <a:buNone/>
            </a:pPr>
            <a:r>
              <a:rPr lang="zh-CN" altLang="en-US" dirty="0" smtClean="0"/>
              <a:t>浏览进程</a:t>
            </a:r>
            <a:r>
              <a:rPr lang="en-US" altLang="zh-CN" dirty="0" smtClean="0"/>
              <a:t>: </a:t>
            </a:r>
            <a:r>
              <a:rPr lang="en-US" altLang="zh-CN" dirty="0"/>
              <a:t>updates the </a:t>
            </a:r>
            <a:r>
              <a:rPr lang="en-US" altLang="zh-CN" dirty="0" smtClean="0"/>
              <a:t>UI</a:t>
            </a:r>
          </a:p>
          <a:p>
            <a:pPr marL="457200" lvl="1" indent="0">
              <a:buNone/>
            </a:pPr>
            <a:r>
              <a:rPr lang="zh-CN" altLang="en-US" dirty="0" smtClean="0"/>
              <a:t>渲染进程</a:t>
            </a:r>
            <a:r>
              <a:rPr lang="en-US" altLang="zh-CN" dirty="0" smtClean="0"/>
              <a:t>: </a:t>
            </a:r>
            <a:r>
              <a:rPr lang="en-US" altLang="zh-CN" dirty="0"/>
              <a:t>runs most of </a:t>
            </a:r>
            <a:r>
              <a:rPr lang="en-US" altLang="zh-CN" dirty="0" smtClean="0"/>
              <a:t>Blink</a:t>
            </a:r>
          </a:p>
          <a:p>
            <a:pPr marL="457200" lvl="1" indent="0">
              <a:buNone/>
            </a:pPr>
            <a:endParaRPr lang="en-US" altLang="zh-CN" dirty="0"/>
          </a:p>
          <a:p>
            <a:pPr marL="0" indent="0">
              <a:buNone/>
            </a:pPr>
            <a:r>
              <a:rPr lang="en-US" altLang="zh-CN" dirty="0" smtClean="0"/>
              <a:t>       IO </a:t>
            </a:r>
            <a:r>
              <a:rPr lang="zh-CN" altLang="en-US" dirty="0" smtClean="0"/>
              <a:t>线程</a:t>
            </a:r>
            <a:endParaRPr lang="en-US" altLang="zh-CN" dirty="0"/>
          </a:p>
          <a:p>
            <a:pPr marL="457200" lvl="1" indent="0">
              <a:buNone/>
            </a:pPr>
            <a:r>
              <a:rPr lang="zh-CN" altLang="en-US" dirty="0" smtClean="0"/>
              <a:t>浏览进程</a:t>
            </a:r>
            <a:r>
              <a:rPr lang="en-US" altLang="zh-CN" dirty="0" smtClean="0"/>
              <a:t>: </a:t>
            </a:r>
            <a:r>
              <a:rPr lang="en-US" altLang="zh-CN" dirty="0"/>
              <a:t>handles IPCs and network requests</a:t>
            </a:r>
          </a:p>
          <a:p>
            <a:pPr marL="457200" lvl="1" indent="0">
              <a:buNone/>
            </a:pPr>
            <a:r>
              <a:rPr lang="zh-CN" altLang="en-US" dirty="0" smtClean="0"/>
              <a:t>渲染进程</a:t>
            </a:r>
            <a:r>
              <a:rPr lang="en-US" altLang="zh-CN" dirty="0" smtClean="0"/>
              <a:t>: </a:t>
            </a:r>
            <a:r>
              <a:rPr lang="en-US" altLang="zh-CN" dirty="0"/>
              <a:t>handles </a:t>
            </a:r>
            <a:r>
              <a:rPr lang="en-US" altLang="zh-CN" dirty="0" smtClean="0"/>
              <a:t>IPCs</a:t>
            </a:r>
          </a:p>
          <a:p>
            <a:pPr marL="0" indent="0">
              <a:buNone/>
            </a:pPr>
            <a:endParaRPr lang="en-US" altLang="zh-CN" dirty="0"/>
          </a:p>
          <a:p>
            <a:pPr marL="0" indent="0">
              <a:buNone/>
            </a:pPr>
            <a:r>
              <a:rPr lang="en-US" altLang="zh-CN" dirty="0"/>
              <a:t> </a:t>
            </a:r>
            <a:r>
              <a:rPr lang="en-US" altLang="zh-CN" dirty="0" smtClean="0"/>
              <a:t>       </a:t>
            </a:r>
            <a:r>
              <a:rPr lang="zh-CN" altLang="en-US" dirty="0" smtClean="0"/>
              <a:t>专用线程。例如</a:t>
            </a:r>
            <a:r>
              <a:rPr lang="en-US" altLang="zh-CN" dirty="0" smtClean="0"/>
              <a:t>file  </a:t>
            </a:r>
            <a:r>
              <a:rPr lang="en-US" altLang="zh-CN" dirty="0" err="1" smtClean="0"/>
              <a:t>db</a:t>
            </a:r>
            <a:r>
              <a:rPr lang="zh-CN" altLang="en-US" dirty="0" smtClean="0"/>
              <a:t>等。</a:t>
            </a:r>
            <a:endParaRPr lang="en-US" altLang="zh-CN" dirty="0"/>
          </a:p>
          <a:p>
            <a:pPr marL="0" indent="0">
              <a:buNone/>
            </a:pPr>
            <a:r>
              <a:rPr lang="zh-CN" altLang="en-US" dirty="0" smtClean="0"/>
              <a:t>        通用线程池</a:t>
            </a:r>
            <a:endParaRPr lang="en-US" altLang="zh-CN" dirty="0" smtClean="0"/>
          </a:p>
          <a:p>
            <a:endParaRPr lang="en-US" altLang="zh-CN" dirty="0" smtClean="0"/>
          </a:p>
          <a:p>
            <a:pPr marL="0" indent="0">
              <a:buNone/>
            </a:pPr>
            <a:r>
              <a:rPr lang="zh-CN" altLang="en-US" sz="3300" dirty="0">
                <a:hlinkClick r:id="rId2"/>
              </a:rPr>
              <a:t>每个线程都包含一个任务队列，并开启一个循环不停从队列中取出任务并执行。</a:t>
            </a:r>
            <a:endParaRPr lang="en-US" altLang="zh-CN" sz="3300" dirty="0">
              <a:hlinkClick r:id="rId2"/>
            </a:endParaRPr>
          </a:p>
          <a:p>
            <a:pPr marL="0" indent="0">
              <a:buNone/>
            </a:pPr>
            <a:r>
              <a:rPr lang="zh-CN" altLang="en-US" dirty="0" smtClean="0"/>
              <a:t>每个任务都是一个</a:t>
            </a:r>
            <a:r>
              <a:rPr lang="en-US" altLang="zh-CN" dirty="0" smtClean="0"/>
              <a:t>Closure </a:t>
            </a:r>
            <a:r>
              <a:rPr lang="zh-CN" altLang="en-US" dirty="0" smtClean="0"/>
              <a:t>对象，它被加入任务队列去异步执行。</a:t>
            </a:r>
            <a:endParaRPr lang="en-US" altLang="zh-CN" dirty="0"/>
          </a:p>
          <a:p>
            <a:pPr marL="0" indent="0">
              <a:buNone/>
            </a:pPr>
            <a:endParaRPr lang="en-US" altLang="zh-CN" dirty="0" smtClean="0"/>
          </a:p>
          <a:p>
            <a:pPr marL="0" indent="0">
              <a:buNone/>
            </a:pPr>
            <a:r>
              <a:rPr lang="zh-CN" altLang="en-US" dirty="0"/>
              <a:t>一</a:t>
            </a:r>
            <a:r>
              <a:rPr lang="zh-CN" altLang="en-US" dirty="0" smtClean="0"/>
              <a:t>组任务可以按以下方式被执行：</a:t>
            </a:r>
            <a:endParaRPr lang="en-US" altLang="zh-CN" dirty="0" smtClean="0"/>
          </a:p>
          <a:p>
            <a:pPr marL="0" indent="0">
              <a:buNone/>
            </a:pPr>
            <a:r>
              <a:rPr lang="en-US" altLang="zh-CN" dirty="0" smtClean="0">
                <a:hlinkClick r:id="rId3"/>
              </a:rPr>
              <a:t>Parallel</a:t>
            </a:r>
            <a:r>
              <a:rPr lang="en-US" altLang="zh-CN" dirty="0"/>
              <a:t>: </a:t>
            </a:r>
            <a:r>
              <a:rPr lang="zh-CN" altLang="en-US" dirty="0" smtClean="0"/>
              <a:t>无执行顺序，可在任何线程同时执行。</a:t>
            </a:r>
            <a:endParaRPr lang="en-US" altLang="zh-CN" dirty="0"/>
          </a:p>
          <a:p>
            <a:pPr marL="0" indent="0">
              <a:buNone/>
            </a:pPr>
            <a:r>
              <a:rPr lang="en-US" altLang="zh-CN" dirty="0">
                <a:hlinkClick r:id="rId4"/>
              </a:rPr>
              <a:t>Sequenced</a:t>
            </a:r>
            <a:r>
              <a:rPr lang="en-US" altLang="zh-CN" dirty="0"/>
              <a:t>: </a:t>
            </a:r>
            <a:r>
              <a:rPr lang="zh-CN" altLang="en-US" dirty="0" smtClean="0"/>
              <a:t>按照</a:t>
            </a:r>
            <a:r>
              <a:rPr lang="en-US" altLang="zh-CN" dirty="0" smtClean="0"/>
              <a:t> </a:t>
            </a:r>
            <a:r>
              <a:rPr lang="zh-CN" altLang="en-US" dirty="0" smtClean="0"/>
              <a:t>投递顺序，每次一个，可以在任何线程执行。</a:t>
            </a:r>
            <a:endParaRPr lang="en-US" altLang="zh-CN" dirty="0"/>
          </a:p>
          <a:p>
            <a:pPr marL="0" indent="0">
              <a:buNone/>
            </a:pPr>
            <a:r>
              <a:rPr lang="en-US" altLang="zh-CN" dirty="0">
                <a:hlinkClick r:id="rId5"/>
              </a:rPr>
              <a:t>Single Threaded</a:t>
            </a:r>
            <a:r>
              <a:rPr lang="en-US" altLang="zh-CN" dirty="0"/>
              <a:t>: </a:t>
            </a:r>
            <a:r>
              <a:rPr lang="zh-CN" altLang="en-US" dirty="0" smtClean="0"/>
              <a:t>按照投递顺序，每次一个，在同一个线程执行。</a:t>
            </a:r>
            <a:r>
              <a:rPr lang="en-US" altLang="zh-CN" dirty="0">
                <a:hlinkClick r:id="rId2"/>
              </a:rPr>
              <a:t/>
            </a:r>
            <a:br>
              <a:rPr lang="en-US" altLang="zh-CN" dirty="0">
                <a:hlinkClick r:id="rId2"/>
              </a:rPr>
            </a:br>
            <a:endParaRPr lang="en-US" altLang="zh-CN" dirty="0"/>
          </a:p>
          <a:p>
            <a:endParaRPr lang="zh-CN" altLang="en-US" dirty="0"/>
          </a:p>
        </p:txBody>
      </p:sp>
    </p:spTree>
    <p:extLst>
      <p:ext uri="{BB962C8B-B14F-4D97-AF65-F5344CB8AC3E}">
        <p14:creationId xmlns:p14="http://schemas.microsoft.com/office/powerpoint/2010/main" val="180576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沙</a:t>
            </a:r>
            <a:r>
              <a:rPr lang="zh-CN" altLang="en-US" dirty="0" smtClean="0"/>
              <a:t>盒</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特定的渲染操作运行在独立的进程中，这样我们才有机会通过沙盒限制它访问系统资源。例如，我们可以让渲染进程只能通过父浏览进程访问网络。同样我们也可以限制渲染进程访问本地文件系统。</a:t>
            </a:r>
            <a:r>
              <a:rPr lang="en-US" altLang="zh-CN" dirty="0"/>
              <a:t/>
            </a:r>
            <a:br>
              <a:rPr lang="en-US" altLang="zh-CN" dirty="0"/>
            </a:br>
            <a:endParaRPr lang="zh-CN" altLang="en-US" dirty="0"/>
          </a:p>
        </p:txBody>
      </p:sp>
    </p:spTree>
    <p:extLst>
      <p:ext uri="{BB962C8B-B14F-4D97-AF65-F5344CB8AC3E}">
        <p14:creationId xmlns:p14="http://schemas.microsoft.com/office/powerpoint/2010/main" val="406324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lIns="90000">
            <a:normAutofit fontScale="40000" lnSpcReduction="20000"/>
          </a:bodyPr>
          <a:lstStyle/>
          <a:p>
            <a:r>
              <a:rPr lang="en-US" altLang="zh-CN" dirty="0"/>
              <a:t>Chromium </a:t>
            </a:r>
            <a:r>
              <a:rPr lang="zh-CN" altLang="en-US" dirty="0" smtClean="0"/>
              <a:t>是一个开源浏览器工程。它致力于构建一个安全，快速，稳定的网络浏览体验。</a:t>
            </a:r>
            <a:r>
              <a:rPr lang="en-US" altLang="zh-CN" dirty="0">
                <a:hlinkClick r:id="rId2"/>
              </a:rPr>
              <a:t>http://www.chromium.org</a:t>
            </a:r>
            <a:r>
              <a:rPr lang="en-US" altLang="zh-CN" dirty="0"/>
              <a:t>  </a:t>
            </a:r>
          </a:p>
          <a:p>
            <a:endParaRPr lang="en-US" altLang="zh-CN" dirty="0" smtClean="0"/>
          </a:p>
          <a:p>
            <a:r>
              <a:rPr lang="en-US" altLang="zh-CN" dirty="0"/>
              <a:t>The Chromium Embedded Framework (CEF) </a:t>
            </a:r>
            <a:r>
              <a:rPr lang="zh-CN" altLang="en-US" dirty="0" smtClean="0"/>
              <a:t>是一个基于</a:t>
            </a:r>
            <a:r>
              <a:rPr lang="en-US" altLang="zh-CN" dirty="0" smtClean="0"/>
              <a:t>Chromium</a:t>
            </a:r>
            <a:r>
              <a:rPr lang="zh-CN" altLang="en-US" dirty="0" smtClean="0"/>
              <a:t>的开源项目</a:t>
            </a:r>
            <a:r>
              <a:rPr lang="en-US" altLang="zh-CN" dirty="0" smtClean="0"/>
              <a:t>. Chromium</a:t>
            </a:r>
            <a:r>
              <a:rPr lang="zh-CN" altLang="en-US" dirty="0" smtClean="0"/>
              <a:t>工程主要服务于</a:t>
            </a:r>
            <a:r>
              <a:rPr lang="en-US" altLang="zh-CN" dirty="0"/>
              <a:t>Google </a:t>
            </a:r>
            <a:r>
              <a:rPr lang="en-US" altLang="zh-CN" dirty="0" smtClean="0"/>
              <a:t>Chrome</a:t>
            </a:r>
            <a:r>
              <a:rPr lang="zh-CN" altLang="en-US" dirty="0" smtClean="0"/>
              <a:t>浏览器的开发</a:t>
            </a:r>
            <a:r>
              <a:rPr lang="en-US" altLang="zh-CN" dirty="0" smtClean="0"/>
              <a:t>, </a:t>
            </a:r>
            <a:r>
              <a:rPr lang="zh-CN" altLang="en-US" dirty="0" smtClean="0"/>
              <a:t>而</a:t>
            </a:r>
            <a:r>
              <a:rPr lang="en-US" altLang="zh-CN" dirty="0" smtClean="0"/>
              <a:t>CEF</a:t>
            </a:r>
            <a:r>
              <a:rPr lang="zh-CN" altLang="en-US" dirty="0" smtClean="0"/>
              <a:t>主要用于帮助第三方程序嵌入</a:t>
            </a:r>
            <a:r>
              <a:rPr lang="en-US" altLang="zh-CN" dirty="0" smtClean="0"/>
              <a:t>web</a:t>
            </a:r>
            <a:r>
              <a:rPr lang="zh-CN" altLang="en-US" dirty="0" smtClean="0"/>
              <a:t>内容</a:t>
            </a:r>
            <a:r>
              <a:rPr lang="en-US" altLang="zh-CN" dirty="0" smtClean="0"/>
              <a:t>.</a:t>
            </a:r>
            <a:r>
              <a:rPr lang="en-US" altLang="zh-CN" dirty="0"/>
              <a:t> </a:t>
            </a:r>
            <a:r>
              <a:rPr lang="en-US" altLang="zh-CN" sz="3300" dirty="0" smtClean="0">
                <a:hlinkClick r:id="rId3"/>
              </a:rPr>
              <a:t>https</a:t>
            </a:r>
            <a:r>
              <a:rPr lang="en-US" altLang="zh-CN" sz="3300" dirty="0">
                <a:hlinkClick r:id="rId3"/>
              </a:rPr>
              <a:t>://bitbucket.org/chromiumembedded/cef</a:t>
            </a:r>
            <a:endParaRPr lang="en-US" altLang="zh-CN" sz="3300" dirty="0"/>
          </a:p>
          <a:p>
            <a:endParaRPr lang="en-US" altLang="zh-CN" dirty="0" smtClean="0"/>
          </a:p>
          <a:p>
            <a:pPr marL="0" indent="0">
              <a:buNone/>
            </a:pPr>
            <a:r>
              <a:rPr lang="en-US" altLang="zh-CN" dirty="0"/>
              <a:t> </a:t>
            </a:r>
            <a:r>
              <a:rPr lang="en-US" altLang="zh-CN" dirty="0" smtClean="0"/>
              <a:t>    CEF</a:t>
            </a:r>
            <a:r>
              <a:rPr lang="zh-CN" altLang="en-US" dirty="0" smtClean="0"/>
              <a:t>的使用场景如下：</a:t>
            </a:r>
            <a:endParaRPr lang="en-US" altLang="zh-CN" dirty="0"/>
          </a:p>
          <a:p>
            <a:pPr marL="900000" indent="-514350">
              <a:buFont typeface="+mj-lt"/>
              <a:buAutoNum type="arabicPeriod"/>
            </a:pPr>
            <a:r>
              <a:rPr lang="zh-CN" altLang="en-US" dirty="0"/>
              <a:t>在本地程序中增加基于</a:t>
            </a:r>
            <a:r>
              <a:rPr lang="en-US" altLang="zh-CN" dirty="0"/>
              <a:t>HTML5</a:t>
            </a:r>
            <a:r>
              <a:rPr lang="zh-CN" altLang="en-US" dirty="0"/>
              <a:t>的网络浏览支持</a:t>
            </a:r>
            <a:endParaRPr lang="en-US" altLang="zh-CN" dirty="0"/>
          </a:p>
          <a:p>
            <a:pPr marL="900000" indent="-514350">
              <a:buFont typeface="+mj-lt"/>
              <a:buAutoNum type="arabicPeriod"/>
            </a:pPr>
            <a:r>
              <a:rPr lang="zh-CN" altLang="en-US" dirty="0"/>
              <a:t>创建一个轻量级的壳程序，用户界面主要使用</a:t>
            </a:r>
            <a:r>
              <a:rPr lang="en-US" altLang="zh-CN" dirty="0"/>
              <a:t>web</a:t>
            </a:r>
            <a:r>
              <a:rPr lang="zh-CN" altLang="en-US" dirty="0"/>
              <a:t>技术构建</a:t>
            </a:r>
            <a:endParaRPr lang="en-US" altLang="zh-CN" dirty="0"/>
          </a:p>
          <a:p>
            <a:pPr marL="900000" indent="-514350">
              <a:buFont typeface="+mj-lt"/>
              <a:buAutoNum type="arabicPeriod"/>
            </a:pPr>
            <a:r>
              <a:rPr lang="zh-CN" altLang="en-US" dirty="0"/>
              <a:t>在自绘框架中渲染离屏网络内容</a:t>
            </a:r>
            <a:endParaRPr lang="en-US" altLang="zh-CN" dirty="0"/>
          </a:p>
          <a:p>
            <a:pPr marL="900000" indent="-514350">
              <a:buFont typeface="+mj-lt"/>
              <a:buAutoNum type="arabicPeriod"/>
            </a:pPr>
            <a:r>
              <a:rPr lang="zh-CN" altLang="en-US" dirty="0"/>
              <a:t>网络程序自动化测试</a:t>
            </a:r>
            <a:endParaRPr lang="en-US" altLang="zh-CN" dirty="0"/>
          </a:p>
          <a:p>
            <a:pPr marL="0" indent="0">
              <a:buNone/>
            </a:pPr>
            <a:endParaRPr lang="en-US" altLang="zh-CN" dirty="0"/>
          </a:p>
          <a:p>
            <a:r>
              <a:rPr lang="en-US" altLang="zh-CN" dirty="0" smtClean="0"/>
              <a:t>CEF3</a:t>
            </a:r>
            <a:r>
              <a:rPr lang="zh-CN" altLang="en-US" dirty="0" smtClean="0"/>
              <a:t>是新一代的</a:t>
            </a:r>
            <a:r>
              <a:rPr lang="en-US" altLang="zh-CN" dirty="0" smtClean="0"/>
              <a:t>CEF</a:t>
            </a:r>
            <a:r>
              <a:rPr lang="zh-CN" altLang="en-US" dirty="0" smtClean="0"/>
              <a:t>，基于多进程版本的</a:t>
            </a:r>
            <a:r>
              <a:rPr lang="en-US" altLang="zh-CN" dirty="0">
                <a:hlinkClick r:id="rId4"/>
              </a:rPr>
              <a:t>Chromium Content API </a:t>
            </a:r>
            <a:r>
              <a:rPr lang="zh-CN" altLang="en-US" dirty="0" smtClean="0"/>
              <a:t>实现。</a:t>
            </a:r>
            <a:endParaRPr lang="en-US" altLang="zh-CN" dirty="0" smtClean="0"/>
          </a:p>
          <a:p>
            <a:pPr marL="0" indent="0">
              <a:buNone/>
            </a:pPr>
            <a:r>
              <a:rPr lang="en-US" altLang="zh-CN" dirty="0" smtClean="0"/>
              <a:t>       </a:t>
            </a:r>
            <a:r>
              <a:rPr lang="zh-CN" altLang="en-US" dirty="0" smtClean="0"/>
              <a:t>多进程框架的优势如下：</a:t>
            </a:r>
            <a:endParaRPr lang="en-US" altLang="zh-CN" dirty="0"/>
          </a:p>
          <a:p>
            <a:pPr marL="900000" indent="-514350">
              <a:buFont typeface="+mj-lt"/>
              <a:buAutoNum type="arabicPeriod"/>
            </a:pPr>
            <a:r>
              <a:rPr lang="zh-CN" altLang="en-US" dirty="0" smtClean="0"/>
              <a:t>提升性能和未定性。</a:t>
            </a:r>
            <a:r>
              <a:rPr lang="en-US" altLang="zh-CN" dirty="0" smtClean="0"/>
              <a:t> (JS</a:t>
            </a:r>
            <a:r>
              <a:rPr lang="zh-CN" altLang="en-US" dirty="0" smtClean="0"/>
              <a:t>和插件运行在不同的进程</a:t>
            </a:r>
            <a:r>
              <a:rPr lang="en-US" altLang="zh-CN" dirty="0" smtClean="0"/>
              <a:t>).</a:t>
            </a:r>
            <a:endParaRPr lang="en-US" altLang="zh-CN" dirty="0"/>
          </a:p>
          <a:p>
            <a:pPr marL="900000" indent="-514350">
              <a:buFont typeface="+mj-lt"/>
              <a:buAutoNum type="arabicPeriod"/>
            </a:pPr>
            <a:r>
              <a:rPr lang="zh-CN" altLang="en-US" dirty="0" smtClean="0"/>
              <a:t>支持</a:t>
            </a:r>
            <a:r>
              <a:rPr lang="zh-CN" altLang="en-US" dirty="0"/>
              <a:t>视网膜</a:t>
            </a:r>
            <a:r>
              <a:rPr lang="zh-CN" altLang="en-US" dirty="0" smtClean="0"/>
              <a:t>显示屏。</a:t>
            </a:r>
            <a:endParaRPr lang="en-US" altLang="zh-CN" dirty="0"/>
          </a:p>
          <a:p>
            <a:pPr marL="900000" indent="-514350">
              <a:buFont typeface="+mj-lt"/>
              <a:buAutoNum type="arabicPeriod"/>
            </a:pPr>
            <a:r>
              <a:rPr lang="en-US" altLang="zh-CN" dirty="0" err="1" smtClean="0"/>
              <a:t>WebGL</a:t>
            </a:r>
            <a:r>
              <a:rPr lang="en-US" altLang="zh-CN" dirty="0" smtClean="0"/>
              <a:t> </a:t>
            </a:r>
            <a:r>
              <a:rPr lang="zh-CN" altLang="en-US" dirty="0" smtClean="0"/>
              <a:t>和</a:t>
            </a:r>
            <a:r>
              <a:rPr lang="en-US" altLang="zh-CN" dirty="0" smtClean="0"/>
              <a:t> </a:t>
            </a:r>
            <a:r>
              <a:rPr lang="en-US" altLang="zh-CN" dirty="0"/>
              <a:t>3D </a:t>
            </a:r>
            <a:r>
              <a:rPr lang="en-US" altLang="zh-CN" dirty="0" smtClean="0"/>
              <a:t>CSS </a:t>
            </a:r>
            <a:r>
              <a:rPr lang="zh-CN" altLang="en-US" dirty="0" smtClean="0"/>
              <a:t>的</a:t>
            </a:r>
            <a:r>
              <a:rPr lang="en-US" altLang="zh-CN" dirty="0" smtClean="0"/>
              <a:t>GPU</a:t>
            </a:r>
            <a:r>
              <a:rPr lang="zh-CN" altLang="en-US" dirty="0" smtClean="0"/>
              <a:t>加速</a:t>
            </a:r>
            <a:endParaRPr lang="en-US" altLang="zh-CN" dirty="0"/>
          </a:p>
          <a:p>
            <a:pPr marL="900000" indent="-514350">
              <a:buFont typeface="+mj-lt"/>
              <a:buAutoNum type="arabicPeriod"/>
            </a:pPr>
            <a:r>
              <a:rPr lang="en-US" altLang="zh-CN" dirty="0" err="1" smtClean="0"/>
              <a:t>WebRTC</a:t>
            </a:r>
            <a:r>
              <a:rPr lang="en-US" altLang="zh-CN" dirty="0" smtClean="0"/>
              <a:t> </a:t>
            </a:r>
            <a:r>
              <a:rPr lang="zh-CN" altLang="en-US" dirty="0" smtClean="0"/>
              <a:t>和语音输入等新特性支持。</a:t>
            </a:r>
            <a:endParaRPr lang="en-US" altLang="zh-CN" dirty="0"/>
          </a:p>
          <a:p>
            <a:pPr marL="900000" indent="-514350">
              <a:buFont typeface="+mj-lt"/>
              <a:buAutoNum type="arabicPeriod"/>
            </a:pPr>
            <a:r>
              <a:rPr lang="zh-CN" altLang="en-US" dirty="0" smtClean="0"/>
              <a:t>更好的集成测试技术</a:t>
            </a:r>
            <a:endParaRPr lang="en-US" altLang="zh-CN" dirty="0"/>
          </a:p>
          <a:p>
            <a:pPr marL="900000" indent="-514350">
              <a:buFont typeface="+mj-lt"/>
              <a:buAutoNum type="arabicPeriod"/>
            </a:pPr>
            <a:r>
              <a:rPr lang="zh-CN" altLang="en-US" dirty="0" smtClean="0"/>
              <a:t>支持最新的</a:t>
            </a:r>
            <a:r>
              <a:rPr lang="en-US" altLang="zh-CN" dirty="0" smtClean="0"/>
              <a:t>web</a:t>
            </a:r>
            <a:r>
              <a:rPr lang="zh-CN" altLang="en-US" dirty="0" smtClean="0"/>
              <a:t>特性和标准。</a:t>
            </a:r>
            <a:endParaRPr lang="en-US" altLang="zh-CN" dirty="0"/>
          </a:p>
          <a:p>
            <a:pPr marL="900000" indent="-514350">
              <a:buFont typeface="+mj-lt"/>
              <a:buAutoNum type="arabicPeriod"/>
            </a:pPr>
            <a:endParaRPr lang="en-US" altLang="zh-CN" dirty="0" smtClean="0"/>
          </a:p>
          <a:p>
            <a:pPr marL="385650" indent="0">
              <a:buNone/>
            </a:pPr>
            <a:endParaRPr lang="en-US" altLang="zh-CN" dirty="0" smtClean="0"/>
          </a:p>
          <a:p>
            <a:pPr marL="0" indent="0">
              <a:buNone/>
            </a:pPr>
            <a:endParaRPr lang="en-US" altLang="zh-CN" dirty="0"/>
          </a:p>
          <a:p>
            <a:endParaRPr lang="en-US" altLang="zh-CN" dirty="0" smtClean="0"/>
          </a:p>
        </p:txBody>
      </p:sp>
    </p:spTree>
    <p:extLst>
      <p:ext uri="{BB962C8B-B14F-4D97-AF65-F5344CB8AC3E}">
        <p14:creationId xmlns:p14="http://schemas.microsoft.com/office/powerpoint/2010/main" val="379583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本质上是浏览器上一块特定的区域，由插件负责绘制。</a:t>
            </a:r>
            <a:endParaRPr lang="en-US" altLang="zh-CN" dirty="0" smtClean="0"/>
          </a:p>
          <a:p>
            <a:r>
              <a:rPr lang="zh-CN" altLang="en-US" dirty="0" smtClean="0"/>
              <a:t>按</a:t>
            </a:r>
            <a:r>
              <a:rPr lang="zh-CN" altLang="en-US" dirty="0"/>
              <a:t>接口类型分为</a:t>
            </a:r>
            <a:r>
              <a:rPr lang="en-US" altLang="zh-CN" dirty="0" smtClean="0"/>
              <a:t>NPAPI</a:t>
            </a:r>
            <a:r>
              <a:rPr lang="zh-CN" altLang="en-US" dirty="0" smtClean="0"/>
              <a:t>插件和</a:t>
            </a:r>
            <a:r>
              <a:rPr lang="en-US" altLang="zh-CN" dirty="0" smtClean="0"/>
              <a:t>PPAPI</a:t>
            </a:r>
            <a:r>
              <a:rPr lang="zh-CN" altLang="en-US" dirty="0" smtClean="0"/>
              <a:t>插件</a:t>
            </a:r>
            <a:endParaRPr lang="en-US" altLang="zh-CN" dirty="0" smtClean="0"/>
          </a:p>
          <a:p>
            <a:r>
              <a:rPr lang="zh-CN" altLang="en-US" dirty="0"/>
              <a:t>按照进程模型可分为进程内插件和进程外</a:t>
            </a:r>
            <a:r>
              <a:rPr lang="zh-CN" altLang="en-US" dirty="0" smtClean="0"/>
              <a:t>插件</a:t>
            </a:r>
            <a:endParaRPr lang="en-US" altLang="zh-CN" dirty="0" smtClean="0"/>
          </a:p>
          <a:p>
            <a:r>
              <a:rPr lang="zh-CN" altLang="en-US" dirty="0" smtClean="0"/>
              <a:t>按照渲染方式可分为有窗口插件和无窗口插件。无窗口插件由插件负责绘制出位图，通过</a:t>
            </a:r>
            <a:r>
              <a:rPr lang="en-US" altLang="zh-CN" dirty="0" smtClean="0"/>
              <a:t>IPC</a:t>
            </a:r>
            <a:r>
              <a:rPr lang="zh-CN" altLang="en-US" dirty="0" smtClean="0"/>
              <a:t>发送给渲染进程，然后</a:t>
            </a:r>
            <a:r>
              <a:rPr lang="en-US" altLang="zh-CN" dirty="0" err="1" smtClean="0"/>
              <a:t>webkit</a:t>
            </a:r>
            <a:r>
              <a:rPr lang="zh-CN" altLang="en-US" dirty="0" smtClean="0"/>
              <a:t>负责更新到网页上。</a:t>
            </a:r>
            <a:endParaRPr lang="en-US" altLang="zh-CN" dirty="0" smtClean="0"/>
          </a:p>
          <a:p>
            <a:r>
              <a:rPr lang="zh-CN" altLang="en-US" dirty="0" smtClean="0"/>
              <a:t>渲染进程创建的</a:t>
            </a:r>
            <a:r>
              <a:rPr lang="en-US" altLang="zh-CN" dirty="0" err="1" smtClean="0"/>
              <a:t>WebPlugin</a:t>
            </a:r>
            <a:r>
              <a:rPr lang="zh-CN" altLang="en-US" dirty="0" smtClean="0"/>
              <a:t>对应插件进程里面的一个</a:t>
            </a:r>
            <a:r>
              <a:rPr lang="en-US" altLang="zh-CN" dirty="0" err="1" smtClean="0"/>
              <a:t>PluginInstance</a:t>
            </a:r>
            <a:r>
              <a:rPr lang="zh-CN" altLang="en-US" dirty="0" smtClean="0"/>
              <a:t>。所有</a:t>
            </a:r>
            <a:r>
              <a:rPr lang="en-US" altLang="zh-CN" dirty="0" smtClean="0"/>
              <a:t>NPP</a:t>
            </a:r>
            <a:r>
              <a:rPr lang="zh-CN" altLang="en-US" dirty="0" smtClean="0"/>
              <a:t>和</a:t>
            </a:r>
            <a:r>
              <a:rPr lang="en-US" altLang="zh-CN" dirty="0" smtClean="0"/>
              <a:t>NPN</a:t>
            </a:r>
            <a:r>
              <a:rPr lang="zh-CN" altLang="en-US" dirty="0" smtClean="0"/>
              <a:t>函数调用都通过这个对象中转。所有</a:t>
            </a:r>
            <a:r>
              <a:rPr lang="en-US" altLang="zh-CN" dirty="0" smtClean="0"/>
              <a:t>NPP</a:t>
            </a:r>
            <a:r>
              <a:rPr lang="zh-CN" altLang="en-US" dirty="0" smtClean="0"/>
              <a:t>调用最终转化为调用实际插件的相关接口。所有</a:t>
            </a:r>
            <a:r>
              <a:rPr lang="en-US" altLang="zh-CN" dirty="0" smtClean="0"/>
              <a:t>NPN</a:t>
            </a:r>
            <a:r>
              <a:rPr lang="zh-CN" altLang="en-US" dirty="0" smtClean="0"/>
              <a:t>函数调用都通过</a:t>
            </a:r>
            <a:r>
              <a:rPr lang="en-US" altLang="zh-CN" dirty="0" err="1" smtClean="0"/>
              <a:t>PluginChannel</a:t>
            </a:r>
            <a:r>
              <a:rPr lang="zh-CN" altLang="en-US" dirty="0" smtClean="0"/>
              <a:t>发送给渲染进程处理。</a:t>
            </a:r>
            <a:endParaRPr lang="en-US" altLang="zh-CN" dirty="0" smtClean="0"/>
          </a:p>
          <a:p>
            <a:r>
              <a:rPr lang="zh-CN" altLang="en-US" dirty="0" smtClean="0"/>
              <a:t>浏览进程负责加载插件进程。每个</a:t>
            </a:r>
            <a:r>
              <a:rPr lang="en-US" altLang="zh-CN" dirty="0" err="1" smtClean="0"/>
              <a:t>PluginProcessHost</a:t>
            </a:r>
            <a:r>
              <a:rPr lang="zh-CN" altLang="en-US" dirty="0" smtClean="0"/>
              <a:t>对应一个插件进程。对于特定的</a:t>
            </a:r>
            <a:r>
              <a:rPr lang="en-US" altLang="zh-CN" dirty="0" smtClean="0"/>
              <a:t>MIME</a:t>
            </a:r>
            <a:r>
              <a:rPr lang="zh-CN" altLang="en-US" dirty="0" smtClean="0"/>
              <a:t>，共用一个插件进程。</a:t>
            </a:r>
            <a:endParaRPr lang="en-US" altLang="zh-CN" dirty="0"/>
          </a:p>
        </p:txBody>
      </p:sp>
    </p:spTree>
    <p:extLst>
      <p:ext uri="{BB962C8B-B14F-4D97-AF65-F5344CB8AC3E}">
        <p14:creationId xmlns:p14="http://schemas.microsoft.com/office/powerpoint/2010/main" val="443783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插件进程模型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591" y="1600200"/>
            <a:ext cx="4024818" cy="4525963"/>
          </a:xfrm>
        </p:spPr>
      </p:pic>
    </p:spTree>
    <p:extLst>
      <p:ext uri="{BB962C8B-B14F-4D97-AF65-F5344CB8AC3E}">
        <p14:creationId xmlns:p14="http://schemas.microsoft.com/office/powerpoint/2010/main" val="2008197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endParaRPr lang="zh-CN" altLang="en-US" dirty="0"/>
          </a:p>
        </p:txBody>
      </p:sp>
      <p:sp>
        <p:nvSpPr>
          <p:cNvPr id="3" name="内容占位符 2"/>
          <p:cNvSpPr>
            <a:spLocks noGrp="1"/>
          </p:cNvSpPr>
          <p:nvPr>
            <p:ph idx="1"/>
          </p:nvPr>
        </p:nvSpPr>
        <p:spPr/>
        <p:txBody>
          <a:bodyPr>
            <a:normAutofit fontScale="47500" lnSpcReduction="20000"/>
          </a:bodyPr>
          <a:lstStyle/>
          <a:p>
            <a:pPr>
              <a:buFont typeface="Wingdings" pitchFamily="2" charset="2"/>
              <a:buChar char="l"/>
            </a:pPr>
            <a:r>
              <a:rPr lang="zh-CN" altLang="en-US" sz="3100" dirty="0"/>
              <a:t>扩展是一些小的应用程序，可以修改和增强</a:t>
            </a:r>
            <a:r>
              <a:rPr lang="en-US" altLang="zh-CN" sz="3100" dirty="0"/>
              <a:t>Chrome </a:t>
            </a:r>
            <a:r>
              <a:rPr lang="zh-CN" altLang="en-US" sz="3100" dirty="0"/>
              <a:t>浏览器的一些功能。你可以使用</a:t>
            </a:r>
            <a:r>
              <a:rPr lang="en-US" altLang="zh-CN" sz="3100" dirty="0"/>
              <a:t>web</a:t>
            </a:r>
            <a:r>
              <a:rPr lang="zh-CN" altLang="en-US" sz="3100" dirty="0"/>
              <a:t>技术来开发扩展，包括</a:t>
            </a:r>
            <a:r>
              <a:rPr lang="en-US" altLang="zh-CN" sz="3100" dirty="0"/>
              <a:t>HTML, JavaScript, and CSS.</a:t>
            </a:r>
          </a:p>
          <a:p>
            <a:pPr>
              <a:buFont typeface="Wingdings" pitchFamily="2" charset="2"/>
              <a:buChar char="l"/>
            </a:pPr>
            <a:r>
              <a:rPr lang="zh-CN" altLang="en-US" sz="3100" dirty="0"/>
              <a:t>扩展打包所有文件到一个文件里面，供用户下载</a:t>
            </a:r>
            <a:r>
              <a:rPr lang="zh-CN" altLang="en-US" sz="3100" dirty="0" smtClean="0"/>
              <a:t>安装</a:t>
            </a:r>
            <a:r>
              <a:rPr lang="en-US" altLang="zh-CN" sz="3100" dirty="0" smtClean="0"/>
              <a:t>, </a:t>
            </a:r>
            <a:r>
              <a:rPr lang="zh-CN" altLang="en-US" sz="3100" dirty="0" smtClean="0"/>
              <a:t>不需要从网络上加载资源，离线也可使用。</a:t>
            </a:r>
            <a:endParaRPr lang="en-US" altLang="zh-CN" sz="3100" dirty="0"/>
          </a:p>
          <a:p>
            <a:pPr>
              <a:buFont typeface="Wingdings" pitchFamily="2" charset="2"/>
              <a:buChar char="l"/>
            </a:pPr>
            <a:r>
              <a:rPr lang="zh-CN" altLang="en-US" sz="3100" dirty="0"/>
              <a:t>扩展本质上是一些网页</a:t>
            </a:r>
            <a:r>
              <a:rPr lang="zh-CN" altLang="en-US" sz="3100" dirty="0" smtClean="0"/>
              <a:t>，可以使用</a:t>
            </a:r>
            <a:r>
              <a:rPr lang="en-US" altLang="zh-CN" sz="3100" dirty="0" smtClean="0"/>
              <a:t>Web API</a:t>
            </a:r>
            <a:r>
              <a:rPr lang="zh-CN" altLang="en-US" sz="3100" dirty="0" smtClean="0"/>
              <a:t>，</a:t>
            </a:r>
            <a:r>
              <a:rPr lang="zh-CN" altLang="en-US" sz="3100" dirty="0"/>
              <a:t>例如</a:t>
            </a:r>
            <a:r>
              <a:rPr lang="en-US" altLang="zh-CN" sz="3100" dirty="0" smtClean="0"/>
              <a:t>XMLHttpRequest+JSON</a:t>
            </a:r>
            <a:r>
              <a:rPr lang="en-US" altLang="zh-CN" sz="3100" dirty="0"/>
              <a:t>+</a:t>
            </a:r>
            <a:r>
              <a:rPr lang="en-US" altLang="zh-CN" sz="3100" dirty="0" smtClean="0"/>
              <a:t>HTML5</a:t>
            </a:r>
            <a:endParaRPr lang="en-US" altLang="zh-CN" sz="3100" dirty="0"/>
          </a:p>
          <a:p>
            <a:pPr>
              <a:buFont typeface="Wingdings" pitchFamily="2" charset="2"/>
              <a:buChar char="l"/>
            </a:pPr>
            <a:r>
              <a:rPr lang="zh-CN" altLang="en-US" dirty="0" smtClean="0"/>
              <a:t>扩展可以通过</a:t>
            </a:r>
            <a:r>
              <a:rPr lang="en-US" altLang="zh-CN" b="1" dirty="0">
                <a:hlinkClick r:id="rId2"/>
              </a:rPr>
              <a:t>content </a:t>
            </a:r>
            <a:r>
              <a:rPr lang="en-US" altLang="zh-CN" b="1" dirty="0" smtClean="0">
                <a:hlinkClick r:id="rId2"/>
              </a:rPr>
              <a:t>scripts</a:t>
            </a:r>
            <a:r>
              <a:rPr lang="en-US" altLang="zh-CN" b="1" dirty="0" smtClean="0"/>
              <a:t> </a:t>
            </a:r>
            <a:r>
              <a:rPr lang="zh-CN" altLang="en-US" b="1" dirty="0" smtClean="0"/>
              <a:t>以及</a:t>
            </a:r>
            <a:r>
              <a:rPr lang="en-US" altLang="zh-CN" b="1" dirty="0" smtClean="0">
                <a:hlinkClick r:id="rId3"/>
              </a:rPr>
              <a:t>cross-origin </a:t>
            </a:r>
            <a:r>
              <a:rPr lang="en-US" altLang="zh-CN" b="1" dirty="0" err="1" smtClean="0">
                <a:hlinkClick r:id="rId3"/>
              </a:rPr>
              <a:t>XMLHttpRequests</a:t>
            </a:r>
            <a:r>
              <a:rPr lang="zh-CN" altLang="en-US" dirty="0" smtClean="0"/>
              <a:t>跟页面和服务器交互。也可以通过</a:t>
            </a:r>
            <a:r>
              <a:rPr lang="en-US" altLang="zh-CN" b="1" dirty="0" smtClean="0"/>
              <a:t>Extension API</a:t>
            </a:r>
            <a:r>
              <a:rPr lang="zh-CN" altLang="en-US" b="1" dirty="0" smtClean="0"/>
              <a:t>跟浏览器交互。</a:t>
            </a:r>
            <a:endParaRPr lang="en-US" altLang="zh-CN" b="1" dirty="0" smtClean="0"/>
          </a:p>
          <a:p>
            <a:pPr>
              <a:buFont typeface="Wingdings" pitchFamily="2" charset="2"/>
              <a:buChar char="l"/>
            </a:pPr>
            <a:r>
              <a:rPr lang="zh-CN" altLang="en-US" sz="3100" dirty="0" smtClean="0"/>
              <a:t>扩展</a:t>
            </a:r>
            <a:r>
              <a:rPr lang="zh-CN" altLang="en-US" sz="3100" dirty="0"/>
              <a:t>一般含有一个</a:t>
            </a:r>
            <a:r>
              <a:rPr lang="en-US" altLang="zh-CN" sz="3100" dirty="0"/>
              <a:t>background page, </a:t>
            </a:r>
            <a:r>
              <a:rPr lang="zh-CN" altLang="en-US" sz="3100" dirty="0"/>
              <a:t>它不</a:t>
            </a:r>
            <a:r>
              <a:rPr lang="zh-CN" altLang="en-US" sz="3100" dirty="0" smtClean="0"/>
              <a:t>可见但实现</a:t>
            </a:r>
            <a:r>
              <a:rPr lang="zh-CN" altLang="en-US" sz="3100" dirty="0"/>
              <a:t>了扩展的主要逻辑。也可以包含一些</a:t>
            </a:r>
            <a:r>
              <a:rPr lang="en-US" altLang="zh-CN" sz="3100" dirty="0"/>
              <a:t>UI</a:t>
            </a:r>
            <a:r>
              <a:rPr lang="zh-CN" altLang="en-US" sz="3100" dirty="0"/>
              <a:t>页面。如果要同用户加载的网页交互，还需要使用</a:t>
            </a:r>
            <a:r>
              <a:rPr lang="en-US" altLang="zh-CN" sz="3100" dirty="0"/>
              <a:t>content script</a:t>
            </a:r>
            <a:r>
              <a:rPr lang="zh-CN" altLang="en-US" sz="3100" dirty="0"/>
              <a:t>进行注入</a:t>
            </a:r>
            <a:r>
              <a:rPr lang="en-US" altLang="zh-CN" sz="3100" dirty="0" smtClean="0"/>
              <a:t>.</a:t>
            </a:r>
          </a:p>
          <a:p>
            <a:pPr>
              <a:buFont typeface="Wingdings" pitchFamily="2" charset="2"/>
              <a:buChar char="l"/>
            </a:pPr>
            <a:r>
              <a:rPr lang="en-US" altLang="zh-CN" dirty="0"/>
              <a:t>Extension </a:t>
            </a:r>
            <a:r>
              <a:rPr lang="en-US" altLang="zh-CN" dirty="0" smtClean="0"/>
              <a:t>API  </a:t>
            </a:r>
            <a:r>
              <a:rPr lang="zh-CN" altLang="en-US" dirty="0" smtClean="0"/>
              <a:t>用于跟</a:t>
            </a:r>
            <a:r>
              <a:rPr lang="zh-CN" altLang="en-US" dirty="0"/>
              <a:t>浏览器的子系统交互。比如标签，历史，书签，下载和导航条等。</a:t>
            </a:r>
            <a:r>
              <a:rPr lang="en-US" altLang="zh-CN" dirty="0"/>
              <a:t> </a:t>
            </a:r>
            <a:r>
              <a:rPr lang="zh-CN" altLang="en-US" dirty="0"/>
              <a:t>这些</a:t>
            </a:r>
            <a:r>
              <a:rPr lang="en-US" altLang="zh-CN" dirty="0"/>
              <a:t>API</a:t>
            </a:r>
            <a:r>
              <a:rPr lang="zh-CN" altLang="en-US" dirty="0"/>
              <a:t>是无状态的</a:t>
            </a:r>
            <a:r>
              <a:rPr lang="en-US" altLang="zh-CN" dirty="0"/>
              <a:t>service calls, </a:t>
            </a:r>
            <a:r>
              <a:rPr lang="zh-CN" altLang="en-US" dirty="0"/>
              <a:t>类似于</a:t>
            </a:r>
            <a:r>
              <a:rPr lang="en-US" altLang="zh-CN" dirty="0"/>
              <a:t> AJAX </a:t>
            </a:r>
            <a:r>
              <a:rPr lang="zh-CN" altLang="en-US" dirty="0"/>
              <a:t>程序的工作原理</a:t>
            </a:r>
            <a:r>
              <a:rPr lang="en-US" altLang="zh-CN" dirty="0"/>
              <a:t>. </a:t>
            </a:r>
            <a:r>
              <a:rPr lang="zh-CN" altLang="en-US" dirty="0"/>
              <a:t>每个调用都是异步的。</a:t>
            </a:r>
            <a:endParaRPr lang="en-US" altLang="zh-CN" dirty="0"/>
          </a:p>
          <a:p>
            <a:pPr marL="0" indent="0">
              <a:buNone/>
            </a:pPr>
            <a:r>
              <a:rPr lang="en-US" altLang="zh-CN" dirty="0" smtClean="0"/>
              <a:t>        Chrome </a:t>
            </a:r>
            <a:r>
              <a:rPr lang="zh-CN" altLang="en-US" dirty="0"/>
              <a:t>不用发送浏览状态的拷贝到任何扩展进程，除非它被请求</a:t>
            </a:r>
            <a:endParaRPr lang="en-US" altLang="zh-CN" dirty="0"/>
          </a:p>
          <a:p>
            <a:pPr marL="0" indent="0">
              <a:buNone/>
            </a:pPr>
            <a:r>
              <a:rPr lang="en-US" altLang="zh-CN" dirty="0" smtClean="0"/>
              <a:t>       Chrome </a:t>
            </a:r>
            <a:r>
              <a:rPr lang="zh-CN" altLang="en-US" dirty="0"/>
              <a:t>不用维护跨进程的数据一致性</a:t>
            </a:r>
            <a:r>
              <a:rPr lang="zh-CN" altLang="en-US" dirty="0" smtClean="0"/>
              <a:t>。</a:t>
            </a:r>
            <a:endParaRPr lang="en-US" altLang="zh-CN" dirty="0"/>
          </a:p>
          <a:p>
            <a:pPr marL="0" indent="0">
              <a:buNone/>
            </a:pPr>
            <a:r>
              <a:rPr lang="en-US" altLang="zh-CN" dirty="0" smtClean="0"/>
              <a:t>       </a:t>
            </a:r>
            <a:r>
              <a:rPr lang="zh-CN" altLang="en-US" dirty="0" smtClean="0"/>
              <a:t>调用格式相似，便于学习。</a:t>
            </a:r>
            <a:endParaRPr lang="en-US" altLang="zh-CN" dirty="0" smtClean="0"/>
          </a:p>
          <a:p>
            <a:pPr marL="0" indent="0">
              <a:buNone/>
            </a:pPr>
            <a:r>
              <a:rPr lang="zh-CN" altLang="en-US" dirty="0" smtClean="0"/>
              <a:t>       看起来</a:t>
            </a:r>
            <a:r>
              <a:rPr lang="zh-CN" altLang="en-US" dirty="0"/>
              <a:t>像原生</a:t>
            </a:r>
            <a:r>
              <a:rPr lang="en-US" altLang="zh-CN" dirty="0"/>
              <a:t> JavaScript.</a:t>
            </a:r>
          </a:p>
          <a:p>
            <a:pPr>
              <a:buFont typeface="Wingdings" pitchFamily="2" charset="2"/>
              <a:buChar char="l"/>
            </a:pPr>
            <a:endParaRPr lang="en-US" altLang="zh-CN" sz="3100"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441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扩展组件图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525" y="2939256"/>
            <a:ext cx="2266950" cy="1847850"/>
          </a:xfrm>
        </p:spPr>
      </p:pic>
    </p:spTree>
    <p:extLst>
      <p:ext uri="{BB962C8B-B14F-4D97-AF65-F5344CB8AC3E}">
        <p14:creationId xmlns:p14="http://schemas.microsoft.com/office/powerpoint/2010/main" val="3104571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网页渲染</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337" y="2891631"/>
            <a:ext cx="4505325" cy="1943100"/>
          </a:xfrm>
        </p:spPr>
      </p:pic>
    </p:spTree>
    <p:extLst>
      <p:ext uri="{BB962C8B-B14F-4D97-AF65-F5344CB8AC3E}">
        <p14:creationId xmlns:p14="http://schemas.microsoft.com/office/powerpoint/2010/main" val="2276397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网页渲染分层</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分层结构，下面层不依赖上面层。</a:t>
            </a:r>
            <a:endParaRPr lang="en-US" altLang="zh-CN" dirty="0" smtClean="0"/>
          </a:p>
          <a:p>
            <a:r>
              <a:rPr lang="en-US" altLang="zh-CN" b="1" dirty="0" err="1"/>
              <a:t>WebKit</a:t>
            </a:r>
            <a:r>
              <a:rPr lang="en-US" altLang="zh-CN" b="1" dirty="0"/>
              <a:t>:</a:t>
            </a:r>
            <a:r>
              <a:rPr lang="en-US" altLang="zh-CN" dirty="0"/>
              <a:t> </a:t>
            </a:r>
            <a:r>
              <a:rPr lang="zh-CN" altLang="en-US" dirty="0" smtClean="0"/>
              <a:t>渲染引擎。</a:t>
            </a:r>
            <a:r>
              <a:rPr lang="en-US" altLang="zh-CN" dirty="0"/>
              <a:t> </a:t>
            </a:r>
            <a:r>
              <a:rPr lang="en-US" altLang="zh-CN" dirty="0" err="1"/>
              <a:t>WebKit</a:t>
            </a:r>
            <a:r>
              <a:rPr lang="en-US" altLang="zh-CN" dirty="0"/>
              <a:t> </a:t>
            </a:r>
            <a:r>
              <a:rPr lang="zh-CN" altLang="en-US" dirty="0" smtClean="0"/>
              <a:t>的一个</a:t>
            </a:r>
            <a:r>
              <a:rPr lang="en-US" altLang="zh-CN" dirty="0" smtClean="0"/>
              <a:t>Port. </a:t>
            </a:r>
            <a:r>
              <a:rPr lang="zh-CN" altLang="en-US" dirty="0" smtClean="0"/>
              <a:t>整合了一些系统无关的服务，包括资源加载和图像处理。</a:t>
            </a:r>
            <a:endParaRPr lang="en-US" altLang="zh-CN" dirty="0" smtClean="0"/>
          </a:p>
          <a:p>
            <a:r>
              <a:rPr lang="en-US" altLang="zh-CN" b="1" dirty="0" smtClean="0"/>
              <a:t>Glue</a:t>
            </a:r>
            <a:r>
              <a:rPr lang="en-US" altLang="zh-CN" b="1" dirty="0"/>
              <a:t>:</a:t>
            </a:r>
            <a:r>
              <a:rPr lang="en-US" altLang="zh-CN" dirty="0"/>
              <a:t> </a:t>
            </a:r>
            <a:r>
              <a:rPr lang="zh-CN" altLang="en-US" dirty="0" smtClean="0"/>
              <a:t>转换</a:t>
            </a:r>
            <a:r>
              <a:rPr lang="en-US" altLang="zh-CN" dirty="0" smtClean="0"/>
              <a:t> </a:t>
            </a:r>
            <a:r>
              <a:rPr lang="en-US" altLang="zh-CN" dirty="0" err="1"/>
              <a:t>WebKit</a:t>
            </a:r>
            <a:r>
              <a:rPr lang="en-US" altLang="zh-CN" dirty="0"/>
              <a:t> types </a:t>
            </a:r>
            <a:r>
              <a:rPr lang="zh-CN" altLang="en-US" dirty="0" smtClean="0"/>
              <a:t>到</a:t>
            </a:r>
            <a:r>
              <a:rPr lang="en-US" altLang="zh-CN" dirty="0" smtClean="0"/>
              <a:t>Chromium </a:t>
            </a:r>
            <a:r>
              <a:rPr lang="en-US" altLang="zh-CN" dirty="0"/>
              <a:t>types. </a:t>
            </a:r>
            <a:endParaRPr lang="en-US" altLang="zh-CN" dirty="0" smtClean="0"/>
          </a:p>
          <a:p>
            <a:r>
              <a:rPr lang="en-US" altLang="zh-CN" b="1" dirty="0" smtClean="0"/>
              <a:t>Renderer </a:t>
            </a:r>
            <a:r>
              <a:rPr lang="en-US" altLang="zh-CN" b="1" dirty="0"/>
              <a:t>/ Render host: </a:t>
            </a:r>
            <a:r>
              <a:rPr lang="zh-CN" altLang="en-US" b="1" dirty="0" smtClean="0"/>
              <a:t>多进程嵌入层。</a:t>
            </a:r>
            <a:r>
              <a:rPr lang="zh-CN" altLang="en-US" dirty="0" smtClean="0"/>
              <a:t>它跨越进程边界代理通知和命令。</a:t>
            </a:r>
            <a:endParaRPr lang="en-US" altLang="zh-CN" dirty="0"/>
          </a:p>
          <a:p>
            <a:r>
              <a:rPr lang="en-US" altLang="zh-CN" b="1" dirty="0" err="1"/>
              <a:t>WebContents</a:t>
            </a:r>
            <a:r>
              <a:rPr lang="en-US" altLang="zh-CN" b="1" dirty="0"/>
              <a:t>: </a:t>
            </a:r>
            <a:r>
              <a:rPr lang="en-US" altLang="zh-CN" dirty="0"/>
              <a:t> Content </a:t>
            </a:r>
            <a:r>
              <a:rPr lang="zh-CN" altLang="en-US" dirty="0" smtClean="0"/>
              <a:t>模块的一个可重用组件。它很容易被嵌入，来实现</a:t>
            </a:r>
            <a:r>
              <a:rPr lang="en-US" altLang="zh-CN" dirty="0" smtClean="0"/>
              <a:t>HTML</a:t>
            </a:r>
            <a:r>
              <a:rPr lang="zh-CN" altLang="en-US" dirty="0" smtClean="0"/>
              <a:t>的多进程渲染。</a:t>
            </a:r>
            <a:endParaRPr lang="en-US" altLang="zh-CN" dirty="0" smtClean="0"/>
          </a:p>
          <a:p>
            <a:r>
              <a:rPr lang="en-US" altLang="zh-CN" b="1" dirty="0" smtClean="0"/>
              <a:t>Browser</a:t>
            </a:r>
            <a:r>
              <a:rPr lang="en-US" altLang="zh-CN" b="1" dirty="0"/>
              <a:t>:</a:t>
            </a:r>
            <a:r>
              <a:rPr lang="en-US" altLang="zh-CN" dirty="0"/>
              <a:t> </a:t>
            </a:r>
            <a:r>
              <a:rPr lang="zh-CN" altLang="en-US" dirty="0" smtClean="0"/>
              <a:t>代表浏览器窗口。包含多个</a:t>
            </a:r>
            <a:r>
              <a:rPr lang="en-US" altLang="zh-CN" dirty="0" err="1" smtClean="0"/>
              <a:t>WebContents</a:t>
            </a:r>
            <a:r>
              <a:rPr lang="zh-CN" altLang="en-US" dirty="0" smtClean="0"/>
              <a:t>。</a:t>
            </a:r>
            <a:endParaRPr lang="en-US" altLang="zh-CN" dirty="0"/>
          </a:p>
          <a:p>
            <a:r>
              <a:rPr lang="en-US" altLang="zh-CN" b="1" dirty="0"/>
              <a:t>Tab Helpers</a:t>
            </a:r>
            <a:r>
              <a:rPr lang="en-US" altLang="zh-CN" dirty="0"/>
              <a:t>: </a:t>
            </a:r>
            <a:r>
              <a:rPr lang="zh-CN" altLang="en-US" dirty="0" smtClean="0"/>
              <a:t>标签相关。可以被</a:t>
            </a:r>
            <a:r>
              <a:rPr lang="en-US" altLang="zh-CN" dirty="0" smtClean="0"/>
              <a:t>attach</a:t>
            </a:r>
            <a:r>
              <a:rPr lang="zh-CN" altLang="en-US" dirty="0" smtClean="0"/>
              <a:t>到</a:t>
            </a:r>
            <a:r>
              <a:rPr lang="en-US" altLang="zh-CN" dirty="0" err="1"/>
              <a:t>WebContents</a:t>
            </a:r>
            <a:r>
              <a:rPr lang="en-US" altLang="zh-CN" dirty="0"/>
              <a:t> </a:t>
            </a:r>
            <a:r>
              <a:rPr lang="zh-CN" altLang="en-US" dirty="0" smtClean="0"/>
              <a:t>对象上。</a:t>
            </a:r>
            <a:r>
              <a:rPr lang="en-US" altLang="zh-CN" dirty="0"/>
              <a:t/>
            </a:r>
            <a:br>
              <a:rPr lang="en-US" altLang="zh-CN" dirty="0"/>
            </a:br>
            <a:endParaRPr lang="zh-CN" altLang="en-US" dirty="0"/>
          </a:p>
        </p:txBody>
      </p:sp>
    </p:spTree>
    <p:extLst>
      <p:ext uri="{BB962C8B-B14F-4D97-AF65-F5344CB8AC3E}">
        <p14:creationId xmlns:p14="http://schemas.microsoft.com/office/powerpoint/2010/main" val="275081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webkit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a:t>
            </a:r>
            <a:r>
              <a:rPr lang="en-US" altLang="zh-CN" dirty="0" err="1"/>
              <a:t>third_party</a:t>
            </a:r>
            <a:r>
              <a:rPr lang="en-US" altLang="zh-CN" dirty="0"/>
              <a:t>/</a:t>
            </a:r>
            <a:r>
              <a:rPr lang="en-US" altLang="zh-CN" dirty="0" err="1"/>
              <a:t>WebKit</a:t>
            </a:r>
            <a:r>
              <a:rPr lang="en-US" altLang="zh-CN" dirty="0"/>
              <a:t> </a:t>
            </a:r>
            <a:endParaRPr lang="en-US" altLang="zh-CN" dirty="0" smtClean="0"/>
          </a:p>
          <a:p>
            <a:r>
              <a:rPr lang="en-US" altLang="zh-CN" dirty="0" err="1"/>
              <a:t>WebKit</a:t>
            </a:r>
            <a:r>
              <a:rPr lang="en-US" altLang="zh-CN" dirty="0"/>
              <a:t> </a:t>
            </a:r>
            <a:r>
              <a:rPr lang="zh-CN" altLang="en-US" dirty="0" smtClean="0"/>
              <a:t>包含模块</a:t>
            </a:r>
            <a:r>
              <a:rPr lang="en-US" altLang="zh-CN" dirty="0" err="1" smtClean="0"/>
              <a:t>WebCore</a:t>
            </a:r>
            <a:r>
              <a:rPr lang="zh-CN" altLang="en-US" dirty="0" smtClean="0"/>
              <a:t>来提供关键的网页布局功能。</a:t>
            </a:r>
            <a:endParaRPr lang="en-US" altLang="zh-CN" dirty="0" smtClean="0"/>
          </a:p>
          <a:p>
            <a:r>
              <a:rPr lang="en-US" altLang="zh-CN" dirty="0" err="1" smtClean="0"/>
              <a:t>WebKit</a:t>
            </a:r>
            <a:r>
              <a:rPr lang="zh-CN" altLang="en-US" dirty="0" smtClean="0"/>
              <a:t>不使用原生</a:t>
            </a:r>
            <a:r>
              <a:rPr lang="en-US" altLang="zh-CN" dirty="0" err="1" smtClean="0"/>
              <a:t>JavaScriptCore</a:t>
            </a:r>
            <a:r>
              <a:rPr lang="zh-CN" altLang="en-US" dirty="0" smtClean="0"/>
              <a:t>，而使用</a:t>
            </a:r>
            <a:r>
              <a:rPr lang="en-US" altLang="zh-CN" dirty="0" smtClean="0"/>
              <a:t>V8</a:t>
            </a:r>
            <a:r>
              <a:rPr lang="zh-CN" altLang="en-US" dirty="0" smtClean="0"/>
              <a:t>来执行</a:t>
            </a:r>
            <a:r>
              <a:rPr lang="en-US" altLang="zh-CN" dirty="0" smtClean="0"/>
              <a:t>JS</a:t>
            </a:r>
            <a:r>
              <a:rPr lang="zh-CN" altLang="en-US" dirty="0" smtClean="0"/>
              <a:t>。</a:t>
            </a:r>
            <a:endParaRPr lang="en-US" altLang="zh-CN" dirty="0" smtClean="0"/>
          </a:p>
          <a:p>
            <a:r>
              <a:rPr lang="en-US" altLang="zh-CN" dirty="0" smtClean="0"/>
              <a:t>“Chromium port” </a:t>
            </a:r>
            <a:r>
              <a:rPr lang="en-US" altLang="zh-CN" dirty="0"/>
              <a:t>of </a:t>
            </a:r>
            <a:r>
              <a:rPr lang="en-US" altLang="zh-CN" dirty="0" err="1" smtClean="0"/>
              <a:t>WebCore</a:t>
            </a:r>
            <a:r>
              <a:rPr lang="zh-CN" altLang="en-US" dirty="0" smtClean="0"/>
              <a:t>，</a:t>
            </a:r>
            <a:r>
              <a:rPr lang="en-US" altLang="zh-CN" dirty="0" err="1" smtClean="0"/>
              <a:t>WebCore</a:t>
            </a:r>
            <a:r>
              <a:rPr lang="en-US" altLang="zh-CN" dirty="0"/>
              <a:t> </a:t>
            </a:r>
            <a:r>
              <a:rPr lang="zh-CN" altLang="en-US" dirty="0" smtClean="0"/>
              <a:t>是平台无关的，而</a:t>
            </a:r>
            <a:r>
              <a:rPr lang="en-US" altLang="zh-CN" dirty="0"/>
              <a:t>Chromium </a:t>
            </a:r>
            <a:r>
              <a:rPr lang="en-US" altLang="zh-CN" dirty="0" smtClean="0"/>
              <a:t>port</a:t>
            </a:r>
            <a:r>
              <a:rPr lang="zh-CN" altLang="en-US" dirty="0" smtClean="0"/>
              <a:t>实现了平台相关的功能来与</a:t>
            </a:r>
            <a:r>
              <a:rPr lang="en-US" altLang="zh-CN" dirty="0" err="1" smtClean="0"/>
              <a:t>WebCore</a:t>
            </a:r>
            <a:r>
              <a:rPr lang="zh-CN" altLang="en-US" dirty="0" smtClean="0"/>
              <a:t>交互。实际上</a:t>
            </a:r>
            <a:r>
              <a:rPr lang="en-US" altLang="zh-CN" dirty="0"/>
              <a:t>Chromium </a:t>
            </a:r>
            <a:r>
              <a:rPr lang="en-US" altLang="zh-CN" dirty="0" smtClean="0"/>
              <a:t>Port</a:t>
            </a:r>
            <a:r>
              <a:rPr lang="zh-CN" altLang="en-US" dirty="0" smtClean="0"/>
              <a:t>大部分是平台无关的，只有一些与平台相关，例如字体渲染。</a:t>
            </a:r>
            <a:endParaRPr lang="en-US" altLang="zh-CN" dirty="0" smtClean="0"/>
          </a:p>
          <a:p>
            <a:r>
              <a:rPr lang="zh-CN" altLang="en-US" dirty="0" smtClean="0"/>
              <a:t>网络相关事务通过多进程资源加载系统处理，而非直接在渲染进程中调用</a:t>
            </a:r>
            <a:r>
              <a:rPr lang="en-US" altLang="zh-CN" dirty="0" smtClean="0"/>
              <a:t>OS</a:t>
            </a:r>
            <a:r>
              <a:rPr lang="zh-CN" altLang="en-US" dirty="0" smtClean="0"/>
              <a:t>来实现。</a:t>
            </a:r>
            <a:endParaRPr lang="en-US" altLang="zh-CN" dirty="0" smtClean="0"/>
          </a:p>
          <a:p>
            <a:r>
              <a:rPr lang="zh-CN" altLang="en-US" dirty="0" smtClean="0"/>
              <a:t>图像处理使用了</a:t>
            </a:r>
            <a:r>
              <a:rPr lang="en-US" altLang="zh-CN" dirty="0"/>
              <a:t>Android </a:t>
            </a:r>
            <a:r>
              <a:rPr lang="zh-CN" altLang="en-US" dirty="0" smtClean="0"/>
              <a:t>的</a:t>
            </a:r>
            <a:r>
              <a:rPr lang="en-US" altLang="zh-CN" dirty="0" err="1"/>
              <a:t>Skia</a:t>
            </a:r>
            <a:r>
              <a:rPr lang="en-US" altLang="zh-CN" dirty="0"/>
              <a:t> </a:t>
            </a:r>
            <a:r>
              <a:rPr lang="zh-CN" altLang="en-US" dirty="0" smtClean="0"/>
              <a:t>库</a:t>
            </a:r>
            <a:endParaRPr lang="en-US" altLang="zh-CN" dirty="0" smtClean="0"/>
          </a:p>
          <a:p>
            <a:r>
              <a:rPr lang="en-US" altLang="zh-CN" dirty="0" smtClean="0"/>
              <a:t>Glue</a:t>
            </a:r>
            <a:r>
              <a:rPr lang="zh-CN" altLang="en-US" dirty="0" smtClean="0"/>
              <a:t>层是适配层。实现了上层程序与第三方</a:t>
            </a:r>
            <a:r>
              <a:rPr lang="en-US" altLang="zh-CN" dirty="0" err="1" smtClean="0"/>
              <a:t>webkit</a:t>
            </a:r>
            <a:r>
              <a:rPr lang="zh-CN" altLang="en-US" dirty="0" smtClean="0"/>
              <a:t>的隔离。</a:t>
            </a:r>
            <a:r>
              <a:rPr lang="en-US" altLang="zh-CN" dirty="0" smtClean="0"/>
              <a:t>     </a:t>
            </a:r>
          </a:p>
          <a:p>
            <a:pPr marL="0" indent="0">
              <a:buNone/>
            </a:pPr>
            <a:r>
              <a:rPr lang="en-US" altLang="zh-CN" dirty="0"/>
              <a:t> </a:t>
            </a:r>
            <a:r>
              <a:rPr lang="en-US" altLang="zh-CN" dirty="0" smtClean="0"/>
              <a:t>    </a:t>
            </a:r>
            <a:r>
              <a:rPr lang="zh-CN" altLang="en-US" dirty="0" smtClean="0"/>
              <a:t>例如</a:t>
            </a:r>
            <a:r>
              <a:rPr lang="en-US" altLang="zh-CN" dirty="0" err="1" smtClean="0"/>
              <a:t>WebCore</a:t>
            </a:r>
            <a:r>
              <a:rPr lang="en-US" altLang="zh-CN" dirty="0"/>
              <a:t>::Frame </a:t>
            </a:r>
            <a:r>
              <a:rPr lang="zh-CN" altLang="en-US" dirty="0" smtClean="0"/>
              <a:t>等同于</a:t>
            </a:r>
            <a:r>
              <a:rPr lang="en-US" altLang="zh-CN" dirty="0" smtClean="0"/>
              <a:t>Glue</a:t>
            </a:r>
            <a:r>
              <a:rPr lang="zh-CN" altLang="en-US" dirty="0" smtClean="0"/>
              <a:t>层的</a:t>
            </a:r>
            <a:r>
              <a:rPr lang="en-US" altLang="zh-CN" dirty="0" err="1" smtClean="0"/>
              <a:t>WebFrame</a:t>
            </a:r>
            <a:r>
              <a:rPr lang="en-US" altLang="zh-CN" dirty="0"/>
              <a:t>.</a:t>
            </a:r>
            <a:br>
              <a:rPr lang="en-US" altLang="zh-CN" dirty="0"/>
            </a:br>
            <a:endParaRPr lang="zh-CN" altLang="en-US" dirty="0"/>
          </a:p>
        </p:txBody>
      </p:sp>
    </p:spTree>
    <p:extLst>
      <p:ext uri="{BB962C8B-B14F-4D97-AF65-F5344CB8AC3E}">
        <p14:creationId xmlns:p14="http://schemas.microsoft.com/office/powerpoint/2010/main" val="1292237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渲染进程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96752"/>
            <a:ext cx="6648450" cy="1628775"/>
          </a:xfrm>
        </p:spPr>
      </p:pic>
      <p:sp>
        <p:nvSpPr>
          <p:cNvPr id="6" name="TextBox 5"/>
          <p:cNvSpPr txBox="1"/>
          <p:nvPr/>
        </p:nvSpPr>
        <p:spPr>
          <a:xfrm>
            <a:off x="1043608" y="3284984"/>
            <a:ext cx="6624736" cy="2308324"/>
          </a:xfrm>
          <a:prstGeom prst="rect">
            <a:avLst/>
          </a:prstGeom>
          <a:noFill/>
        </p:spPr>
        <p:txBody>
          <a:bodyPr wrap="square" rtlCol="0">
            <a:spAutoFit/>
          </a:bodyPr>
          <a:lstStyle/>
          <a:p>
            <a:r>
              <a:rPr lang="en-US" altLang="zh-CN" dirty="0" smtClean="0"/>
              <a:t>Chromium‘s </a:t>
            </a:r>
            <a:r>
              <a:rPr lang="en-US" altLang="zh-CN" dirty="0"/>
              <a:t>render process embeds our </a:t>
            </a:r>
            <a:r>
              <a:rPr lang="en-US" altLang="zh-CN" dirty="0" err="1"/>
              <a:t>WebKit</a:t>
            </a:r>
            <a:r>
              <a:rPr lang="en-US" altLang="zh-CN" dirty="0"/>
              <a:t> port using the glue interface. </a:t>
            </a:r>
            <a:r>
              <a:rPr lang="zh-CN" altLang="en-US" dirty="0" smtClean="0"/>
              <a:t>它主要是作为与浏览进程通信的</a:t>
            </a:r>
            <a:r>
              <a:rPr lang="en-US" altLang="zh-CN" dirty="0" smtClean="0"/>
              <a:t>IPC</a:t>
            </a:r>
            <a:r>
              <a:rPr lang="zh-CN" altLang="en-US" dirty="0" smtClean="0"/>
              <a:t>通道的渲染端代理。</a:t>
            </a:r>
            <a:endParaRPr lang="en-US" altLang="zh-CN" dirty="0" smtClean="0"/>
          </a:p>
          <a:p>
            <a:endParaRPr lang="en-US" altLang="zh-CN" dirty="0"/>
          </a:p>
          <a:p>
            <a:r>
              <a:rPr lang="en-US" altLang="zh-CN" dirty="0"/>
              <a:t> </a:t>
            </a:r>
            <a:r>
              <a:rPr lang="en-US" altLang="zh-CN" dirty="0" err="1" smtClean="0"/>
              <a:t>RenderView</a:t>
            </a:r>
            <a:r>
              <a:rPr lang="en-US" altLang="zh-CN" dirty="0"/>
              <a:t> </a:t>
            </a:r>
            <a:r>
              <a:rPr lang="zh-CN" altLang="en-US" dirty="0" smtClean="0"/>
              <a:t>代表一个网页</a:t>
            </a:r>
            <a:r>
              <a:rPr lang="en-US" altLang="zh-CN" dirty="0" smtClean="0"/>
              <a:t>.</a:t>
            </a:r>
            <a:r>
              <a:rPr lang="en-US" altLang="zh-CN" dirty="0"/>
              <a:t>   </a:t>
            </a:r>
            <a:r>
              <a:rPr lang="zh-CN" altLang="en-US" dirty="0" smtClean="0"/>
              <a:t>它处理了所有来自浏览进程或者发往浏览进程的导航相关命令。它继承了</a:t>
            </a:r>
            <a:r>
              <a:rPr lang="en-US" altLang="zh-CN" dirty="0" err="1" smtClean="0"/>
              <a:t>RenderWidget</a:t>
            </a:r>
            <a:r>
              <a:rPr lang="zh-CN" altLang="en-US" dirty="0" smtClean="0"/>
              <a:t>对象，</a:t>
            </a:r>
            <a:r>
              <a:rPr lang="en-US" altLang="zh-CN" dirty="0"/>
              <a:t> </a:t>
            </a:r>
            <a:r>
              <a:rPr lang="en-US" altLang="zh-CN" dirty="0" err="1"/>
              <a:t>RenderWidget</a:t>
            </a:r>
            <a:r>
              <a:rPr lang="en-US" altLang="zh-CN" dirty="0"/>
              <a:t> </a:t>
            </a:r>
            <a:r>
              <a:rPr lang="zh-CN" altLang="en-US" dirty="0" smtClean="0"/>
              <a:t>负责绘制和输入事件处理。</a:t>
            </a:r>
            <a:r>
              <a:rPr lang="en-US" altLang="zh-CN" dirty="0"/>
              <a:t> </a:t>
            </a:r>
            <a:r>
              <a:rPr lang="en-US" altLang="zh-CN" dirty="0" err="1"/>
              <a:t>RenderView</a:t>
            </a:r>
            <a:r>
              <a:rPr lang="en-US" altLang="zh-CN" dirty="0"/>
              <a:t> </a:t>
            </a:r>
            <a:r>
              <a:rPr lang="zh-CN" altLang="en-US" dirty="0" smtClean="0"/>
              <a:t>通过全局的</a:t>
            </a:r>
            <a:r>
              <a:rPr lang="en-US" altLang="zh-CN" dirty="0" err="1"/>
              <a:t>RenderProcess</a:t>
            </a:r>
            <a:r>
              <a:rPr lang="en-US" altLang="zh-CN" dirty="0"/>
              <a:t> </a:t>
            </a:r>
            <a:r>
              <a:rPr lang="zh-CN" altLang="en-US" dirty="0" smtClean="0"/>
              <a:t>跟浏览器进程交互</a:t>
            </a:r>
            <a:r>
              <a:rPr lang="en-US" altLang="zh-CN" dirty="0" smtClean="0"/>
              <a:t>.</a:t>
            </a:r>
          </a:p>
          <a:p>
            <a:endParaRPr lang="en-US" altLang="zh-CN" dirty="0"/>
          </a:p>
        </p:txBody>
      </p:sp>
    </p:spTree>
    <p:extLst>
      <p:ext uri="{BB962C8B-B14F-4D97-AF65-F5344CB8AC3E}">
        <p14:creationId xmlns:p14="http://schemas.microsoft.com/office/powerpoint/2010/main" val="1395819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err="1"/>
              <a:t>RenderWidget</a:t>
            </a:r>
            <a:r>
              <a:rPr lang="en-US" altLang="zh-CN" dirty="0"/>
              <a:t> </a:t>
            </a:r>
            <a:r>
              <a:rPr lang="zh-CN" altLang="en-US" dirty="0"/>
              <a:t>对应于</a:t>
            </a:r>
            <a:r>
              <a:rPr lang="en-US" altLang="zh-CN" dirty="0"/>
              <a:t> </a:t>
            </a:r>
            <a:r>
              <a:rPr lang="en-US" altLang="zh-CN" dirty="0" err="1"/>
              <a:t>WebCore</a:t>
            </a:r>
            <a:r>
              <a:rPr lang="en-US" altLang="zh-CN" dirty="0"/>
              <a:t>::Widget </a:t>
            </a:r>
            <a:r>
              <a:rPr lang="zh-CN" altLang="en-US" dirty="0"/>
              <a:t>，通过实现</a:t>
            </a:r>
            <a:r>
              <a:rPr lang="en-US" altLang="zh-CN" dirty="0" err="1"/>
              <a:t>WebWidgetDelegate</a:t>
            </a:r>
            <a:r>
              <a:rPr lang="en-US" altLang="zh-CN" dirty="0"/>
              <a:t> </a:t>
            </a:r>
            <a:r>
              <a:rPr lang="zh-CN" altLang="en-US" dirty="0"/>
              <a:t>（</a:t>
            </a:r>
            <a:r>
              <a:rPr lang="en-US" altLang="zh-CN" dirty="0"/>
              <a:t>glue</a:t>
            </a:r>
            <a:r>
              <a:rPr lang="zh-CN" altLang="en-US" dirty="0"/>
              <a:t>层的一个虚接口）。</a:t>
            </a:r>
            <a:r>
              <a:rPr lang="en-US" altLang="zh-CN" dirty="0"/>
              <a:t>  </a:t>
            </a:r>
            <a:r>
              <a:rPr lang="zh-CN" altLang="en-US" dirty="0"/>
              <a:t>它代表一个屏幕上的窗口（可以接收输入事件，也可以绘制）</a:t>
            </a:r>
            <a:endParaRPr lang="en-US" altLang="zh-CN" dirty="0"/>
          </a:p>
          <a:p>
            <a:endParaRPr lang="en-US" altLang="zh-CN" dirty="0"/>
          </a:p>
          <a:p>
            <a:r>
              <a:rPr lang="en-US" altLang="zh-CN" dirty="0" err="1"/>
              <a:t>RenderView</a:t>
            </a:r>
            <a:r>
              <a:rPr lang="en-US" altLang="zh-CN" dirty="0"/>
              <a:t> </a:t>
            </a:r>
            <a:r>
              <a:rPr lang="zh-CN" altLang="en-US" dirty="0"/>
              <a:t>继承自</a:t>
            </a:r>
            <a:r>
              <a:rPr lang="en-US" altLang="zh-CN" dirty="0" err="1"/>
              <a:t>RenderWidget</a:t>
            </a:r>
            <a:r>
              <a:rPr lang="zh-CN" altLang="en-US" dirty="0"/>
              <a:t>， 它是一个</a:t>
            </a:r>
            <a:r>
              <a:rPr lang="en-US" altLang="zh-CN" dirty="0"/>
              <a:t>Tab</a:t>
            </a:r>
            <a:r>
              <a:rPr lang="zh-CN" altLang="en-US" dirty="0"/>
              <a:t>或者</a:t>
            </a:r>
            <a:r>
              <a:rPr lang="en-US" altLang="zh-CN" dirty="0"/>
              <a:t>Pop</a:t>
            </a:r>
            <a:r>
              <a:rPr lang="zh-CN" altLang="en-US" dirty="0"/>
              <a:t>窗口的网页内容</a:t>
            </a:r>
            <a:r>
              <a:rPr lang="zh-CN" altLang="en-US" dirty="0" smtClean="0"/>
              <a:t>。它处理除了绘制和输入事件之外的导航命令。</a:t>
            </a:r>
            <a:r>
              <a:rPr lang="en-US" altLang="zh-CN" dirty="0"/>
              <a:t> </a:t>
            </a:r>
            <a:endParaRPr lang="en-US" altLang="zh-CN" dirty="0" smtClean="0"/>
          </a:p>
          <a:p>
            <a:endParaRPr lang="en-US" altLang="zh-CN" dirty="0"/>
          </a:p>
          <a:p>
            <a:r>
              <a:rPr lang="en-US" altLang="zh-CN" dirty="0"/>
              <a:t> </a:t>
            </a:r>
            <a:r>
              <a:rPr lang="zh-CN" altLang="en-US" dirty="0" smtClean="0"/>
              <a:t>所有</a:t>
            </a:r>
            <a:r>
              <a:rPr lang="en-US" altLang="zh-CN" dirty="0" err="1" smtClean="0"/>
              <a:t>WebKit</a:t>
            </a:r>
            <a:r>
              <a:rPr lang="zh-CN" altLang="en-US" dirty="0" smtClean="0"/>
              <a:t>代码和</a:t>
            </a:r>
            <a:r>
              <a:rPr lang="en-US" altLang="zh-CN" dirty="0" err="1" smtClean="0"/>
              <a:t>RenderView</a:t>
            </a:r>
            <a:r>
              <a:rPr lang="zh-CN" altLang="en-US" dirty="0" smtClean="0"/>
              <a:t>代码运行在渲染线程上。如果需要与浏览进程通讯，先发送消息到主线程，然后由主线程发给浏览进程。</a:t>
            </a:r>
            <a:endParaRPr lang="zh-CN" altLang="en-US" dirty="0"/>
          </a:p>
        </p:txBody>
      </p:sp>
    </p:spTree>
    <p:extLst>
      <p:ext uri="{BB962C8B-B14F-4D97-AF65-F5344CB8AC3E}">
        <p14:creationId xmlns:p14="http://schemas.microsoft.com/office/powerpoint/2010/main" val="2188012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浏览进程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762" y="2329656"/>
            <a:ext cx="7610475" cy="3067050"/>
          </a:xfrm>
        </p:spPr>
      </p:pic>
    </p:spTree>
    <p:extLst>
      <p:ext uri="{BB962C8B-B14F-4D97-AF65-F5344CB8AC3E}">
        <p14:creationId xmlns:p14="http://schemas.microsoft.com/office/powerpoint/2010/main" val="164384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下载编译</a:t>
            </a:r>
            <a:endParaRPr lang="zh-CN" altLang="en-US" dirty="0"/>
          </a:p>
        </p:txBody>
      </p:sp>
      <p:sp>
        <p:nvSpPr>
          <p:cNvPr id="3" name="内容占位符 2"/>
          <p:cNvSpPr>
            <a:spLocks noGrp="1"/>
          </p:cNvSpPr>
          <p:nvPr>
            <p:ph idx="1"/>
          </p:nvPr>
        </p:nvSpPr>
        <p:spPr/>
        <p:txBody>
          <a:bodyPr>
            <a:normAutofit/>
          </a:bodyPr>
          <a:lstStyle/>
          <a:p>
            <a:r>
              <a:rPr lang="zh-CN" altLang="en-US" sz="2200" dirty="0" smtClean="0"/>
              <a:t>编译工具</a:t>
            </a:r>
            <a:endParaRPr lang="en-US" altLang="zh-CN" sz="2200" dirty="0" smtClean="0"/>
          </a:p>
          <a:p>
            <a:pPr marL="0" indent="0">
              <a:buNone/>
            </a:pPr>
            <a:r>
              <a:rPr lang="en-US" altLang="zh-CN" sz="2200" dirty="0" smtClean="0"/>
              <a:t>    VS2015+UPDATE4+WIN10SDK</a:t>
            </a:r>
          </a:p>
          <a:p>
            <a:r>
              <a:rPr lang="zh-CN" altLang="en-US" sz="2200" dirty="0" smtClean="0"/>
              <a:t>部署工具</a:t>
            </a:r>
            <a:endParaRPr lang="en-US" altLang="zh-CN" sz="2200" dirty="0"/>
          </a:p>
          <a:p>
            <a:r>
              <a:rPr lang="en-US" altLang="zh-CN" sz="2200" dirty="0" smtClean="0"/>
              <a:t>Chromium </a:t>
            </a:r>
            <a:r>
              <a:rPr lang="zh-CN" altLang="en-US" sz="2200" dirty="0" smtClean="0"/>
              <a:t>源码</a:t>
            </a:r>
            <a:endParaRPr lang="en-US" altLang="zh-CN" sz="2200" dirty="0" smtClean="0"/>
          </a:p>
          <a:p>
            <a:r>
              <a:rPr lang="en-US" altLang="zh-CN" sz="2200" dirty="0" smtClean="0"/>
              <a:t>CEF</a:t>
            </a:r>
            <a:r>
              <a:rPr lang="zh-CN" altLang="en-US" sz="2200" dirty="0" smtClean="0"/>
              <a:t>源码</a:t>
            </a:r>
            <a:endParaRPr lang="en-US" altLang="zh-CN" sz="2200" dirty="0"/>
          </a:p>
          <a:p>
            <a:r>
              <a:rPr lang="zh-CN" altLang="en-US" sz="2200" dirty="0" smtClean="0"/>
              <a:t>生成工程文件</a:t>
            </a:r>
            <a:endParaRPr lang="en-US" altLang="zh-CN" sz="2200" dirty="0" smtClean="0"/>
          </a:p>
          <a:p>
            <a:r>
              <a:rPr lang="zh-CN" altLang="en-US" sz="2200" dirty="0" smtClean="0"/>
              <a:t>编译</a:t>
            </a:r>
            <a:r>
              <a:rPr lang="en-US" altLang="zh-CN" dirty="0" smtClean="0"/>
              <a:t/>
            </a:r>
            <a:br>
              <a:rPr lang="en-US" altLang="zh-CN" dirty="0" smtClean="0"/>
            </a:br>
            <a:endParaRPr lang="en-US" altLang="zh-CN" dirty="0"/>
          </a:p>
        </p:txBody>
      </p:sp>
    </p:spTree>
    <p:extLst>
      <p:ext uri="{BB962C8B-B14F-4D97-AF65-F5344CB8AC3E}">
        <p14:creationId xmlns:p14="http://schemas.microsoft.com/office/powerpoint/2010/main" val="1387421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主要对象</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en-US" dirty="0" smtClean="0"/>
              <a:t>所有的</a:t>
            </a:r>
            <a:r>
              <a:rPr lang="en-US" altLang="zh-CN" dirty="0" smtClean="0"/>
              <a:t>IPC</a:t>
            </a:r>
            <a:r>
              <a:rPr lang="zh-CN" altLang="en-US" dirty="0" smtClean="0"/>
              <a:t>通讯都是在</a:t>
            </a:r>
            <a:r>
              <a:rPr lang="en-US" altLang="zh-CN" dirty="0" smtClean="0"/>
              <a:t>IO</a:t>
            </a:r>
            <a:r>
              <a:rPr lang="zh-CN" altLang="en-US" dirty="0" smtClean="0"/>
              <a:t>线程完成的。它还处理了所有网络交互（</a:t>
            </a:r>
            <a:r>
              <a:rPr lang="zh-CN" altLang="en-US" dirty="0"/>
              <a:t>页面资源加载等</a:t>
            </a:r>
            <a:r>
              <a:rPr lang="zh-CN" altLang="en-US" dirty="0" smtClean="0"/>
              <a:t>）。</a:t>
            </a:r>
            <a:endParaRPr lang="en-US" altLang="zh-CN" dirty="0" smtClean="0"/>
          </a:p>
          <a:p>
            <a:pPr marL="0" indent="0">
              <a:buNone/>
            </a:pPr>
            <a:endParaRPr lang="en-US" altLang="zh-CN" dirty="0" smtClean="0"/>
          </a:p>
          <a:p>
            <a:r>
              <a:rPr lang="zh-CN" altLang="en-US" dirty="0" smtClean="0"/>
              <a:t>当一个</a:t>
            </a:r>
            <a:r>
              <a:rPr lang="en-US" altLang="zh-CN" dirty="0" err="1"/>
              <a:t>RenderProcessHost</a:t>
            </a:r>
            <a:r>
              <a:rPr lang="en-US" altLang="zh-CN" dirty="0"/>
              <a:t> </a:t>
            </a:r>
            <a:r>
              <a:rPr lang="zh-CN" altLang="en-US" dirty="0" smtClean="0"/>
              <a:t>对象在主线程初始化后，它创建一个新的渲染进程和一个</a:t>
            </a:r>
            <a:r>
              <a:rPr lang="en-US" altLang="zh-CN" dirty="0" err="1"/>
              <a:t>ChannelProxy</a:t>
            </a:r>
            <a:r>
              <a:rPr lang="en-US" altLang="zh-CN" dirty="0"/>
              <a:t> </a:t>
            </a:r>
            <a:r>
              <a:rPr lang="zh-CN" altLang="en-US" dirty="0" smtClean="0"/>
              <a:t>对象，这个对象拥有一个到渲染进程的命名管道。</a:t>
            </a:r>
            <a:r>
              <a:rPr lang="en-US" altLang="zh-CN" dirty="0"/>
              <a:t> </a:t>
            </a:r>
            <a:r>
              <a:rPr lang="en-US" altLang="zh-CN" dirty="0" err="1"/>
              <a:t>ChannelProxy</a:t>
            </a:r>
            <a:r>
              <a:rPr lang="en-US" altLang="zh-CN" dirty="0"/>
              <a:t> </a:t>
            </a:r>
            <a:r>
              <a:rPr lang="zh-CN" altLang="en-US" dirty="0" smtClean="0"/>
              <a:t>（</a:t>
            </a:r>
            <a:r>
              <a:rPr lang="zh-CN" altLang="en-US" dirty="0"/>
              <a:t>工作在</a:t>
            </a:r>
            <a:r>
              <a:rPr lang="en-US" altLang="zh-CN" dirty="0"/>
              <a:t>IO</a:t>
            </a:r>
            <a:r>
              <a:rPr lang="zh-CN" altLang="en-US" dirty="0"/>
              <a:t>线程</a:t>
            </a:r>
            <a:r>
              <a:rPr lang="zh-CN" altLang="en-US" dirty="0" smtClean="0"/>
              <a:t>），监听命名管道（连接到渲染进程），而且自动重定向所有信息到</a:t>
            </a:r>
            <a:r>
              <a:rPr lang="en-US" altLang="zh-CN" dirty="0" err="1" smtClean="0"/>
              <a:t>RenderProcessHost</a:t>
            </a:r>
            <a:r>
              <a:rPr lang="zh-CN" altLang="en-US" dirty="0" smtClean="0"/>
              <a:t>（工作在</a:t>
            </a:r>
            <a:r>
              <a:rPr lang="en-US" altLang="zh-CN" dirty="0" smtClean="0"/>
              <a:t>UI</a:t>
            </a:r>
            <a:r>
              <a:rPr lang="zh-CN" altLang="en-US" dirty="0" smtClean="0"/>
              <a:t>线程）</a:t>
            </a:r>
            <a:endParaRPr lang="en-US" altLang="zh-CN" dirty="0" smtClean="0"/>
          </a:p>
          <a:p>
            <a:pPr marL="0" indent="0">
              <a:buNone/>
            </a:pPr>
            <a:endParaRPr lang="en-US" altLang="zh-CN" dirty="0" smtClean="0"/>
          </a:p>
          <a:p>
            <a:r>
              <a:rPr lang="en-US" altLang="zh-CN" dirty="0" err="1" smtClean="0"/>
              <a:t>ResourceMessageFilter</a:t>
            </a:r>
            <a:r>
              <a:rPr lang="zh-CN" altLang="en-US" dirty="0" smtClean="0"/>
              <a:t>对象被安装在这个</a:t>
            </a:r>
            <a:r>
              <a:rPr lang="en-US" altLang="zh-CN" dirty="0"/>
              <a:t>channel </a:t>
            </a:r>
            <a:r>
              <a:rPr lang="zh-CN" altLang="en-US" dirty="0" smtClean="0"/>
              <a:t>对象上，它负责过滤可以在</a:t>
            </a:r>
            <a:r>
              <a:rPr lang="en-US" altLang="zh-CN" dirty="0" smtClean="0"/>
              <a:t>IO</a:t>
            </a:r>
            <a:r>
              <a:rPr lang="zh-CN" altLang="en-US" dirty="0" smtClean="0"/>
              <a:t>线程上直接处理的消息，比如网络请求。</a:t>
            </a:r>
            <a:endParaRPr lang="en-US" altLang="zh-CN" dirty="0" smtClean="0"/>
          </a:p>
          <a:p>
            <a:pPr marL="0" indent="0">
              <a:buNone/>
            </a:pPr>
            <a:r>
              <a:rPr lang="en-US" altLang="zh-CN" dirty="0" smtClean="0"/>
              <a:t>     </a:t>
            </a:r>
            <a:r>
              <a:rPr lang="en-US" altLang="zh-CN" dirty="0" err="1" smtClean="0"/>
              <a:t>ResourceMessageFilter</a:t>
            </a:r>
            <a:r>
              <a:rPr lang="en-US" altLang="zh-CN" dirty="0"/>
              <a:t>::</a:t>
            </a:r>
            <a:r>
              <a:rPr lang="en-US" altLang="zh-CN" dirty="0" err="1"/>
              <a:t>OnMessageReceived</a:t>
            </a:r>
            <a:r>
              <a:rPr lang="en-US" altLang="zh-CN" dirty="0" smtClean="0"/>
              <a:t>.</a:t>
            </a:r>
          </a:p>
          <a:p>
            <a:pPr marL="0" indent="0">
              <a:buNone/>
            </a:pPr>
            <a:endParaRPr lang="en-US" altLang="zh-CN" dirty="0" smtClean="0"/>
          </a:p>
          <a:p>
            <a:r>
              <a:rPr lang="en-US" altLang="zh-CN" dirty="0" err="1"/>
              <a:t>RenderProcessHost</a:t>
            </a:r>
            <a:r>
              <a:rPr lang="en-US" altLang="zh-CN" dirty="0"/>
              <a:t> </a:t>
            </a:r>
            <a:r>
              <a:rPr lang="zh-CN" altLang="en-US" dirty="0" smtClean="0"/>
              <a:t>对象负责分发页面相关的消息到合适的</a:t>
            </a:r>
            <a:r>
              <a:rPr lang="en-US" altLang="zh-CN" dirty="0" err="1"/>
              <a:t>RenderViewHost</a:t>
            </a:r>
            <a:r>
              <a:rPr lang="en-US" altLang="zh-CN" dirty="0"/>
              <a:t> </a:t>
            </a:r>
            <a:r>
              <a:rPr lang="zh-CN" altLang="en-US" dirty="0" smtClean="0"/>
              <a:t>对象。</a:t>
            </a:r>
            <a:endParaRPr lang="en-US" altLang="zh-CN" dirty="0" smtClean="0"/>
          </a:p>
          <a:p>
            <a:pPr marL="0" indent="0">
              <a:buNone/>
            </a:pPr>
            <a:r>
              <a:rPr lang="en-US" altLang="zh-CN" dirty="0"/>
              <a:t> </a:t>
            </a:r>
            <a:r>
              <a:rPr lang="en-US" altLang="zh-CN" dirty="0" smtClean="0"/>
              <a:t>    </a:t>
            </a:r>
            <a:r>
              <a:rPr lang="en-US" altLang="zh-CN" dirty="0" err="1" smtClean="0"/>
              <a:t>RenderProcessHost</a:t>
            </a:r>
            <a:r>
              <a:rPr lang="en-US" altLang="zh-CN" dirty="0"/>
              <a:t>::</a:t>
            </a:r>
            <a:r>
              <a:rPr lang="en-US" altLang="zh-CN" dirty="0" err="1"/>
              <a:t>OnMessageReceived</a:t>
            </a:r>
            <a:r>
              <a:rPr lang="en-US" altLang="zh-CN" dirty="0" smtClean="0"/>
              <a:t>.</a:t>
            </a:r>
          </a:p>
          <a:p>
            <a:pPr marL="0" indent="0">
              <a:buNone/>
            </a:pPr>
            <a:endParaRPr lang="en-US" altLang="zh-CN" dirty="0" smtClean="0"/>
          </a:p>
          <a:p>
            <a:r>
              <a:rPr lang="zh-CN" altLang="en-US" dirty="0" smtClean="0"/>
              <a:t>大部分页面相关消息在</a:t>
            </a:r>
            <a:r>
              <a:rPr lang="en-US" altLang="zh-CN" dirty="0" err="1" smtClean="0"/>
              <a:t>RenderViewHost</a:t>
            </a:r>
            <a:r>
              <a:rPr lang="en-US" altLang="zh-CN" dirty="0"/>
              <a:t>::</a:t>
            </a:r>
            <a:r>
              <a:rPr lang="en-US" altLang="zh-CN" dirty="0" err="1" smtClean="0"/>
              <a:t>OnMessageReceived</a:t>
            </a:r>
            <a:r>
              <a:rPr lang="zh-CN" altLang="en-US" dirty="0" smtClean="0"/>
              <a:t>中被处理</a:t>
            </a:r>
            <a:r>
              <a:rPr lang="en-US" altLang="zh-CN" dirty="0" smtClean="0"/>
              <a:t>. </a:t>
            </a:r>
            <a:r>
              <a:rPr lang="zh-CN" altLang="en-US" dirty="0" smtClean="0"/>
              <a:t>其他的被转移到</a:t>
            </a:r>
            <a:r>
              <a:rPr lang="en-US" altLang="zh-CN" dirty="0" err="1" smtClean="0"/>
              <a:t>RenderWidgetHost</a:t>
            </a:r>
            <a:r>
              <a:rPr lang="en-US" altLang="zh-CN" dirty="0"/>
              <a:t> </a:t>
            </a:r>
            <a:r>
              <a:rPr lang="zh-CN" altLang="en-US" dirty="0" smtClean="0"/>
              <a:t>基类中处理</a:t>
            </a:r>
            <a:r>
              <a:rPr lang="en-US" altLang="zh-CN" dirty="0" smtClean="0"/>
              <a:t>. </a:t>
            </a:r>
            <a:r>
              <a:rPr lang="zh-CN" altLang="en-US" dirty="0" smtClean="0"/>
              <a:t>这两个对象分别对应</a:t>
            </a:r>
            <a:r>
              <a:rPr lang="en-US" altLang="zh-CN" dirty="0"/>
              <a:t> </a:t>
            </a:r>
            <a:r>
              <a:rPr lang="en-US" altLang="zh-CN" dirty="0" err="1"/>
              <a:t>RenderView</a:t>
            </a:r>
            <a:r>
              <a:rPr lang="en-US" altLang="zh-CN" dirty="0"/>
              <a:t> </a:t>
            </a:r>
            <a:r>
              <a:rPr lang="zh-CN" altLang="en-US" dirty="0" smtClean="0"/>
              <a:t>和</a:t>
            </a:r>
            <a:r>
              <a:rPr lang="en-US" altLang="zh-CN" dirty="0" smtClean="0"/>
              <a:t> </a:t>
            </a:r>
            <a:r>
              <a:rPr lang="en-US" altLang="zh-CN" dirty="0" err="1" smtClean="0"/>
              <a:t>RenderWidget</a:t>
            </a:r>
            <a:r>
              <a:rPr lang="zh-CN" altLang="en-US" dirty="0" smtClean="0"/>
              <a:t>（在渲染进程中）</a:t>
            </a:r>
            <a:r>
              <a:rPr lang="en-US" altLang="zh-CN" dirty="0" smtClean="0"/>
              <a:t>. </a:t>
            </a:r>
            <a:r>
              <a:rPr lang="zh-CN" altLang="en-US" dirty="0" smtClean="0"/>
              <a:t>每个平台有一个</a:t>
            </a:r>
            <a:r>
              <a:rPr lang="en-US" altLang="zh-CN" dirty="0"/>
              <a:t>view </a:t>
            </a:r>
            <a:r>
              <a:rPr lang="zh-CN" altLang="en-US" dirty="0" smtClean="0"/>
              <a:t>类</a:t>
            </a:r>
            <a:r>
              <a:rPr lang="en-US" altLang="zh-CN" dirty="0" smtClean="0"/>
              <a:t> (</a:t>
            </a:r>
            <a:r>
              <a:rPr lang="en-US" altLang="zh-CN" dirty="0" err="1"/>
              <a:t>RenderWidgetHostView</a:t>
            </a:r>
            <a:r>
              <a:rPr lang="en-US" altLang="zh-CN" dirty="0"/>
              <a:t>[</a:t>
            </a:r>
            <a:r>
              <a:rPr lang="en-US" altLang="zh-CN" dirty="0" err="1"/>
              <a:t>Aura|Gtk|Mac|Win</a:t>
            </a:r>
            <a:r>
              <a:rPr lang="en-US" altLang="zh-CN" dirty="0" smtClean="0"/>
              <a:t>])</a:t>
            </a:r>
            <a:r>
              <a:rPr lang="zh-CN" altLang="en-US" dirty="0" smtClean="0"/>
              <a:t>来实现跟本地视图的整合。</a:t>
            </a:r>
            <a:endParaRPr lang="en-US" altLang="zh-CN" dirty="0" smtClean="0"/>
          </a:p>
          <a:p>
            <a:endParaRPr lang="en-US" altLang="zh-CN" dirty="0"/>
          </a:p>
          <a:p>
            <a:r>
              <a:rPr lang="zh-CN" altLang="en-US" dirty="0" smtClean="0"/>
              <a:t>大部分的消息处理都会调用</a:t>
            </a:r>
            <a:r>
              <a:rPr lang="en-US" altLang="zh-CN" dirty="0" err="1" smtClean="0"/>
              <a:t>WebContents</a:t>
            </a:r>
            <a:r>
              <a:rPr lang="zh-CN" altLang="en-US" dirty="0" smtClean="0"/>
              <a:t>对象的方法</a:t>
            </a:r>
            <a:r>
              <a:rPr lang="en-US" altLang="zh-CN" dirty="0" smtClean="0"/>
              <a:t>. </a:t>
            </a:r>
            <a:r>
              <a:rPr lang="zh-CN" altLang="en-US" dirty="0" smtClean="0"/>
              <a:t>一个</a:t>
            </a:r>
            <a:r>
              <a:rPr lang="en-US" altLang="zh-CN" dirty="0" err="1"/>
              <a:t>WebContents</a:t>
            </a:r>
            <a:r>
              <a:rPr lang="en-US" altLang="zh-CN" dirty="0"/>
              <a:t> </a:t>
            </a:r>
            <a:r>
              <a:rPr lang="zh-CN" altLang="en-US" dirty="0" smtClean="0"/>
              <a:t>代表一个页面内容。它是</a:t>
            </a:r>
            <a:r>
              <a:rPr lang="en-US" altLang="zh-CN" dirty="0"/>
              <a:t>content </a:t>
            </a:r>
            <a:r>
              <a:rPr lang="zh-CN" altLang="en-US" dirty="0" smtClean="0"/>
              <a:t>模块最顶层对象，并且负责在一个矩形视图中展示网页。</a:t>
            </a:r>
            <a:r>
              <a:rPr lang="en-US" altLang="zh-CN" dirty="0"/>
              <a:t/>
            </a:r>
            <a:br>
              <a:rPr lang="en-US" altLang="zh-CN" dirty="0"/>
            </a:br>
            <a:r>
              <a:rPr lang="en-US" altLang="zh-CN" dirty="0"/>
              <a:t/>
            </a:r>
            <a:br>
              <a:rPr lang="en-US" altLang="zh-CN" dirty="0"/>
            </a:br>
            <a:endParaRPr lang="en-US" altLang="zh-CN"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99701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设置鼠标指针</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zh-CN" altLang="en-US" dirty="0" smtClean="0"/>
              <a:t>渲染进程流程：</a:t>
            </a:r>
            <a:endParaRPr lang="en-US" altLang="zh-CN" dirty="0" smtClean="0"/>
          </a:p>
          <a:p>
            <a:pPr marL="514350" indent="-514350">
              <a:buAutoNum type="arabicPeriod"/>
            </a:pPr>
            <a:r>
              <a:rPr lang="en-US" altLang="zh-CN" dirty="0" smtClean="0"/>
              <a:t>Set cursor </a:t>
            </a:r>
            <a:r>
              <a:rPr lang="zh-CN" altLang="en-US" dirty="0" smtClean="0"/>
              <a:t>消息一般作为对输入事件的相应，而在</a:t>
            </a:r>
            <a:r>
              <a:rPr lang="en-US" altLang="zh-CN" dirty="0" err="1"/>
              <a:t>WebKit</a:t>
            </a:r>
            <a:r>
              <a:rPr lang="en-US" altLang="zh-CN" dirty="0"/>
              <a:t> </a:t>
            </a:r>
            <a:r>
              <a:rPr lang="zh-CN" altLang="en-US" dirty="0" smtClean="0"/>
              <a:t>内部产生。</a:t>
            </a:r>
            <a:endParaRPr lang="en-US" altLang="zh-CN" dirty="0" smtClean="0"/>
          </a:p>
          <a:p>
            <a:pPr marL="514350" indent="-514350">
              <a:buFont typeface="Arial" pitchFamily="34" charset="0"/>
              <a:buAutoNum type="arabicPeriod"/>
            </a:pPr>
            <a:r>
              <a:rPr lang="en-US" altLang="zh-CN" dirty="0" err="1"/>
              <a:t>RenderWidget</a:t>
            </a:r>
            <a:r>
              <a:rPr lang="en-US" altLang="zh-CN" dirty="0"/>
              <a:t>::</a:t>
            </a:r>
            <a:r>
              <a:rPr lang="en-US" altLang="zh-CN" dirty="0" err="1" smtClean="0"/>
              <a:t>SetCursor</a:t>
            </a:r>
            <a:r>
              <a:rPr lang="en-US" altLang="zh-CN" dirty="0" smtClean="0"/>
              <a:t>------</a:t>
            </a:r>
            <a:r>
              <a:rPr lang="en-US" altLang="zh-CN" dirty="0" err="1" smtClean="0"/>
              <a:t>RenderWidget</a:t>
            </a:r>
            <a:r>
              <a:rPr lang="en-US" altLang="zh-CN" dirty="0"/>
              <a:t>::</a:t>
            </a:r>
            <a:r>
              <a:rPr lang="en-US" altLang="zh-CN" dirty="0" smtClean="0"/>
              <a:t>Send--------</a:t>
            </a:r>
            <a:r>
              <a:rPr lang="en-US" altLang="zh-CN" dirty="0" err="1"/>
              <a:t>RenderThread</a:t>
            </a:r>
            <a:r>
              <a:rPr lang="en-US" altLang="zh-CN" dirty="0"/>
              <a:t>::</a:t>
            </a:r>
            <a:r>
              <a:rPr lang="en-US" altLang="zh-CN" dirty="0" smtClean="0"/>
              <a:t>Send--------</a:t>
            </a:r>
            <a:r>
              <a:rPr lang="en-US" altLang="zh-CN" dirty="0"/>
              <a:t> IPC::</a:t>
            </a:r>
            <a:r>
              <a:rPr lang="en-US" altLang="zh-CN" dirty="0" err="1" smtClean="0"/>
              <a:t>SyncChannel</a:t>
            </a:r>
            <a:r>
              <a:rPr lang="zh-CN" altLang="en-US" dirty="0" smtClean="0"/>
              <a:t>（代理消息到</a:t>
            </a:r>
            <a:r>
              <a:rPr lang="en-US" altLang="zh-CN" dirty="0"/>
              <a:t>IO</a:t>
            </a:r>
            <a:r>
              <a:rPr lang="zh-CN" altLang="en-US" dirty="0" smtClean="0"/>
              <a:t>线程）</a:t>
            </a:r>
            <a:endParaRPr lang="en-US" altLang="zh-CN" dirty="0"/>
          </a:p>
          <a:p>
            <a:pPr marL="514350" indent="-514350">
              <a:buAutoNum type="arabicPeriod"/>
            </a:pPr>
            <a:r>
              <a:rPr lang="zh-CN" altLang="en-US" dirty="0" smtClean="0"/>
              <a:t>消息最终通过命名管道发往浏览进程。</a:t>
            </a:r>
            <a:endParaRPr lang="en-US" altLang="zh-CN" dirty="0" smtClean="0"/>
          </a:p>
          <a:p>
            <a:pPr marL="514350" indent="-514350">
              <a:buAutoNum type="arabicPeriod"/>
            </a:pPr>
            <a:endParaRPr lang="en-US" altLang="zh-CN" dirty="0" smtClean="0"/>
          </a:p>
          <a:p>
            <a:pPr marL="0" indent="0">
              <a:buNone/>
            </a:pPr>
            <a:r>
              <a:rPr lang="zh-CN" altLang="en-US" dirty="0" smtClean="0"/>
              <a:t>浏览进程流程：</a:t>
            </a:r>
            <a:endParaRPr lang="en-US" altLang="zh-CN" dirty="0"/>
          </a:p>
          <a:p>
            <a:r>
              <a:rPr lang="en-US" altLang="zh-CN" dirty="0"/>
              <a:t>IPC::</a:t>
            </a:r>
            <a:r>
              <a:rPr lang="en-US" altLang="zh-CN" dirty="0" err="1"/>
              <a:t>ChannelProxy</a:t>
            </a:r>
            <a:r>
              <a:rPr lang="en-US" altLang="zh-CN" dirty="0"/>
              <a:t> </a:t>
            </a:r>
            <a:r>
              <a:rPr lang="zh-CN" altLang="en-US" dirty="0" smtClean="0"/>
              <a:t>对象（</a:t>
            </a:r>
            <a:r>
              <a:rPr lang="en-US" altLang="zh-CN" dirty="0"/>
              <a:t> </a:t>
            </a:r>
            <a:r>
              <a:rPr lang="en-US" altLang="zh-CN" dirty="0" err="1"/>
              <a:t>RenderProcessHost</a:t>
            </a:r>
            <a:r>
              <a:rPr lang="en-US" altLang="zh-CN" dirty="0"/>
              <a:t> </a:t>
            </a:r>
            <a:r>
              <a:rPr lang="zh-CN" altLang="en-US" dirty="0" smtClean="0"/>
              <a:t>的成员）接收所有管道消息（</a:t>
            </a:r>
            <a:r>
              <a:rPr lang="en-US" altLang="zh-CN" dirty="0" smtClean="0"/>
              <a:t>IO</a:t>
            </a:r>
            <a:r>
              <a:rPr lang="zh-CN" altLang="en-US" dirty="0" smtClean="0"/>
              <a:t>线程上工作）</a:t>
            </a:r>
            <a:r>
              <a:rPr lang="en-US" altLang="zh-CN" dirty="0" smtClean="0"/>
              <a:t>. </a:t>
            </a:r>
            <a:r>
              <a:rPr lang="zh-CN" altLang="en-US" dirty="0" smtClean="0"/>
              <a:t>它首先调用</a:t>
            </a:r>
            <a:r>
              <a:rPr lang="en-US" altLang="zh-CN" dirty="0" err="1"/>
              <a:t>ResourceMessageFilter</a:t>
            </a:r>
            <a:r>
              <a:rPr lang="en-US" altLang="zh-CN" dirty="0"/>
              <a:t> </a:t>
            </a:r>
            <a:r>
              <a:rPr lang="zh-CN" altLang="en-US" dirty="0" smtClean="0"/>
              <a:t>来过滤网络请求。</a:t>
            </a:r>
            <a:r>
              <a:rPr lang="en-US" altLang="zh-CN" dirty="0"/>
              <a:t> Set cursor </a:t>
            </a:r>
            <a:r>
              <a:rPr lang="zh-CN" altLang="en-US" dirty="0" smtClean="0"/>
              <a:t>消息没有被过滤，就被转发到</a:t>
            </a:r>
            <a:r>
              <a:rPr lang="en-US" altLang="zh-CN" dirty="0" smtClean="0"/>
              <a:t>UI</a:t>
            </a:r>
            <a:r>
              <a:rPr lang="zh-CN" altLang="en-US" dirty="0" smtClean="0"/>
              <a:t>线程上处理了。</a:t>
            </a:r>
            <a:endParaRPr lang="en-US" altLang="zh-CN" dirty="0" smtClean="0"/>
          </a:p>
          <a:p>
            <a:r>
              <a:rPr lang="en-US" altLang="zh-CN" dirty="0" err="1" smtClean="0"/>
              <a:t>RenderProcessHost</a:t>
            </a:r>
            <a:r>
              <a:rPr lang="en-US" altLang="zh-CN" dirty="0"/>
              <a:t>::</a:t>
            </a:r>
            <a:r>
              <a:rPr lang="en-US" altLang="zh-CN" dirty="0" err="1"/>
              <a:t>OnMessageReceived</a:t>
            </a:r>
            <a:r>
              <a:rPr lang="en-US" altLang="zh-CN" dirty="0"/>
              <a:t> </a:t>
            </a:r>
            <a:r>
              <a:rPr lang="en-US" altLang="zh-CN" dirty="0" smtClean="0"/>
              <a:t> </a:t>
            </a:r>
            <a:r>
              <a:rPr lang="zh-CN" altLang="en-US" dirty="0" smtClean="0"/>
              <a:t>获得该渲染进程所有页面的消息。它处理了一部分，把剩余的转给合适的</a:t>
            </a:r>
            <a:r>
              <a:rPr lang="en-US" altLang="zh-CN" dirty="0"/>
              <a:t>  </a:t>
            </a:r>
            <a:r>
              <a:rPr lang="en-US" altLang="zh-CN" dirty="0" err="1"/>
              <a:t>RenderViewHost</a:t>
            </a:r>
            <a:r>
              <a:rPr lang="en-US" altLang="zh-CN" dirty="0"/>
              <a:t> </a:t>
            </a:r>
            <a:r>
              <a:rPr lang="zh-CN" altLang="en-US" dirty="0" smtClean="0"/>
              <a:t>（根据发送消息的源页面</a:t>
            </a:r>
            <a:r>
              <a:rPr lang="en-US" altLang="zh-CN" dirty="0" smtClean="0"/>
              <a:t>ID</a:t>
            </a:r>
            <a:r>
              <a:rPr lang="zh-CN" altLang="en-US" dirty="0" smtClean="0"/>
              <a:t>）</a:t>
            </a:r>
            <a:endParaRPr lang="en-US" altLang="zh-CN" dirty="0" smtClean="0"/>
          </a:p>
          <a:p>
            <a:r>
              <a:rPr lang="en-US" altLang="zh-CN" dirty="0" err="1" smtClean="0"/>
              <a:t>RenderViewHost</a:t>
            </a:r>
            <a:r>
              <a:rPr lang="en-US" altLang="zh-CN" dirty="0"/>
              <a:t>::</a:t>
            </a:r>
            <a:r>
              <a:rPr lang="en-US" altLang="zh-CN" dirty="0" err="1"/>
              <a:t>OnMessageReceived</a:t>
            </a:r>
            <a:r>
              <a:rPr lang="en-US" altLang="zh-CN" dirty="0"/>
              <a:t> </a:t>
            </a:r>
            <a:r>
              <a:rPr lang="zh-CN" altLang="en-US" dirty="0" smtClean="0"/>
              <a:t>获取了页面消息。</a:t>
            </a:r>
            <a:r>
              <a:rPr lang="en-US" altLang="zh-CN" dirty="0" smtClean="0"/>
              <a:t> </a:t>
            </a:r>
            <a:r>
              <a:rPr lang="zh-CN" altLang="en-US" dirty="0" smtClean="0"/>
              <a:t>很多消息在这里被处理，但是设置鼠标消息转到了</a:t>
            </a:r>
            <a:r>
              <a:rPr lang="en-US" altLang="zh-CN" dirty="0" err="1" smtClean="0"/>
              <a:t>RenderWidgetHost</a:t>
            </a:r>
            <a:r>
              <a:rPr lang="en-US" altLang="zh-CN" dirty="0" smtClean="0"/>
              <a:t> </a:t>
            </a:r>
            <a:r>
              <a:rPr lang="zh-CN" altLang="en-US" dirty="0" smtClean="0"/>
              <a:t>进行处理。（因为该消息是</a:t>
            </a:r>
            <a:r>
              <a:rPr lang="en-US" altLang="zh-CN" dirty="0" err="1"/>
              <a:t>RenderWidget</a:t>
            </a:r>
            <a:r>
              <a:rPr lang="en-US" altLang="zh-CN" dirty="0"/>
              <a:t> </a:t>
            </a:r>
            <a:r>
              <a:rPr lang="zh-CN" altLang="en-US" dirty="0" smtClean="0"/>
              <a:t>发送的）</a:t>
            </a:r>
            <a:endParaRPr lang="en-US" altLang="zh-CN" dirty="0" smtClean="0"/>
          </a:p>
          <a:p>
            <a:r>
              <a:rPr lang="en-US" altLang="zh-CN" dirty="0" err="1" smtClean="0"/>
              <a:t>RenderWidgetHost</a:t>
            </a:r>
            <a:r>
              <a:rPr lang="en-US" altLang="zh-CN" dirty="0"/>
              <a:t>::</a:t>
            </a:r>
            <a:r>
              <a:rPr lang="en-US" altLang="zh-CN" dirty="0" err="1" smtClean="0"/>
              <a:t>OnMsgSetCursor</a:t>
            </a:r>
            <a:endParaRPr lang="zh-CN" altLang="en-US" dirty="0"/>
          </a:p>
        </p:txBody>
      </p:sp>
    </p:spTree>
    <p:extLst>
      <p:ext uri="{BB962C8B-B14F-4D97-AF65-F5344CB8AC3E}">
        <p14:creationId xmlns:p14="http://schemas.microsoft.com/office/powerpoint/2010/main" val="389727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鼠标点击</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浏览进程的</a:t>
            </a:r>
            <a:r>
              <a:rPr lang="en-US" altLang="zh-CN" dirty="0" smtClean="0"/>
              <a:t>UI</a:t>
            </a:r>
            <a:r>
              <a:rPr lang="zh-CN" altLang="en-US" dirty="0" smtClean="0"/>
              <a:t>线程收到这个窗口消息。</a:t>
            </a:r>
            <a:r>
              <a:rPr lang="en-US" altLang="zh-CN" dirty="0" err="1" smtClean="0"/>
              <a:t>RenderWidgetHostViewWin</a:t>
            </a:r>
            <a:r>
              <a:rPr lang="en-US" altLang="zh-CN" dirty="0"/>
              <a:t>::</a:t>
            </a:r>
            <a:r>
              <a:rPr lang="en-US" altLang="zh-CN" dirty="0" err="1"/>
              <a:t>OnMouseEvent</a:t>
            </a:r>
            <a:r>
              <a:rPr lang="en-US" altLang="zh-CN" dirty="0"/>
              <a:t> </a:t>
            </a:r>
            <a:r>
              <a:rPr lang="zh-CN" altLang="en-US" dirty="0" smtClean="0"/>
              <a:t>调用</a:t>
            </a:r>
            <a:r>
              <a:rPr lang="en-US" altLang="zh-CN" dirty="0"/>
              <a:t> </a:t>
            </a:r>
            <a:r>
              <a:rPr lang="en-US" altLang="zh-CN" dirty="0" err="1" smtClean="0"/>
              <a:t>ForwardMouseEventToRenderer</a:t>
            </a:r>
            <a:endParaRPr lang="en-US" altLang="zh-CN" dirty="0" smtClean="0"/>
          </a:p>
          <a:p>
            <a:r>
              <a:rPr lang="en-US" altLang="zh-CN" dirty="0" err="1" smtClean="0"/>
              <a:t>ForwardMouseEventToRenderer</a:t>
            </a:r>
            <a:r>
              <a:rPr lang="en-US" altLang="zh-CN" dirty="0" smtClean="0"/>
              <a:t> </a:t>
            </a:r>
            <a:r>
              <a:rPr lang="zh-CN" altLang="en-US" dirty="0" smtClean="0"/>
              <a:t>打包输入事件到</a:t>
            </a:r>
            <a:r>
              <a:rPr lang="en-US" altLang="zh-CN" dirty="0" err="1" smtClean="0"/>
              <a:t>WebMouseEvent</a:t>
            </a:r>
            <a:r>
              <a:rPr lang="zh-CN" altLang="en-US" dirty="0" smtClean="0"/>
              <a:t>对象中</a:t>
            </a:r>
            <a:r>
              <a:rPr lang="en-US" altLang="zh-CN" dirty="0" smtClean="0"/>
              <a:t> </a:t>
            </a:r>
            <a:r>
              <a:rPr lang="zh-CN" altLang="en-US" dirty="0" smtClean="0"/>
              <a:t>，并且调用</a:t>
            </a:r>
            <a:r>
              <a:rPr lang="en-US" altLang="zh-CN" dirty="0" err="1" smtClean="0"/>
              <a:t>RenderWidgetHost</a:t>
            </a:r>
            <a:r>
              <a:rPr lang="zh-CN" altLang="en-US" dirty="0" smtClean="0"/>
              <a:t>（</a:t>
            </a:r>
            <a:r>
              <a:rPr lang="en-US" altLang="zh-CN" dirty="0"/>
              <a:t> </a:t>
            </a:r>
            <a:r>
              <a:rPr lang="en-US" altLang="zh-CN" dirty="0" err="1"/>
              <a:t>RenderWidgetHostViewWin</a:t>
            </a:r>
            <a:r>
              <a:rPr lang="en-US" altLang="zh-CN" dirty="0"/>
              <a:t> </a:t>
            </a:r>
            <a:r>
              <a:rPr lang="zh-CN" altLang="en-US" dirty="0" smtClean="0"/>
              <a:t>关联了</a:t>
            </a:r>
            <a:r>
              <a:rPr lang="en-US" altLang="zh-CN" dirty="0" err="1"/>
              <a:t>RenderWidgetHost</a:t>
            </a:r>
            <a:r>
              <a:rPr lang="en-US" altLang="zh-CN" dirty="0"/>
              <a:t> </a:t>
            </a:r>
            <a:r>
              <a:rPr lang="zh-CN" altLang="en-US" dirty="0" smtClean="0"/>
              <a:t>）</a:t>
            </a:r>
            <a:r>
              <a:rPr lang="en-US" altLang="zh-CN" dirty="0" smtClean="0"/>
              <a:t> </a:t>
            </a:r>
            <a:r>
              <a:rPr lang="zh-CN" altLang="en-US" dirty="0" smtClean="0"/>
              <a:t>的</a:t>
            </a:r>
            <a:r>
              <a:rPr lang="en-US" altLang="zh-CN" dirty="0" err="1"/>
              <a:t>ForwardInputEvent</a:t>
            </a:r>
            <a:r>
              <a:rPr lang="en-US" altLang="zh-CN" dirty="0"/>
              <a:t> </a:t>
            </a:r>
            <a:r>
              <a:rPr lang="zh-CN" altLang="en-US" dirty="0" smtClean="0"/>
              <a:t>方法。</a:t>
            </a:r>
            <a:endParaRPr lang="en-US" altLang="zh-CN" dirty="0" smtClean="0"/>
          </a:p>
          <a:p>
            <a:r>
              <a:rPr lang="en-US" altLang="zh-CN" dirty="0" err="1" smtClean="0"/>
              <a:t>RenderWidgetHost</a:t>
            </a:r>
            <a:r>
              <a:rPr lang="en-US" altLang="zh-CN" dirty="0"/>
              <a:t>::</a:t>
            </a:r>
            <a:r>
              <a:rPr lang="en-US" altLang="zh-CN" dirty="0" err="1"/>
              <a:t>ForwardInputEvent</a:t>
            </a:r>
            <a:r>
              <a:rPr lang="en-US" altLang="zh-CN" dirty="0"/>
              <a:t> </a:t>
            </a:r>
            <a:r>
              <a:rPr lang="zh-CN" altLang="en-US" dirty="0" smtClean="0"/>
              <a:t>创建一个</a:t>
            </a:r>
            <a:r>
              <a:rPr lang="en-US" altLang="zh-CN" dirty="0" smtClean="0"/>
              <a:t> </a:t>
            </a:r>
            <a:r>
              <a:rPr lang="en-US" altLang="zh-CN" dirty="0"/>
              <a:t>IPC </a:t>
            </a:r>
            <a:r>
              <a:rPr lang="zh-CN" altLang="en-US" dirty="0" smtClean="0"/>
              <a:t>消息（</a:t>
            </a:r>
            <a:r>
              <a:rPr lang="en-US" altLang="zh-CN" dirty="0" err="1" smtClean="0"/>
              <a:t>ViewMsg_HandleInputEvent</a:t>
            </a:r>
            <a:r>
              <a:rPr lang="zh-CN" altLang="en-US" dirty="0" smtClean="0"/>
              <a:t>）</a:t>
            </a:r>
            <a:r>
              <a:rPr lang="en-US" altLang="zh-CN" dirty="0" smtClean="0"/>
              <a:t> , </a:t>
            </a:r>
            <a:r>
              <a:rPr lang="zh-CN" altLang="en-US" dirty="0" smtClean="0"/>
              <a:t>并序列化</a:t>
            </a:r>
            <a:r>
              <a:rPr lang="en-US" altLang="zh-CN" dirty="0" err="1" smtClean="0"/>
              <a:t>WebInputEvent</a:t>
            </a:r>
            <a:r>
              <a:rPr lang="zh-CN" altLang="en-US" dirty="0" smtClean="0"/>
              <a:t>对象</a:t>
            </a:r>
            <a:r>
              <a:rPr lang="en-US" altLang="zh-CN" dirty="0" smtClean="0"/>
              <a:t>, </a:t>
            </a:r>
            <a:r>
              <a:rPr lang="zh-CN" altLang="en-US" dirty="0" smtClean="0"/>
              <a:t>然后调用</a:t>
            </a:r>
            <a:r>
              <a:rPr lang="en-US" altLang="zh-CN" dirty="0" err="1" smtClean="0"/>
              <a:t>RenderWidgetHost</a:t>
            </a:r>
            <a:r>
              <a:rPr lang="en-US" altLang="zh-CN" dirty="0"/>
              <a:t>::Send.</a:t>
            </a:r>
          </a:p>
          <a:p>
            <a:r>
              <a:rPr lang="en-US" altLang="zh-CN" dirty="0" err="1"/>
              <a:t>RenderWidgetHost</a:t>
            </a:r>
            <a:r>
              <a:rPr lang="en-US" altLang="zh-CN" dirty="0"/>
              <a:t>::Send </a:t>
            </a:r>
            <a:r>
              <a:rPr lang="en-US" altLang="zh-CN" dirty="0" smtClean="0"/>
              <a:t> </a:t>
            </a:r>
            <a:r>
              <a:rPr lang="zh-CN" altLang="en-US" dirty="0" smtClean="0"/>
              <a:t>调用</a:t>
            </a:r>
            <a:r>
              <a:rPr lang="en-US" altLang="zh-CN" dirty="0"/>
              <a:t> </a:t>
            </a:r>
            <a:r>
              <a:rPr lang="en-US" altLang="zh-CN" dirty="0" err="1"/>
              <a:t>RenderProcessHost</a:t>
            </a:r>
            <a:r>
              <a:rPr lang="en-US" altLang="zh-CN" dirty="0"/>
              <a:t>::Send </a:t>
            </a:r>
            <a:r>
              <a:rPr lang="en-US" altLang="zh-CN" dirty="0" smtClean="0"/>
              <a:t>, </a:t>
            </a:r>
            <a:r>
              <a:rPr lang="zh-CN" altLang="en-US" dirty="0" smtClean="0"/>
              <a:t>然后发送给</a:t>
            </a:r>
            <a:r>
              <a:rPr lang="en-US" altLang="zh-CN" dirty="0" smtClean="0"/>
              <a:t>IPC</a:t>
            </a:r>
            <a:r>
              <a:rPr lang="en-US" altLang="zh-CN" dirty="0"/>
              <a:t>::</a:t>
            </a:r>
            <a:r>
              <a:rPr lang="en-US" altLang="zh-CN" dirty="0" err="1" smtClean="0"/>
              <a:t>ChannelProxy</a:t>
            </a:r>
            <a:r>
              <a:rPr lang="zh-CN" altLang="en-US" dirty="0" smtClean="0"/>
              <a:t>， </a:t>
            </a:r>
            <a:r>
              <a:rPr lang="en-US" altLang="zh-CN" dirty="0" err="1" smtClean="0"/>
              <a:t>ChannelProxy</a:t>
            </a:r>
            <a:r>
              <a:rPr lang="zh-CN" altLang="en-US" dirty="0" smtClean="0"/>
              <a:t>代理这个消息到</a:t>
            </a:r>
            <a:r>
              <a:rPr lang="en-US" altLang="zh-CN" dirty="0" smtClean="0"/>
              <a:t>IO</a:t>
            </a:r>
            <a:r>
              <a:rPr lang="zh-CN" altLang="en-US" dirty="0" smtClean="0"/>
              <a:t>线程，并且写入对应渲染进程的命名管道。</a:t>
            </a:r>
            <a:endParaRPr lang="en-US" altLang="zh-CN" dirty="0" smtClean="0"/>
          </a:p>
          <a:p>
            <a:endParaRPr lang="en-US" altLang="zh-CN" dirty="0"/>
          </a:p>
          <a:p>
            <a:r>
              <a:rPr lang="zh-CN" altLang="en-US" dirty="0" smtClean="0"/>
              <a:t>大部分其他类型的消息，特别是导航消息，是在</a:t>
            </a:r>
            <a:r>
              <a:rPr lang="en-US" altLang="zh-CN" dirty="0" err="1"/>
              <a:t>WebContents</a:t>
            </a:r>
            <a:r>
              <a:rPr lang="en-US" altLang="zh-CN" dirty="0"/>
              <a:t> </a:t>
            </a:r>
            <a:r>
              <a:rPr lang="zh-CN" altLang="en-US" dirty="0" smtClean="0"/>
              <a:t>中创建。处理路径为</a:t>
            </a:r>
            <a:r>
              <a:rPr lang="en-US" altLang="zh-CN" dirty="0"/>
              <a:t> </a:t>
            </a:r>
            <a:r>
              <a:rPr lang="en-US" altLang="zh-CN" dirty="0" err="1"/>
              <a:t>WebContents</a:t>
            </a:r>
            <a:r>
              <a:rPr lang="en-US" altLang="zh-CN" dirty="0"/>
              <a:t> </a:t>
            </a:r>
            <a:r>
              <a:rPr lang="en-US" altLang="zh-CN" dirty="0" smtClean="0"/>
              <a:t>----</a:t>
            </a:r>
            <a:r>
              <a:rPr lang="en-US" altLang="zh-CN" dirty="0" err="1" smtClean="0"/>
              <a:t>RenderViewHost</a:t>
            </a:r>
            <a:r>
              <a:rPr lang="en-US" altLang="zh-CN" dirty="0" smtClean="0"/>
              <a:t>.</a:t>
            </a:r>
          </a:p>
          <a:p>
            <a:endParaRPr lang="en-US" altLang="zh-CN" dirty="0"/>
          </a:p>
          <a:p>
            <a:r>
              <a:rPr lang="en-US" altLang="zh-CN" dirty="0"/>
              <a:t>IPC::Channel </a:t>
            </a:r>
            <a:r>
              <a:rPr lang="zh-CN" altLang="en-US" dirty="0" smtClean="0"/>
              <a:t>（</a:t>
            </a:r>
            <a:r>
              <a:rPr lang="zh-CN" altLang="en-US" dirty="0"/>
              <a:t>工作在渲染进程的主线程</a:t>
            </a:r>
            <a:r>
              <a:rPr lang="zh-CN" altLang="en-US" dirty="0" smtClean="0"/>
              <a:t>）读取来自浏览进程的消息</a:t>
            </a:r>
            <a:r>
              <a:rPr lang="en-US" altLang="zh-CN" dirty="0" smtClean="0"/>
              <a:t>, </a:t>
            </a:r>
            <a:r>
              <a:rPr lang="zh-CN" altLang="en-US" dirty="0" smtClean="0"/>
              <a:t>然后由</a:t>
            </a:r>
            <a:r>
              <a:rPr lang="en-US" altLang="zh-CN" dirty="0" smtClean="0"/>
              <a:t>IPC</a:t>
            </a:r>
            <a:r>
              <a:rPr lang="en-US" altLang="zh-CN" dirty="0"/>
              <a:t>::</a:t>
            </a:r>
            <a:r>
              <a:rPr lang="en-US" altLang="zh-CN" dirty="0" err="1"/>
              <a:t>ChannelProxy</a:t>
            </a:r>
            <a:r>
              <a:rPr lang="en-US" altLang="zh-CN" dirty="0"/>
              <a:t> </a:t>
            </a:r>
            <a:r>
              <a:rPr lang="zh-CN" altLang="en-US" dirty="0" smtClean="0"/>
              <a:t>代理给渲染线程</a:t>
            </a:r>
            <a:r>
              <a:rPr lang="en-US" altLang="zh-CN" dirty="0" smtClean="0"/>
              <a:t>.</a:t>
            </a:r>
            <a:endParaRPr lang="en-US" altLang="zh-CN" dirty="0"/>
          </a:p>
          <a:p>
            <a:r>
              <a:rPr lang="en-US" altLang="zh-CN" dirty="0" err="1"/>
              <a:t>RenderView</a:t>
            </a:r>
            <a:r>
              <a:rPr lang="en-US" altLang="zh-CN" dirty="0"/>
              <a:t>::</a:t>
            </a:r>
            <a:r>
              <a:rPr lang="en-US" altLang="zh-CN" dirty="0" err="1"/>
              <a:t>OnMessageReceived</a:t>
            </a:r>
            <a:r>
              <a:rPr lang="en-US" altLang="zh-CN" dirty="0"/>
              <a:t> </a:t>
            </a:r>
            <a:r>
              <a:rPr lang="zh-CN" altLang="en-US" dirty="0" smtClean="0"/>
              <a:t>调用</a:t>
            </a:r>
            <a:r>
              <a:rPr lang="en-US" altLang="zh-CN" dirty="0" err="1"/>
              <a:t>RenderWidget</a:t>
            </a:r>
            <a:r>
              <a:rPr lang="en-US" altLang="zh-CN" dirty="0"/>
              <a:t>::</a:t>
            </a:r>
            <a:r>
              <a:rPr lang="en-US" altLang="zh-CN" dirty="0" err="1"/>
              <a:t>OnMessageReceived</a:t>
            </a:r>
            <a:r>
              <a:rPr lang="zh-CN" altLang="en-US" dirty="0" smtClean="0"/>
              <a:t>处理该消息</a:t>
            </a:r>
            <a:r>
              <a:rPr lang="en-US" altLang="zh-CN" dirty="0" smtClean="0"/>
              <a:t>. </a:t>
            </a:r>
            <a:r>
              <a:rPr lang="zh-CN" altLang="en-US" dirty="0" smtClean="0"/>
              <a:t>最终调用</a:t>
            </a:r>
            <a:r>
              <a:rPr lang="en-US" altLang="zh-CN" dirty="0"/>
              <a:t> </a:t>
            </a:r>
            <a:r>
              <a:rPr lang="en-US" altLang="zh-CN" dirty="0" err="1"/>
              <a:t>RenderWidget</a:t>
            </a:r>
            <a:r>
              <a:rPr lang="en-US" altLang="zh-CN" dirty="0"/>
              <a:t>::</a:t>
            </a:r>
            <a:r>
              <a:rPr lang="en-US" altLang="zh-CN" dirty="0" err="1"/>
              <a:t>OnHandleInputEvent</a:t>
            </a:r>
            <a:r>
              <a:rPr lang="en-US" altLang="zh-CN" dirty="0"/>
              <a:t>.</a:t>
            </a:r>
          </a:p>
          <a:p>
            <a:r>
              <a:rPr lang="zh-CN" altLang="en-US" dirty="0" smtClean="0"/>
              <a:t>输入事件被发送给</a:t>
            </a:r>
            <a:r>
              <a:rPr lang="en-US" altLang="zh-CN" dirty="0" err="1" smtClean="0"/>
              <a:t>WebWidgetImpl</a:t>
            </a:r>
            <a:r>
              <a:rPr lang="en-US" altLang="zh-CN" dirty="0"/>
              <a:t>::</a:t>
            </a:r>
            <a:r>
              <a:rPr lang="en-US" altLang="zh-CN" dirty="0" err="1"/>
              <a:t>HandleInputEvent</a:t>
            </a:r>
            <a:r>
              <a:rPr lang="en-US" altLang="zh-CN" dirty="0"/>
              <a:t> </a:t>
            </a:r>
            <a:r>
              <a:rPr lang="zh-CN" altLang="en-US" dirty="0" smtClean="0"/>
              <a:t>，在那里被转换为</a:t>
            </a:r>
            <a:r>
              <a:rPr lang="en-US" altLang="zh-CN" dirty="0" err="1" smtClean="0"/>
              <a:t>WebKit</a:t>
            </a:r>
            <a:r>
              <a:rPr lang="en-US" altLang="zh-CN" dirty="0"/>
              <a:t> </a:t>
            </a:r>
            <a:r>
              <a:rPr lang="en-US" altLang="zh-CN" dirty="0" err="1"/>
              <a:t>PlatformMouseEvent</a:t>
            </a:r>
            <a:r>
              <a:rPr lang="en-US" altLang="zh-CN" dirty="0"/>
              <a:t> </a:t>
            </a:r>
            <a:r>
              <a:rPr lang="zh-CN" altLang="en-US" dirty="0" smtClean="0"/>
              <a:t>对象，并被发送给</a:t>
            </a:r>
            <a:r>
              <a:rPr lang="en-US" altLang="zh-CN" dirty="0" err="1" smtClean="0"/>
              <a:t>WebCore</a:t>
            </a:r>
            <a:r>
              <a:rPr lang="en-US" altLang="zh-CN" dirty="0"/>
              <a:t>::</a:t>
            </a:r>
            <a:r>
              <a:rPr lang="en-US" altLang="zh-CN" dirty="0" smtClean="0"/>
              <a:t>Widget</a:t>
            </a:r>
            <a:r>
              <a:rPr lang="zh-CN" altLang="en-US" dirty="0" smtClean="0"/>
              <a:t>来处理。</a:t>
            </a:r>
            <a:endParaRPr lang="en-US" altLang="zh-CN" dirty="0"/>
          </a:p>
          <a:p>
            <a:pPr marL="0" indent="0">
              <a:buNone/>
            </a:pPr>
            <a:r>
              <a:rPr lang="en-US" altLang="zh-CN" dirty="0"/>
              <a:t/>
            </a:r>
            <a:br>
              <a:rPr lang="en-US" altLang="zh-CN" dirty="0"/>
            </a:br>
            <a:endParaRPr lang="en-US" altLang="zh-CN" dirty="0"/>
          </a:p>
          <a:p>
            <a:pPr marL="0" indent="0">
              <a:buNone/>
            </a:pPr>
            <a:endParaRPr lang="zh-CN" altLang="en-US" dirty="0"/>
          </a:p>
        </p:txBody>
      </p:sp>
    </p:spTree>
    <p:extLst>
      <p:ext uri="{BB962C8B-B14F-4D97-AF65-F5344CB8AC3E}">
        <p14:creationId xmlns:p14="http://schemas.microsoft.com/office/powerpoint/2010/main" val="186895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多进程资源加载</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238" y="1600200"/>
            <a:ext cx="5293523" cy="4525963"/>
          </a:xfrm>
        </p:spPr>
      </p:pic>
    </p:spTree>
    <p:extLst>
      <p:ext uri="{BB962C8B-B14F-4D97-AF65-F5344CB8AC3E}">
        <p14:creationId xmlns:p14="http://schemas.microsoft.com/office/powerpoint/2010/main" val="3054788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资源加载分层</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en-US" dirty="0" smtClean="0"/>
              <a:t>分为三层。</a:t>
            </a:r>
            <a:r>
              <a:rPr lang="en-US" altLang="zh-CN" dirty="0"/>
              <a:t> Blink </a:t>
            </a:r>
            <a:r>
              <a:rPr lang="zh-CN" altLang="en-US" dirty="0" smtClean="0"/>
              <a:t>引擎（发起资源加载请求）</a:t>
            </a:r>
            <a:r>
              <a:rPr lang="en-US" altLang="zh-CN" dirty="0" smtClean="0"/>
              <a:t>—</a:t>
            </a:r>
            <a:r>
              <a:rPr lang="zh-CN" altLang="en-US" dirty="0" smtClean="0"/>
              <a:t>渲染进程（包含一个</a:t>
            </a:r>
            <a:r>
              <a:rPr lang="en-US" altLang="zh-CN" dirty="0"/>
              <a:t>Blink </a:t>
            </a:r>
            <a:r>
              <a:rPr lang="zh-CN" altLang="en-US" dirty="0" smtClean="0"/>
              <a:t>实例）</a:t>
            </a:r>
            <a:r>
              <a:rPr lang="en-US" altLang="zh-CN" dirty="0" smtClean="0"/>
              <a:t>—</a:t>
            </a:r>
            <a:r>
              <a:rPr lang="zh-CN" altLang="en-US" dirty="0" smtClean="0"/>
              <a:t>浏览进程（处理所有网络连接）。</a:t>
            </a:r>
            <a:endParaRPr lang="en-US" altLang="zh-CN" dirty="0" smtClean="0"/>
          </a:p>
          <a:p>
            <a:endParaRPr lang="en-US" altLang="zh-CN" dirty="0" smtClean="0"/>
          </a:p>
          <a:p>
            <a:r>
              <a:rPr lang="en-US" altLang="zh-CN" dirty="0" smtClean="0"/>
              <a:t>Blink </a:t>
            </a:r>
            <a:r>
              <a:rPr lang="zh-CN" altLang="en-US" dirty="0" smtClean="0"/>
              <a:t>有一个</a:t>
            </a:r>
            <a:r>
              <a:rPr lang="en-US" altLang="zh-CN" dirty="0"/>
              <a:t> </a:t>
            </a:r>
            <a:r>
              <a:rPr lang="en-US" altLang="zh-CN" dirty="0" err="1"/>
              <a:t>ResourceLoader</a:t>
            </a:r>
            <a:r>
              <a:rPr lang="en-US" altLang="zh-CN" dirty="0"/>
              <a:t> </a:t>
            </a:r>
            <a:r>
              <a:rPr lang="zh-CN" altLang="en-US" dirty="0" smtClean="0"/>
              <a:t>对象负责获取数据。</a:t>
            </a:r>
            <a:r>
              <a:rPr lang="en-US" altLang="zh-CN" dirty="0"/>
              <a:t> </a:t>
            </a:r>
            <a:r>
              <a:rPr lang="en-US" altLang="zh-CN" dirty="0" err="1"/>
              <a:t>ResourceLoader</a:t>
            </a:r>
            <a:r>
              <a:rPr lang="en-US" altLang="zh-CN" dirty="0"/>
              <a:t> </a:t>
            </a:r>
            <a:r>
              <a:rPr lang="zh-CN" altLang="en-US" dirty="0" smtClean="0"/>
              <a:t>实现了</a:t>
            </a:r>
            <a:r>
              <a:rPr lang="en-US" altLang="zh-CN" dirty="0"/>
              <a:t> </a:t>
            </a:r>
            <a:r>
              <a:rPr lang="en-US" altLang="zh-CN" dirty="0" err="1" smtClean="0"/>
              <a:t>WebURLLoaderClient</a:t>
            </a:r>
            <a:r>
              <a:rPr lang="zh-CN" altLang="en-US" dirty="0" smtClean="0"/>
              <a:t>接口</a:t>
            </a:r>
            <a:r>
              <a:rPr lang="en-US" altLang="zh-CN" dirty="0" smtClean="0"/>
              <a:t>. </a:t>
            </a:r>
            <a:r>
              <a:rPr lang="zh-CN" altLang="en-US" dirty="0" smtClean="0"/>
              <a:t>这个回调接口负责分发数据和其他事件到</a:t>
            </a:r>
            <a:r>
              <a:rPr lang="en-US" altLang="zh-CN" dirty="0" smtClean="0"/>
              <a:t>Blink</a:t>
            </a:r>
          </a:p>
          <a:p>
            <a:endParaRPr lang="en-US" altLang="zh-CN" dirty="0"/>
          </a:p>
          <a:p>
            <a:r>
              <a:rPr lang="en-US" altLang="zh-CN" dirty="0" err="1" smtClean="0"/>
              <a:t>WebURLLoaderImpl</a:t>
            </a:r>
            <a:r>
              <a:rPr lang="zh-CN" altLang="en-US" dirty="0" smtClean="0"/>
              <a:t>实现了</a:t>
            </a:r>
            <a:r>
              <a:rPr lang="en-US" altLang="zh-CN" dirty="0" err="1" smtClean="0"/>
              <a:t>WebURLLoader</a:t>
            </a:r>
            <a:r>
              <a:rPr lang="zh-CN" altLang="en-US" dirty="0" smtClean="0"/>
              <a:t>。它使用</a:t>
            </a:r>
            <a:r>
              <a:rPr lang="en-US" altLang="zh-CN" dirty="0" err="1" smtClean="0"/>
              <a:t>ResourceDispatcher</a:t>
            </a:r>
            <a:r>
              <a:rPr lang="zh-CN" altLang="en-US" dirty="0" smtClean="0"/>
              <a:t>（全局单例对象，每个渲染进程一个）创建一个唯一请求</a:t>
            </a:r>
            <a:r>
              <a:rPr lang="en-US" altLang="zh-CN" dirty="0" smtClean="0"/>
              <a:t>ID</a:t>
            </a:r>
            <a:r>
              <a:rPr lang="zh-CN" altLang="en-US" dirty="0" smtClean="0"/>
              <a:t>，并通过</a:t>
            </a:r>
            <a:r>
              <a:rPr lang="en-US" altLang="zh-CN" dirty="0" smtClean="0"/>
              <a:t>IPC</a:t>
            </a:r>
            <a:r>
              <a:rPr lang="zh-CN" altLang="en-US" dirty="0" smtClean="0"/>
              <a:t>发送请求到浏览进程。浏览进程的应答里面包含请求</a:t>
            </a:r>
            <a:r>
              <a:rPr lang="en-US" altLang="zh-CN" dirty="0" smtClean="0"/>
              <a:t>ID</a:t>
            </a:r>
            <a:r>
              <a:rPr lang="zh-CN" altLang="en-US" dirty="0" smtClean="0"/>
              <a:t>，这样应答就能被</a:t>
            </a:r>
            <a:r>
              <a:rPr lang="en-US" altLang="zh-CN" dirty="0"/>
              <a:t>resource dispatcher</a:t>
            </a:r>
            <a:r>
              <a:rPr lang="zh-CN" altLang="en-US" dirty="0" smtClean="0"/>
              <a:t>转化为</a:t>
            </a:r>
            <a:r>
              <a:rPr lang="en-US" altLang="zh-CN" dirty="0" err="1" smtClean="0"/>
              <a:t>RequestPeer</a:t>
            </a:r>
            <a:r>
              <a:rPr lang="zh-CN" altLang="en-US" dirty="0" smtClean="0"/>
              <a:t> </a:t>
            </a:r>
            <a:r>
              <a:rPr lang="en-US" altLang="zh-CN" dirty="0" smtClean="0"/>
              <a:t>(</a:t>
            </a:r>
            <a:r>
              <a:rPr lang="en-US" altLang="zh-CN" dirty="0" err="1" smtClean="0"/>
              <a:t>WebURLRequestImpl</a:t>
            </a:r>
            <a:r>
              <a:rPr lang="en-US" altLang="zh-CN" dirty="0" smtClean="0"/>
              <a:t>)</a:t>
            </a:r>
            <a:r>
              <a:rPr lang="zh-CN" altLang="en-US" dirty="0" smtClean="0"/>
              <a:t>对象</a:t>
            </a:r>
            <a:endParaRPr lang="en-US" altLang="zh-CN" dirty="0" smtClean="0"/>
          </a:p>
          <a:p>
            <a:endParaRPr lang="en-US" altLang="zh-CN" dirty="0" smtClean="0"/>
          </a:p>
          <a:p>
            <a:r>
              <a:rPr lang="en-US" altLang="zh-CN" dirty="0" err="1" smtClean="0"/>
              <a:t>RenderProcessHost</a:t>
            </a:r>
            <a:r>
              <a:rPr lang="en-US" altLang="zh-CN" dirty="0"/>
              <a:t> </a:t>
            </a:r>
            <a:r>
              <a:rPr lang="zh-CN" altLang="en-US" dirty="0" smtClean="0"/>
              <a:t>对象接收请求，转发给</a:t>
            </a:r>
            <a:r>
              <a:rPr lang="en-US" altLang="zh-CN" dirty="0" err="1" smtClean="0"/>
              <a:t>ResourceDispatcherHost</a:t>
            </a:r>
            <a:r>
              <a:rPr lang="zh-CN" altLang="en-US" dirty="0" smtClean="0"/>
              <a:t>（全局对象）</a:t>
            </a:r>
            <a:r>
              <a:rPr lang="en-US" altLang="zh-CN" dirty="0" smtClean="0"/>
              <a:t>. </a:t>
            </a:r>
          </a:p>
          <a:p>
            <a:endParaRPr lang="en-US" altLang="zh-CN" dirty="0" smtClean="0"/>
          </a:p>
          <a:p>
            <a:r>
              <a:rPr lang="zh-CN" altLang="en-US" dirty="0" smtClean="0"/>
              <a:t>每个请求被转换为</a:t>
            </a:r>
            <a:r>
              <a:rPr lang="en-US" altLang="zh-CN" dirty="0" err="1" smtClean="0"/>
              <a:t>URLRequest</a:t>
            </a:r>
            <a:r>
              <a:rPr lang="en-US" altLang="zh-CN" dirty="0"/>
              <a:t> </a:t>
            </a:r>
            <a:r>
              <a:rPr lang="zh-CN" altLang="en-US" dirty="0" smtClean="0"/>
              <a:t>对象</a:t>
            </a:r>
            <a:r>
              <a:rPr lang="en-US" altLang="zh-CN" dirty="0" smtClean="0"/>
              <a:t>, </a:t>
            </a:r>
            <a:r>
              <a:rPr lang="zh-CN" altLang="en-US" dirty="0"/>
              <a:t>并</a:t>
            </a:r>
            <a:r>
              <a:rPr lang="zh-CN" altLang="en-US" dirty="0" smtClean="0"/>
              <a:t>最终转化为</a:t>
            </a:r>
            <a:r>
              <a:rPr lang="en-US" altLang="zh-CN" dirty="0"/>
              <a:t> </a:t>
            </a:r>
            <a:r>
              <a:rPr lang="en-US" altLang="zh-CN" dirty="0" err="1" smtClean="0"/>
              <a:t>URLRequestJob</a:t>
            </a:r>
            <a:r>
              <a:rPr lang="zh-CN" altLang="en-US" dirty="0" smtClean="0"/>
              <a:t>（实现了特定网络协议）</a:t>
            </a:r>
            <a:r>
              <a:rPr lang="en-US" altLang="zh-CN" dirty="0" smtClean="0"/>
              <a:t>. </a:t>
            </a:r>
            <a:r>
              <a:rPr lang="zh-CN" altLang="en-US" dirty="0" smtClean="0"/>
              <a:t>如果</a:t>
            </a:r>
            <a:r>
              <a:rPr lang="en-US" altLang="zh-CN" dirty="0" err="1"/>
              <a:t>URLRequest</a:t>
            </a:r>
            <a:r>
              <a:rPr lang="en-US" altLang="zh-CN" dirty="0"/>
              <a:t> </a:t>
            </a:r>
            <a:r>
              <a:rPr lang="zh-CN" altLang="en-US" dirty="0" smtClean="0"/>
              <a:t>产生了通知，它根据</a:t>
            </a:r>
            <a:r>
              <a:rPr lang="en-US" altLang="zh-CN" dirty="0" err="1" smtClean="0"/>
              <a:t>ResourceDispatcherHost</a:t>
            </a:r>
            <a:r>
              <a:rPr lang="en-US" altLang="zh-CN" dirty="0"/>
              <a:t>::Receiver </a:t>
            </a:r>
            <a:r>
              <a:rPr lang="zh-CN" altLang="en-US" dirty="0" smtClean="0"/>
              <a:t>和请求</a:t>
            </a:r>
            <a:r>
              <a:rPr lang="en-US" altLang="zh-CN" dirty="0" smtClean="0"/>
              <a:t> </a:t>
            </a:r>
            <a:r>
              <a:rPr lang="en-US" altLang="zh-CN" dirty="0"/>
              <a:t>ID </a:t>
            </a:r>
            <a:r>
              <a:rPr lang="zh-CN" altLang="en-US" dirty="0" smtClean="0"/>
              <a:t>来发送通知到相应的渲染进程（通过</a:t>
            </a:r>
            <a:r>
              <a:rPr lang="en-US" altLang="zh-CN" dirty="0" err="1"/>
              <a:t>RenderProcessHost</a:t>
            </a:r>
            <a:r>
              <a:rPr lang="en-US" altLang="zh-CN" dirty="0"/>
              <a:t> </a:t>
            </a:r>
            <a:r>
              <a:rPr lang="zh-CN" altLang="en-US" dirty="0" smtClean="0"/>
              <a:t>）</a:t>
            </a:r>
            <a:endParaRPr lang="en-US" altLang="zh-CN" dirty="0" smtClean="0"/>
          </a:p>
          <a:p>
            <a:endParaRPr lang="en-US" altLang="zh-CN" dirty="0"/>
          </a:p>
          <a:p>
            <a:r>
              <a:rPr lang="zh-CN" altLang="en-US" dirty="0" smtClean="0"/>
              <a:t>所有</a:t>
            </a:r>
            <a:r>
              <a:rPr lang="en-US" altLang="zh-CN" dirty="0"/>
              <a:t>cookies </a:t>
            </a:r>
            <a:r>
              <a:rPr lang="zh-CN" altLang="en-US" dirty="0" smtClean="0"/>
              <a:t>被</a:t>
            </a:r>
            <a:r>
              <a:rPr lang="en-US" altLang="zh-CN" dirty="0" err="1" smtClean="0"/>
              <a:t>CookieMonster</a:t>
            </a:r>
            <a:r>
              <a:rPr lang="en-US" altLang="zh-CN" dirty="0"/>
              <a:t> </a:t>
            </a:r>
            <a:r>
              <a:rPr lang="zh-CN" altLang="en-US" dirty="0" smtClean="0"/>
              <a:t>对象处理</a:t>
            </a:r>
            <a:r>
              <a:rPr lang="en-US" altLang="zh-CN" dirty="0" smtClean="0"/>
              <a:t>. </a:t>
            </a:r>
            <a:r>
              <a:rPr lang="zh-CN" altLang="en-US" dirty="0" smtClean="0"/>
              <a:t>不能跟其他浏览器协议栈（</a:t>
            </a:r>
            <a:r>
              <a:rPr lang="en-US" altLang="zh-CN" dirty="0"/>
              <a:t>e.g. </a:t>
            </a:r>
            <a:r>
              <a:rPr lang="en-US" altLang="zh-CN" dirty="0" err="1"/>
              <a:t>WinINET</a:t>
            </a:r>
            <a:r>
              <a:rPr lang="en-US" altLang="zh-CN" dirty="0"/>
              <a:t> or </a:t>
            </a:r>
            <a:r>
              <a:rPr lang="en-US" altLang="zh-CN" dirty="0" err="1"/>
              <a:t>Necko</a:t>
            </a:r>
            <a:r>
              <a:rPr lang="zh-CN" altLang="en-US" dirty="0" smtClean="0"/>
              <a:t>）共享</a:t>
            </a:r>
            <a:r>
              <a:rPr lang="en-US" altLang="zh-CN" dirty="0" smtClean="0"/>
              <a:t>cookies. </a:t>
            </a:r>
            <a:r>
              <a:rPr lang="en-US" altLang="zh-CN" dirty="0"/>
              <a:t>The cookie monster </a:t>
            </a:r>
            <a:r>
              <a:rPr lang="zh-CN" altLang="en-US" dirty="0" smtClean="0"/>
              <a:t>对象（在浏览进程中）处理所有网络请求，因为</a:t>
            </a:r>
            <a:r>
              <a:rPr lang="en-US" altLang="zh-CN" dirty="0"/>
              <a:t>cookies </a:t>
            </a:r>
            <a:r>
              <a:rPr lang="zh-CN" altLang="en-US" dirty="0" smtClean="0"/>
              <a:t>需要跨越</a:t>
            </a:r>
            <a:r>
              <a:rPr lang="en-US" altLang="zh-CN" dirty="0"/>
              <a:t>tabs </a:t>
            </a:r>
            <a:r>
              <a:rPr lang="zh-CN" altLang="en-US" dirty="0" smtClean="0"/>
              <a:t>共享。</a:t>
            </a:r>
            <a:endParaRPr lang="en-US" altLang="zh-CN" dirty="0" smtClean="0"/>
          </a:p>
          <a:p>
            <a:endParaRPr lang="en-US" altLang="zh-CN" dirty="0" smtClean="0"/>
          </a:p>
          <a:p>
            <a:r>
              <a:rPr lang="zh-CN" altLang="en-US" dirty="0" smtClean="0"/>
              <a:t>页面可以通过</a:t>
            </a:r>
            <a:r>
              <a:rPr lang="en-US" altLang="zh-CN" dirty="0" err="1" smtClean="0"/>
              <a:t>document.cookie</a:t>
            </a:r>
            <a:r>
              <a:rPr lang="zh-CN" altLang="en-US" dirty="0" smtClean="0"/>
              <a:t>请求</a:t>
            </a:r>
            <a:r>
              <a:rPr lang="en-US" altLang="zh-CN" dirty="0"/>
              <a:t>cookies </a:t>
            </a:r>
            <a:r>
              <a:rPr lang="zh-CN" altLang="en-US" dirty="0" smtClean="0"/>
              <a:t>。</a:t>
            </a:r>
            <a:r>
              <a:rPr lang="en-US" altLang="zh-CN" dirty="0" smtClean="0"/>
              <a:t> </a:t>
            </a:r>
            <a:r>
              <a:rPr lang="zh-CN" altLang="en-US" dirty="0" smtClean="0"/>
              <a:t>从渲染进程发送一个同步获取</a:t>
            </a:r>
            <a:r>
              <a:rPr lang="en-US" altLang="zh-CN" dirty="0"/>
              <a:t>cookie</a:t>
            </a:r>
            <a:r>
              <a:rPr lang="zh-CN" altLang="en-US" dirty="0" smtClean="0"/>
              <a:t>消息到浏览进程。处理过程中，</a:t>
            </a:r>
            <a:r>
              <a:rPr lang="en-US" altLang="zh-CN" dirty="0"/>
              <a:t> </a:t>
            </a:r>
            <a:r>
              <a:rPr lang="en-US" altLang="zh-CN" dirty="0" smtClean="0"/>
              <a:t>Blink</a:t>
            </a:r>
            <a:r>
              <a:rPr lang="zh-CN" altLang="en-US" dirty="0" smtClean="0"/>
              <a:t>工作线程被挂起。如果应答来了，</a:t>
            </a:r>
            <a:r>
              <a:rPr lang="en-US" altLang="zh-CN" dirty="0" smtClean="0"/>
              <a:t>IO</a:t>
            </a:r>
            <a:r>
              <a:rPr lang="zh-CN" altLang="en-US" dirty="0" smtClean="0"/>
              <a:t>线程启用该线程，并且回传结果给</a:t>
            </a:r>
            <a:r>
              <a:rPr lang="en-US" altLang="zh-CN" dirty="0" smtClean="0"/>
              <a:t>JS</a:t>
            </a:r>
            <a:r>
              <a:rPr lang="zh-CN" altLang="en-US" dirty="0" smtClean="0"/>
              <a:t>引擎</a:t>
            </a:r>
            <a:r>
              <a:rPr lang="en-US" altLang="zh-CN" dirty="0" smtClean="0"/>
              <a:t>.</a:t>
            </a:r>
            <a:endParaRPr lang="en-US" altLang="zh-CN" dirty="0"/>
          </a:p>
          <a:p>
            <a:pPr marL="0" indent="0">
              <a:buNone/>
            </a:pPr>
            <a:endParaRPr lang="zh-CN" altLang="en-US" dirty="0"/>
          </a:p>
        </p:txBody>
      </p:sp>
    </p:spTree>
    <p:extLst>
      <p:ext uri="{BB962C8B-B14F-4D97-AF65-F5344CB8AC3E}">
        <p14:creationId xmlns:p14="http://schemas.microsoft.com/office/powerpoint/2010/main" val="246104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IPC</a:t>
            </a:r>
            <a:endParaRPr lang="zh-CN" altLang="en-US" dirty="0"/>
          </a:p>
        </p:txBody>
      </p:sp>
      <p:sp>
        <p:nvSpPr>
          <p:cNvPr id="3" name="内容占位符 2"/>
          <p:cNvSpPr>
            <a:spLocks noGrp="1"/>
          </p:cNvSpPr>
          <p:nvPr>
            <p:ph idx="1"/>
          </p:nvPr>
        </p:nvSpPr>
        <p:spPr/>
        <p:txBody>
          <a:bodyPr>
            <a:normAutofit fontScale="32500" lnSpcReduction="20000"/>
          </a:bodyPr>
          <a:lstStyle/>
          <a:p>
            <a:pPr marL="0" indent="0">
              <a:buNone/>
            </a:pPr>
            <a:r>
              <a:rPr lang="zh-CN" altLang="en-US" b="1" dirty="0" smtClean="0"/>
              <a:t>消息分类</a:t>
            </a:r>
            <a:endParaRPr lang="en-US" altLang="zh-CN" b="1" dirty="0" smtClean="0"/>
          </a:p>
          <a:p>
            <a:pPr marL="0" indent="0">
              <a:buFont typeface="Arial" pitchFamily="34" charset="0"/>
              <a:buNone/>
            </a:pPr>
            <a:r>
              <a:rPr lang="zh-CN" altLang="en-US" sz="3300" dirty="0"/>
              <a:t>我们有两种主要的消息类型：路由消息和控制消息。控制消息被创建管道的类处理。</a:t>
            </a:r>
            <a:r>
              <a:rPr lang="en-US" altLang="zh-CN" sz="3300" dirty="0"/>
              <a:t>  </a:t>
            </a:r>
            <a:r>
              <a:rPr lang="zh-CN" altLang="en-US" sz="3300" dirty="0"/>
              <a:t>这个类允许其他人注册一个</a:t>
            </a:r>
            <a:r>
              <a:rPr lang="en-US" altLang="zh-CN" sz="3300" dirty="0" err="1"/>
              <a:t>MessageRouter</a:t>
            </a:r>
            <a:r>
              <a:rPr lang="zh-CN" altLang="en-US" sz="3300" dirty="0"/>
              <a:t>对象来接收路由信息（通过某个特定的管道</a:t>
            </a:r>
            <a:r>
              <a:rPr lang="en-US" altLang="zh-CN" sz="3300" dirty="0"/>
              <a:t>ID</a:t>
            </a:r>
            <a:r>
              <a:rPr lang="zh-CN" altLang="en-US" sz="3300" dirty="0"/>
              <a:t>）。</a:t>
            </a:r>
            <a:endParaRPr lang="en-US" altLang="zh-CN" sz="3300" dirty="0"/>
          </a:p>
          <a:p>
            <a:pPr marL="0" indent="0">
              <a:buFont typeface="Arial" pitchFamily="34" charset="0"/>
              <a:buNone/>
            </a:pPr>
            <a:r>
              <a:rPr lang="zh-CN" altLang="en-US" sz="3300" dirty="0"/>
              <a:t>例如，在渲染过程中，控制消息不关联一个特定的页面，而是被</a:t>
            </a:r>
            <a:r>
              <a:rPr lang="en-US" altLang="zh-CN" sz="3300" dirty="0" err="1"/>
              <a:t>RenderProcess</a:t>
            </a:r>
            <a:r>
              <a:rPr lang="en-US" altLang="zh-CN" sz="3300" dirty="0"/>
              <a:t> </a:t>
            </a:r>
            <a:r>
              <a:rPr lang="zh-CN" altLang="en-US" sz="3300" dirty="0"/>
              <a:t>或者</a:t>
            </a:r>
            <a:r>
              <a:rPr lang="en-US" altLang="zh-CN" sz="3300" dirty="0" err="1"/>
              <a:t>RenderProcessHost</a:t>
            </a:r>
            <a:r>
              <a:rPr lang="en-US" altLang="zh-CN" sz="3300" dirty="0"/>
              <a:t> </a:t>
            </a:r>
            <a:r>
              <a:rPr lang="zh-CN" altLang="en-US" sz="3300" dirty="0"/>
              <a:t>处理。资源请求或者编辑剪切板也不是页面相关的，所以也是控制消息。</a:t>
            </a:r>
            <a:r>
              <a:rPr lang="en-US" altLang="zh-CN" sz="3300" dirty="0"/>
              <a:t> </a:t>
            </a:r>
            <a:r>
              <a:rPr lang="zh-CN" altLang="en-US" sz="3300" dirty="0"/>
              <a:t>请求页面绘制一个区域，是页面相关的，所以是路由信息。</a:t>
            </a:r>
            <a:endParaRPr lang="en-US" altLang="zh-CN" sz="3300" dirty="0"/>
          </a:p>
          <a:p>
            <a:pPr marL="0" indent="0">
              <a:buNone/>
            </a:pPr>
            <a:endParaRPr lang="en-US" altLang="zh-CN" dirty="0" smtClean="0"/>
          </a:p>
          <a:p>
            <a:pPr marL="0" indent="0">
              <a:buNone/>
            </a:pPr>
            <a:r>
              <a:rPr lang="zh-CN" altLang="en-US" dirty="0" smtClean="0"/>
              <a:t>路由消息是需要分发到特定的</a:t>
            </a:r>
            <a:r>
              <a:rPr lang="en-US" altLang="zh-CN" dirty="0" err="1"/>
              <a:t>RenderViewHost</a:t>
            </a:r>
            <a:r>
              <a:rPr lang="en-US" altLang="zh-CN" dirty="0"/>
              <a:t> </a:t>
            </a:r>
            <a:r>
              <a:rPr lang="zh-CN" altLang="en-US" dirty="0" smtClean="0"/>
              <a:t>对象。实际上，任何类都可以通过调用</a:t>
            </a:r>
            <a:r>
              <a:rPr lang="en-US" altLang="zh-CN" dirty="0" err="1"/>
              <a:t>RenderProcessHost</a:t>
            </a:r>
            <a:r>
              <a:rPr lang="en-US" altLang="zh-CN" dirty="0"/>
              <a:t>::</a:t>
            </a:r>
            <a:r>
              <a:rPr lang="en-US" altLang="zh-CN" dirty="0" err="1" smtClean="0"/>
              <a:t>AddRoute</a:t>
            </a:r>
            <a:r>
              <a:rPr lang="zh-CN" altLang="en-US" dirty="0" smtClean="0"/>
              <a:t>来注册自己来接收路由消息。</a:t>
            </a:r>
            <a:r>
              <a:rPr lang="en-US" altLang="zh-CN" dirty="0"/>
              <a:t> </a:t>
            </a:r>
            <a:r>
              <a:rPr lang="en-US" altLang="zh-CN" dirty="0" err="1"/>
              <a:t>RenderViewHost</a:t>
            </a:r>
            <a:r>
              <a:rPr lang="en-US" altLang="zh-CN" dirty="0"/>
              <a:t> </a:t>
            </a:r>
            <a:r>
              <a:rPr lang="zh-CN" altLang="en-US" dirty="0" smtClean="0"/>
              <a:t>和</a:t>
            </a:r>
            <a:r>
              <a:rPr lang="en-US" altLang="zh-CN" dirty="0" err="1"/>
              <a:t>RenderFrameHost</a:t>
            </a:r>
            <a:r>
              <a:rPr lang="en-US" altLang="zh-CN" dirty="0"/>
              <a:t> </a:t>
            </a:r>
            <a:r>
              <a:rPr lang="zh-CN" altLang="en-US" dirty="0" smtClean="0"/>
              <a:t>都有自己的路由</a:t>
            </a:r>
            <a:r>
              <a:rPr lang="en-US" altLang="zh-CN" dirty="0" smtClean="0"/>
              <a:t>ID</a:t>
            </a:r>
            <a:r>
              <a:rPr lang="zh-CN" altLang="en-US" dirty="0" smtClean="0"/>
              <a:t>。</a:t>
            </a:r>
            <a:endParaRPr lang="en-US" altLang="zh-CN" dirty="0" smtClean="0"/>
          </a:p>
          <a:p>
            <a:pPr marL="0" indent="0">
              <a:buNone/>
            </a:pPr>
            <a:r>
              <a:rPr lang="en-US" altLang="zh-CN" dirty="0" err="1" smtClean="0"/>
              <a:t>RenderProcessHost</a:t>
            </a:r>
            <a:r>
              <a:rPr lang="en-US" altLang="zh-CN" dirty="0"/>
              <a:t>::</a:t>
            </a:r>
            <a:r>
              <a:rPr lang="en-US" altLang="zh-CN" dirty="0" err="1" smtClean="0"/>
              <a:t>GetNextRoutingID</a:t>
            </a:r>
            <a:endParaRPr lang="en-US" altLang="zh-CN" dirty="0" smtClean="0"/>
          </a:p>
          <a:p>
            <a:pPr marL="0" indent="0">
              <a:buNone/>
            </a:pPr>
            <a:endParaRPr lang="en-US" altLang="zh-CN" dirty="0" smtClean="0"/>
          </a:p>
          <a:p>
            <a:pPr marL="0" indent="0">
              <a:buNone/>
            </a:pPr>
            <a:r>
              <a:rPr lang="zh-CN" altLang="en-US" dirty="0" smtClean="0"/>
              <a:t>命名规则</a:t>
            </a:r>
            <a:r>
              <a:rPr lang="en-US" altLang="zh-CN" dirty="0" smtClean="0"/>
              <a:t>:</a:t>
            </a:r>
          </a:p>
          <a:p>
            <a:pPr marL="0" indent="0">
              <a:buNone/>
            </a:pPr>
            <a:r>
              <a:rPr lang="zh-CN" altLang="en-US" dirty="0" smtClean="0"/>
              <a:t>页面</a:t>
            </a:r>
            <a:r>
              <a:rPr lang="en-US" altLang="zh-CN" dirty="0"/>
              <a:t>frame </a:t>
            </a:r>
            <a:r>
              <a:rPr lang="zh-CN" altLang="en-US" dirty="0" smtClean="0"/>
              <a:t>相关的消息，从浏览进程发送渲染进程的被叫做</a:t>
            </a:r>
            <a:r>
              <a:rPr lang="en-US" altLang="zh-CN" dirty="0" smtClean="0"/>
              <a:t>Frame_*</a:t>
            </a:r>
            <a:r>
              <a:rPr lang="zh-CN" altLang="en-US" dirty="0" smtClean="0"/>
              <a:t>消息（因为它们最终发往</a:t>
            </a:r>
            <a:r>
              <a:rPr lang="en-US" altLang="zh-CN" dirty="0" err="1"/>
              <a:t>RenderFrame</a:t>
            </a:r>
            <a:r>
              <a:rPr lang="en-US" altLang="zh-CN" dirty="0"/>
              <a:t> </a:t>
            </a:r>
            <a:r>
              <a:rPr lang="zh-CN" altLang="en-US" dirty="0" smtClean="0"/>
              <a:t>来处理），从渲染进程发送浏览进程的叫</a:t>
            </a:r>
            <a:r>
              <a:rPr lang="en-US" altLang="zh-CN" dirty="0" err="1" smtClean="0"/>
              <a:t>FrameHost</a:t>
            </a:r>
            <a:r>
              <a:rPr lang="en-US" altLang="zh-CN" dirty="0" smtClean="0"/>
              <a:t>_*</a:t>
            </a:r>
            <a:r>
              <a:rPr lang="zh-CN" altLang="en-US" dirty="0" smtClean="0"/>
              <a:t>消息（因为它们最终发往</a:t>
            </a:r>
            <a:r>
              <a:rPr lang="en-US" altLang="zh-CN" dirty="0" err="1"/>
              <a:t>RenderFrameHost</a:t>
            </a:r>
            <a:r>
              <a:rPr lang="en-US" altLang="zh-CN" dirty="0"/>
              <a:t> </a:t>
            </a:r>
            <a:r>
              <a:rPr lang="zh-CN" altLang="en-US" dirty="0" smtClean="0"/>
              <a:t>来处理）。</a:t>
            </a:r>
            <a:endParaRPr lang="en-US" altLang="zh-CN" dirty="0" smtClean="0"/>
          </a:p>
          <a:p>
            <a:pPr marL="0" indent="0">
              <a:buNone/>
            </a:pPr>
            <a:endParaRPr lang="en-US" altLang="zh-CN" dirty="0"/>
          </a:p>
          <a:p>
            <a:pPr marL="0" indent="0">
              <a:buNone/>
            </a:pPr>
            <a:r>
              <a:rPr lang="zh-CN" altLang="en-US" dirty="0" smtClean="0"/>
              <a:t>定义：</a:t>
            </a:r>
            <a:endParaRPr lang="en-US" altLang="zh-CN" dirty="0" smtClean="0"/>
          </a:p>
          <a:p>
            <a:pPr marL="0" indent="0">
              <a:buNone/>
            </a:pPr>
            <a:r>
              <a:rPr lang="zh-CN" altLang="en-US" dirty="0" smtClean="0"/>
              <a:t>包含两个参数的路由消息。其中</a:t>
            </a:r>
            <a:r>
              <a:rPr lang="en-US" altLang="zh-CN" dirty="0" smtClean="0"/>
              <a:t>GURL</a:t>
            </a:r>
            <a:r>
              <a:rPr lang="zh-CN" altLang="en-US" dirty="0" smtClean="0"/>
              <a:t>和</a:t>
            </a:r>
            <a:r>
              <a:rPr lang="en-US" altLang="zh-CN" dirty="0" err="1" smtClean="0"/>
              <a:t>int</a:t>
            </a:r>
            <a:r>
              <a:rPr lang="zh-CN" altLang="en-US" dirty="0" smtClean="0"/>
              <a:t>为参数。</a:t>
            </a:r>
            <a:endParaRPr lang="en-US" altLang="zh-CN" dirty="0" smtClean="0"/>
          </a:p>
          <a:p>
            <a:pPr marL="0" indent="0">
              <a:buNone/>
            </a:pPr>
            <a:r>
              <a:rPr lang="en-US" altLang="zh-CN" dirty="0"/>
              <a:t>IPC_MESSAGE_ROUTED2(</a:t>
            </a:r>
            <a:r>
              <a:rPr lang="en-US" altLang="zh-CN" dirty="0" err="1"/>
              <a:t>FrameHostMsg_MyMessage</a:t>
            </a:r>
            <a:r>
              <a:rPr lang="en-US" altLang="zh-CN" dirty="0"/>
              <a:t>, GURL, </a:t>
            </a:r>
            <a:r>
              <a:rPr lang="en-US" altLang="zh-CN" dirty="0" err="1"/>
              <a:t>int</a:t>
            </a:r>
            <a:r>
              <a:rPr lang="en-US" altLang="zh-CN" dirty="0" smtClean="0"/>
              <a:t>)</a:t>
            </a:r>
            <a:r>
              <a:rPr lang="en-US" altLang="zh-CN" dirty="0"/>
              <a:t/>
            </a:r>
            <a:br>
              <a:rPr lang="en-US" altLang="zh-CN" dirty="0"/>
            </a:br>
            <a:r>
              <a:rPr lang="en-US" altLang="zh-CN" dirty="0"/>
              <a:t>IPC_MESSAGE_CONTROL0(</a:t>
            </a:r>
            <a:r>
              <a:rPr lang="en-US" altLang="zh-CN" dirty="0" err="1"/>
              <a:t>FrameMsg_MyMessage</a:t>
            </a:r>
            <a:r>
              <a:rPr lang="en-US" altLang="zh-CN" dirty="0" smtClean="0"/>
              <a:t>)</a:t>
            </a:r>
          </a:p>
          <a:p>
            <a:pPr marL="0" indent="0">
              <a:buNone/>
            </a:pPr>
            <a:endParaRPr lang="en-US" altLang="zh-CN" dirty="0" smtClean="0"/>
          </a:p>
          <a:p>
            <a:pPr marL="0" indent="0">
              <a:buNone/>
            </a:pPr>
            <a:r>
              <a:rPr lang="zh-CN" altLang="en-US" dirty="0" smtClean="0"/>
              <a:t>参数通过</a:t>
            </a:r>
            <a:r>
              <a:rPr lang="en-US" altLang="zh-CN" dirty="0" err="1" smtClean="0"/>
              <a:t>ParamTraits</a:t>
            </a:r>
            <a:r>
              <a:rPr lang="zh-CN" altLang="en-US" dirty="0" smtClean="0"/>
              <a:t>模板被序列化（反序列化）到消息体里面。</a:t>
            </a:r>
            <a:endParaRPr lang="en-US" altLang="zh-CN" dirty="0" smtClean="0"/>
          </a:p>
          <a:p>
            <a:pPr marL="0" indent="0">
              <a:buNone/>
            </a:pPr>
            <a:r>
              <a:rPr lang="zh-CN" altLang="en-US" dirty="0" smtClean="0"/>
              <a:t>通用参数类型的模板实例化在</a:t>
            </a:r>
            <a:r>
              <a:rPr lang="en-US" altLang="zh-CN" dirty="0" err="1" smtClean="0"/>
              <a:t>ipc_message_utils.h</a:t>
            </a:r>
            <a:r>
              <a:rPr lang="zh-CN" altLang="en-US" dirty="0" smtClean="0"/>
              <a:t>。对于自定义类型，需要定义自己的</a:t>
            </a:r>
            <a:r>
              <a:rPr lang="en-US" altLang="zh-CN" dirty="0" err="1" smtClean="0"/>
              <a:t>ParamTraits</a:t>
            </a:r>
            <a:r>
              <a:rPr lang="zh-CN" altLang="en-US" dirty="0" smtClean="0"/>
              <a:t>实例。</a:t>
            </a:r>
            <a:endParaRPr lang="en-US" altLang="zh-CN" dirty="0" smtClean="0"/>
          </a:p>
          <a:p>
            <a:pPr marL="0" indent="0">
              <a:buNone/>
            </a:pPr>
            <a:endParaRPr lang="en-US" altLang="zh-CN" dirty="0" smtClean="0"/>
          </a:p>
          <a:p>
            <a:pPr marL="0" indent="0">
              <a:buNone/>
            </a:pPr>
            <a:r>
              <a:rPr lang="zh-CN" altLang="en-US" dirty="0" smtClean="0"/>
              <a:t>如果一个消息含有过多的参数，则需要定义一个结构体作为参数。例如</a:t>
            </a:r>
            <a:r>
              <a:rPr lang="en-US" altLang="zh-CN" dirty="0" err="1"/>
              <a:t>FrameMsg_Navigate</a:t>
            </a:r>
            <a:r>
              <a:rPr lang="en-US" altLang="zh-CN" dirty="0"/>
              <a:t> </a:t>
            </a:r>
            <a:r>
              <a:rPr lang="zh-CN" altLang="en-US" dirty="0" smtClean="0"/>
              <a:t>，参数</a:t>
            </a:r>
            <a:r>
              <a:rPr lang="en-US" altLang="zh-CN" dirty="0" err="1" smtClean="0"/>
              <a:t>CommonNavigationParams</a:t>
            </a:r>
            <a:r>
              <a:rPr lang="zh-CN" altLang="en-US" dirty="0" smtClean="0"/>
              <a:t>定义在</a:t>
            </a:r>
            <a:r>
              <a:rPr lang="en-US" altLang="zh-CN" dirty="0" err="1" smtClean="0">
                <a:hlinkClick r:id="rId2"/>
              </a:rPr>
              <a:t>navigation_params.h</a:t>
            </a:r>
            <a:r>
              <a:rPr lang="zh-CN" altLang="en-US" dirty="0" smtClean="0"/>
              <a:t>中。而</a:t>
            </a:r>
            <a:r>
              <a:rPr lang="en-US" altLang="zh-CN" dirty="0" err="1" smtClean="0">
                <a:hlinkClick r:id="rId3"/>
              </a:rPr>
              <a:t>frame_messages.h</a:t>
            </a:r>
            <a:r>
              <a:rPr lang="zh-CN" altLang="en-US" dirty="0" smtClean="0"/>
              <a:t>中使用</a:t>
            </a:r>
            <a:r>
              <a:rPr lang="en-US" altLang="zh-CN" dirty="0" smtClean="0">
                <a:hlinkClick r:id="rId4"/>
              </a:rPr>
              <a:t>IPC_STRUCT_TRAITS</a:t>
            </a:r>
            <a:r>
              <a:rPr lang="zh-CN" altLang="en-US" dirty="0"/>
              <a:t>相关</a:t>
            </a:r>
            <a:r>
              <a:rPr lang="zh-CN" altLang="en-US" dirty="0" smtClean="0"/>
              <a:t>宏定义了</a:t>
            </a:r>
            <a:r>
              <a:rPr lang="en-US" altLang="zh-CN" dirty="0" err="1" smtClean="0"/>
              <a:t>ParamTraits</a:t>
            </a:r>
            <a:r>
              <a:rPr lang="zh-CN" altLang="en-US" dirty="0" smtClean="0"/>
              <a:t>（类型为</a:t>
            </a:r>
            <a:r>
              <a:rPr lang="en-US" altLang="zh-CN" dirty="0" err="1"/>
              <a:t>CommonNavigationParams</a:t>
            </a:r>
            <a:r>
              <a:rPr lang="en-US" altLang="zh-CN" dirty="0"/>
              <a:t> </a:t>
            </a:r>
            <a:r>
              <a:rPr lang="zh-CN" altLang="en-US" dirty="0" smtClean="0"/>
              <a:t>）实例化。</a:t>
            </a:r>
            <a:endParaRPr lang="en-US" altLang="zh-CN" dirty="0" smtClean="0"/>
          </a:p>
          <a:p>
            <a:pPr marL="0" indent="0">
              <a:buNone/>
            </a:pPr>
            <a:endParaRPr lang="en-US" altLang="zh-CN" dirty="0"/>
          </a:p>
          <a:p>
            <a:pPr marL="0" indent="0">
              <a:buNone/>
            </a:pPr>
            <a:r>
              <a:rPr lang="zh-CN" altLang="en-US" dirty="0" smtClean="0"/>
              <a:t>发送：</a:t>
            </a:r>
            <a:endParaRPr lang="en-US" altLang="zh-CN" dirty="0" smtClean="0"/>
          </a:p>
          <a:p>
            <a:pPr marL="0" indent="0">
              <a:buNone/>
            </a:pPr>
            <a:r>
              <a:rPr lang="en-US" altLang="zh-CN" dirty="0"/>
              <a:t>Send(new </a:t>
            </a:r>
            <a:r>
              <a:rPr lang="en-US" altLang="zh-CN" dirty="0" err="1"/>
              <a:t>ViewMsg_StopFinding</a:t>
            </a:r>
            <a:r>
              <a:rPr lang="en-US" altLang="zh-CN" dirty="0"/>
              <a:t>(</a:t>
            </a:r>
            <a:r>
              <a:rPr lang="en-US" altLang="zh-CN" dirty="0" err="1"/>
              <a:t>routing_id</a:t>
            </a:r>
            <a:r>
              <a:rPr lang="en-US" altLang="zh-CN" dirty="0" smtClean="0"/>
              <a:t>_));</a:t>
            </a:r>
          </a:p>
          <a:p>
            <a:pPr marL="0" indent="0">
              <a:buNone/>
            </a:pPr>
            <a:r>
              <a:rPr lang="zh-CN" altLang="en-US" dirty="0" smtClean="0"/>
              <a:t>消息通过指针发送，会在被分发后被</a:t>
            </a:r>
            <a:r>
              <a:rPr lang="en-US" altLang="zh-CN" dirty="0" smtClean="0"/>
              <a:t>IPC</a:t>
            </a:r>
            <a:r>
              <a:rPr lang="zh-CN" altLang="en-US" dirty="0" smtClean="0"/>
              <a:t>层删除。</a:t>
            </a:r>
            <a:endParaRPr lang="en-US" altLang="zh-CN" dirty="0" smtClean="0"/>
          </a:p>
          <a:p>
            <a:pPr marL="0" indent="0">
              <a:buNone/>
            </a:pPr>
            <a:r>
              <a:rPr lang="zh-CN" altLang="en-US" dirty="0" smtClean="0"/>
              <a:t>你必须明确消息的</a:t>
            </a:r>
            <a:r>
              <a:rPr lang="en-US" altLang="zh-CN" dirty="0"/>
              <a:t>routing ID </a:t>
            </a:r>
            <a:r>
              <a:rPr lang="zh-CN" altLang="en-US" dirty="0" smtClean="0"/>
              <a:t>，这样它才能在接收端被路由到正确的</a:t>
            </a:r>
            <a:r>
              <a:rPr lang="en-US" altLang="zh-CN" dirty="0" smtClean="0"/>
              <a:t>View/</a:t>
            </a:r>
            <a:r>
              <a:rPr lang="en-US" altLang="zh-CN" dirty="0" err="1" smtClean="0"/>
              <a:t>ViewHost</a:t>
            </a:r>
            <a:r>
              <a:rPr lang="zh-CN" altLang="en-US" dirty="0" smtClean="0"/>
              <a:t>对象。</a:t>
            </a:r>
            <a:r>
              <a:rPr lang="en-US" altLang="zh-CN" dirty="0"/>
              <a:t> </a:t>
            </a:r>
            <a:r>
              <a:rPr lang="zh-CN" altLang="en-US" dirty="0" smtClean="0"/>
              <a:t>可以调用</a:t>
            </a:r>
            <a:r>
              <a:rPr lang="en-US" altLang="zh-CN" dirty="0" err="1" smtClean="0"/>
              <a:t>RenderWidgetHost</a:t>
            </a:r>
            <a:r>
              <a:rPr lang="zh-CN" altLang="en-US" dirty="0" smtClean="0"/>
              <a:t>（</a:t>
            </a:r>
            <a:r>
              <a:rPr lang="en-US" altLang="zh-CN" dirty="0"/>
              <a:t> </a:t>
            </a:r>
            <a:r>
              <a:rPr lang="en-US" altLang="zh-CN" dirty="0" err="1"/>
              <a:t>RenderViewHost</a:t>
            </a:r>
            <a:r>
              <a:rPr lang="en-US" altLang="zh-CN" dirty="0"/>
              <a:t> </a:t>
            </a:r>
            <a:r>
              <a:rPr lang="zh-CN" altLang="en-US" dirty="0" smtClean="0"/>
              <a:t>）和</a:t>
            </a:r>
            <a:r>
              <a:rPr lang="en-US" altLang="zh-CN" dirty="0" err="1" smtClean="0"/>
              <a:t>RenderWidget</a:t>
            </a:r>
            <a:r>
              <a:rPr lang="zh-CN" altLang="en-US" dirty="0" smtClean="0"/>
              <a:t>（</a:t>
            </a:r>
            <a:r>
              <a:rPr lang="en-US" altLang="zh-CN" dirty="0" smtClean="0"/>
              <a:t> </a:t>
            </a:r>
            <a:r>
              <a:rPr lang="en-US" altLang="zh-CN" dirty="0" err="1"/>
              <a:t>RenderView</a:t>
            </a:r>
            <a:r>
              <a:rPr lang="en-US" altLang="zh-CN" dirty="0"/>
              <a:t> </a:t>
            </a:r>
            <a:r>
              <a:rPr lang="zh-CN" altLang="en-US" dirty="0" smtClean="0"/>
              <a:t>）的</a:t>
            </a:r>
            <a:r>
              <a:rPr lang="en-US" altLang="zh-CN" dirty="0" err="1" smtClean="0"/>
              <a:t>GetRoutingID</a:t>
            </a:r>
            <a:r>
              <a:rPr lang="en-US" altLang="zh-CN" dirty="0" smtClean="0"/>
              <a:t>() </a:t>
            </a:r>
            <a:r>
              <a:rPr lang="zh-CN" altLang="en-US" dirty="0" smtClean="0"/>
              <a:t>来获取</a:t>
            </a:r>
            <a:r>
              <a:rPr lang="en-US" altLang="zh-CN" dirty="0"/>
              <a:t>routing ID </a:t>
            </a:r>
            <a:r>
              <a:rPr lang="zh-CN" altLang="en-US" dirty="0" smtClean="0"/>
              <a:t>。</a:t>
            </a:r>
            <a:endParaRPr lang="en-US" altLang="zh-CN" dirty="0" smtClean="0"/>
          </a:p>
        </p:txBody>
      </p:sp>
    </p:spTree>
    <p:extLst>
      <p:ext uri="{BB962C8B-B14F-4D97-AF65-F5344CB8AC3E}">
        <p14:creationId xmlns:p14="http://schemas.microsoft.com/office/powerpoint/2010/main" val="398274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同步消息</a:t>
            </a:r>
            <a:endParaRPr lang="zh-CN" altLang="en-US" dirty="0"/>
          </a:p>
        </p:txBody>
      </p:sp>
      <p:sp>
        <p:nvSpPr>
          <p:cNvPr id="3" name="内容占位符 2"/>
          <p:cNvSpPr>
            <a:spLocks noGrp="1"/>
          </p:cNvSpPr>
          <p:nvPr>
            <p:ph idx="1"/>
          </p:nvPr>
        </p:nvSpPr>
        <p:spPr/>
        <p:txBody>
          <a:bodyPr>
            <a:normAutofit fontScale="32500" lnSpcReduction="20000"/>
          </a:bodyPr>
          <a:lstStyle/>
          <a:p>
            <a:r>
              <a:rPr lang="zh-CN" altLang="en-US" dirty="0" smtClean="0"/>
              <a:t>消息被实现</a:t>
            </a:r>
            <a:r>
              <a:rPr lang="en-US" altLang="zh-CN" dirty="0" smtClean="0"/>
              <a:t>IPC</a:t>
            </a:r>
            <a:r>
              <a:rPr lang="en-US" altLang="zh-CN" dirty="0"/>
              <a:t>::Listener </a:t>
            </a:r>
            <a:r>
              <a:rPr lang="zh-CN" altLang="en-US" dirty="0" smtClean="0"/>
              <a:t>接口的类处理</a:t>
            </a:r>
            <a:r>
              <a:rPr lang="en-US" altLang="zh-CN" dirty="0" smtClean="0"/>
              <a:t>, </a:t>
            </a:r>
            <a:r>
              <a:rPr lang="en-US" altLang="zh-CN" dirty="0"/>
              <a:t> </a:t>
            </a:r>
            <a:r>
              <a:rPr lang="en-US" altLang="zh-CN" dirty="0" err="1"/>
              <a:t>OnMessageReceived</a:t>
            </a:r>
            <a:r>
              <a:rPr lang="en-US" altLang="zh-CN" dirty="0"/>
              <a:t>. </a:t>
            </a:r>
            <a:endParaRPr lang="en-US" altLang="zh-CN" dirty="0" smtClean="0"/>
          </a:p>
          <a:p>
            <a:r>
              <a:rPr lang="en-US" altLang="zh-CN" dirty="0"/>
              <a:t>IPC::Channel </a:t>
            </a:r>
            <a:r>
              <a:rPr lang="zh-CN" altLang="en-US" dirty="0" smtClean="0"/>
              <a:t>定义了通过管道传送消息的方法。</a:t>
            </a:r>
            <a:r>
              <a:rPr lang="en-US" altLang="zh-CN" dirty="0"/>
              <a:t> IPC::</a:t>
            </a:r>
            <a:r>
              <a:rPr lang="en-US" altLang="zh-CN" dirty="0" err="1"/>
              <a:t>SyncChannel</a:t>
            </a:r>
            <a:r>
              <a:rPr lang="en-US" altLang="zh-CN" dirty="0"/>
              <a:t> </a:t>
            </a:r>
            <a:r>
              <a:rPr lang="zh-CN" altLang="en-US" dirty="0" smtClean="0"/>
              <a:t>提供同步等待消息应答的额外能力。</a:t>
            </a:r>
            <a:r>
              <a:rPr lang="en-US" altLang="zh-CN" dirty="0" smtClean="0"/>
              <a:t> (</a:t>
            </a:r>
            <a:r>
              <a:rPr lang="zh-CN" altLang="en-US" dirty="0" smtClean="0"/>
              <a:t>一般渲染进程使用同步管道</a:t>
            </a:r>
            <a:r>
              <a:rPr lang="en-US" altLang="zh-CN" dirty="0" smtClean="0"/>
              <a:t>).</a:t>
            </a:r>
          </a:p>
          <a:p>
            <a:r>
              <a:rPr lang="zh-CN" altLang="en-US" dirty="0" smtClean="0"/>
              <a:t>管道是非线程安全。我们使用</a:t>
            </a:r>
            <a:r>
              <a:rPr lang="en-US" altLang="zh-CN" dirty="0" smtClean="0"/>
              <a:t>IPC</a:t>
            </a:r>
            <a:r>
              <a:rPr lang="en-US" altLang="zh-CN" dirty="0"/>
              <a:t>::</a:t>
            </a:r>
            <a:r>
              <a:rPr lang="en-US" altLang="zh-CN" dirty="0" err="1" smtClean="0"/>
              <a:t>ChannelProxy</a:t>
            </a:r>
            <a:r>
              <a:rPr lang="zh-CN" altLang="en-US" dirty="0" smtClean="0"/>
              <a:t>来解决跨线程发送消息</a:t>
            </a:r>
            <a:r>
              <a:rPr lang="en-US" altLang="zh-CN" dirty="0" smtClean="0"/>
              <a:t>.</a:t>
            </a:r>
            <a:r>
              <a:rPr lang="zh-CN" altLang="en-US" dirty="0" smtClean="0"/>
              <a:t>，它提供了</a:t>
            </a:r>
            <a:r>
              <a:rPr lang="en-US" altLang="zh-CN" dirty="0" smtClean="0"/>
              <a:t>channel</a:t>
            </a:r>
            <a:r>
              <a:rPr lang="zh-CN" altLang="en-US" dirty="0" smtClean="0"/>
              <a:t>对象类似的方法，但是会将消息转到另外线程去发送并且将应答消息转回原发送线程。它允许对象（</a:t>
            </a:r>
            <a:r>
              <a:rPr lang="en-US" altLang="zh-CN" dirty="0"/>
              <a:t> UI</a:t>
            </a:r>
            <a:r>
              <a:rPr lang="zh-CN" altLang="en-US" dirty="0"/>
              <a:t>线程</a:t>
            </a:r>
            <a:r>
              <a:rPr lang="zh-CN" altLang="en-US" dirty="0" smtClean="0"/>
              <a:t>）通过安装一个</a:t>
            </a:r>
            <a:r>
              <a:rPr lang="en-US" altLang="zh-CN" dirty="0"/>
              <a:t>IPC::</a:t>
            </a:r>
            <a:r>
              <a:rPr lang="en-US" altLang="zh-CN" dirty="0" err="1"/>
              <a:t>ChannelProxy</a:t>
            </a:r>
            <a:r>
              <a:rPr lang="en-US" altLang="zh-CN" dirty="0"/>
              <a:t>::Listener </a:t>
            </a:r>
            <a:r>
              <a:rPr lang="zh-CN" altLang="en-US" dirty="0" smtClean="0"/>
              <a:t>在</a:t>
            </a:r>
            <a:r>
              <a:rPr lang="en-US" altLang="zh-CN" dirty="0"/>
              <a:t>channel </a:t>
            </a:r>
            <a:r>
              <a:rPr lang="zh-CN" altLang="en-US" dirty="0"/>
              <a:t>（</a:t>
            </a:r>
            <a:r>
              <a:rPr lang="en-US" altLang="zh-CN" dirty="0"/>
              <a:t>IO</a:t>
            </a:r>
            <a:r>
              <a:rPr lang="zh-CN" altLang="en-US" dirty="0"/>
              <a:t>线程）</a:t>
            </a:r>
            <a:r>
              <a:rPr lang="zh-CN" altLang="en-US" dirty="0" smtClean="0"/>
              <a:t>上，这样就可以过滤一些不需要被代理的消息。例如网络请求等。</a:t>
            </a:r>
            <a:endParaRPr lang="en-US" altLang="zh-CN" dirty="0" smtClean="0"/>
          </a:p>
          <a:p>
            <a:endParaRPr lang="en-US" altLang="zh-CN" dirty="0"/>
          </a:p>
          <a:p>
            <a:pPr marL="0" indent="0">
              <a:buNone/>
            </a:pPr>
            <a:r>
              <a:rPr lang="en-US" altLang="zh-CN" dirty="0" smtClean="0"/>
              <a:t>      </a:t>
            </a:r>
            <a:r>
              <a:rPr lang="en-US" altLang="zh-CN" dirty="0" err="1" smtClean="0"/>
              <a:t>RenderProcessHost</a:t>
            </a:r>
            <a:r>
              <a:rPr lang="zh-CN" altLang="en-US" dirty="0" smtClean="0"/>
              <a:t>注册的</a:t>
            </a:r>
            <a:r>
              <a:rPr lang="en-US" altLang="zh-CN" dirty="0" err="1" smtClean="0"/>
              <a:t>RenderMessageFilter</a:t>
            </a:r>
            <a:r>
              <a:rPr lang="zh-CN" altLang="en-US" dirty="0" smtClean="0"/>
              <a:t>就是做这个过滤的。</a:t>
            </a:r>
            <a:endParaRPr lang="en-US" altLang="zh-CN" dirty="0" smtClean="0"/>
          </a:p>
          <a:p>
            <a:r>
              <a:rPr lang="zh-CN" altLang="en-US" dirty="0" smtClean="0"/>
              <a:t>渲染进程需要使用同步消息。</a:t>
            </a:r>
            <a:r>
              <a:rPr lang="en-US" altLang="zh-CN" dirty="0"/>
              <a:t> </a:t>
            </a:r>
            <a:r>
              <a:rPr lang="en-US" altLang="zh-CN" dirty="0" err="1"/>
              <a:t>WebKit</a:t>
            </a:r>
            <a:r>
              <a:rPr lang="en-US" altLang="zh-CN" dirty="0"/>
              <a:t> </a:t>
            </a:r>
            <a:r>
              <a:rPr lang="zh-CN" altLang="en-US" dirty="0" smtClean="0"/>
              <a:t>请求的一些操作只能在浏览进程里面进行。例如 拼写检查或者</a:t>
            </a:r>
            <a:r>
              <a:rPr lang="en-US" altLang="zh-CN" dirty="0" smtClean="0"/>
              <a:t>JS</a:t>
            </a:r>
            <a:r>
              <a:rPr lang="zh-CN" altLang="en-US" dirty="0" smtClean="0"/>
              <a:t>获取</a:t>
            </a:r>
            <a:r>
              <a:rPr lang="en-US" altLang="zh-CN" dirty="0" smtClean="0"/>
              <a:t>. browser-to-renderer </a:t>
            </a:r>
            <a:r>
              <a:rPr lang="en-US" altLang="zh-CN" dirty="0"/>
              <a:t>IPC </a:t>
            </a:r>
            <a:r>
              <a:rPr lang="zh-CN" altLang="en-US" dirty="0" smtClean="0"/>
              <a:t>是不允许的，因为它可能会阻塞</a:t>
            </a:r>
            <a:r>
              <a:rPr lang="en-US" altLang="zh-CN" dirty="0" smtClean="0"/>
              <a:t>UI</a:t>
            </a:r>
            <a:r>
              <a:rPr lang="zh-CN" altLang="en-US" dirty="0" smtClean="0"/>
              <a:t>响应。</a:t>
            </a:r>
            <a:endParaRPr lang="en-US" altLang="zh-CN" dirty="0" smtClean="0"/>
          </a:p>
          <a:p>
            <a:endParaRPr lang="en-US" altLang="zh-CN" dirty="0" smtClean="0"/>
          </a:p>
          <a:p>
            <a:r>
              <a:rPr lang="zh-CN" altLang="en-US" dirty="0" smtClean="0"/>
              <a:t>同步消息通过</a:t>
            </a:r>
            <a:r>
              <a:rPr lang="en-US" altLang="zh-CN" dirty="0" smtClean="0"/>
              <a:t>IPC_SYNC_MESSAGE</a:t>
            </a:r>
            <a:r>
              <a:rPr lang="en-US" altLang="zh-CN" dirty="0"/>
              <a:t>_* </a:t>
            </a:r>
            <a:r>
              <a:rPr lang="zh-CN" altLang="en-US" dirty="0"/>
              <a:t>定义</a:t>
            </a:r>
            <a:r>
              <a:rPr lang="en-US" altLang="zh-CN" dirty="0" smtClean="0"/>
              <a:t>.</a:t>
            </a:r>
            <a:r>
              <a:rPr lang="en-US" altLang="zh-CN" dirty="0"/>
              <a:t>  </a:t>
            </a:r>
            <a:r>
              <a:rPr lang="zh-CN" altLang="en-US" dirty="0" smtClean="0"/>
              <a:t>这些宏有输入和返回参数</a:t>
            </a:r>
            <a:r>
              <a:rPr lang="en-US" altLang="zh-CN" dirty="0" smtClean="0"/>
              <a:t> (</a:t>
            </a:r>
            <a:r>
              <a:rPr lang="zh-CN" altLang="en-US" dirty="0" smtClean="0"/>
              <a:t>异步消息没有返回参数</a:t>
            </a:r>
            <a:r>
              <a:rPr lang="en-US" altLang="zh-CN" dirty="0" smtClean="0"/>
              <a:t>). </a:t>
            </a:r>
          </a:p>
          <a:p>
            <a:pPr marL="0" indent="0">
              <a:buNone/>
            </a:pPr>
            <a:r>
              <a:rPr lang="zh-CN" altLang="en-US" dirty="0" smtClean="0"/>
              <a:t>对于包含</a:t>
            </a:r>
            <a:r>
              <a:rPr lang="en-US" altLang="zh-CN" dirty="0" smtClean="0"/>
              <a:t>2</a:t>
            </a:r>
            <a:r>
              <a:rPr lang="zh-CN" altLang="en-US" dirty="0" smtClean="0"/>
              <a:t>个输入参数，</a:t>
            </a:r>
            <a:r>
              <a:rPr lang="en-US" altLang="zh-CN" dirty="0" smtClean="0"/>
              <a:t>1</a:t>
            </a:r>
            <a:r>
              <a:rPr lang="zh-CN" altLang="en-US" dirty="0" smtClean="0"/>
              <a:t>个输出参数的消息，要加上</a:t>
            </a:r>
            <a:r>
              <a:rPr lang="en-US" altLang="zh-CN" dirty="0"/>
              <a:t>2_1 </a:t>
            </a:r>
            <a:r>
              <a:rPr lang="zh-CN" altLang="en-US" dirty="0" smtClean="0"/>
              <a:t>到宏名后面。</a:t>
            </a:r>
            <a:r>
              <a:rPr lang="en-US" altLang="zh-CN" dirty="0" smtClean="0"/>
              <a:t>IPC_SYNC_MESSAGE_CONTROL2_1(</a:t>
            </a:r>
            <a:r>
              <a:rPr lang="en-US" altLang="zh-CN" dirty="0" err="1" smtClean="0"/>
              <a:t>SomeMessage</a:t>
            </a:r>
            <a:r>
              <a:rPr lang="en-US" altLang="zh-CN" dirty="0"/>
              <a:t>, // Message name</a:t>
            </a:r>
            <a:br>
              <a:rPr lang="en-US" altLang="zh-CN" dirty="0"/>
            </a:br>
            <a:r>
              <a:rPr lang="en-US" altLang="zh-CN" dirty="0"/>
              <a:t>GURL, //input_param1</a:t>
            </a:r>
            <a:br>
              <a:rPr lang="en-US" altLang="zh-CN" dirty="0"/>
            </a:br>
            <a:r>
              <a:rPr lang="en-US" altLang="zh-CN" dirty="0" err="1"/>
              <a:t>int</a:t>
            </a:r>
            <a:r>
              <a:rPr lang="en-US" altLang="zh-CN" dirty="0"/>
              <a:t>, //input_param2</a:t>
            </a:r>
            <a:br>
              <a:rPr lang="en-US" altLang="zh-CN" dirty="0"/>
            </a:br>
            <a:r>
              <a:rPr lang="en-US" altLang="zh-CN" dirty="0" err="1"/>
              <a:t>std</a:t>
            </a:r>
            <a:r>
              <a:rPr lang="en-US" altLang="zh-CN" dirty="0"/>
              <a:t>::string); //</a:t>
            </a:r>
            <a:r>
              <a:rPr lang="en-US" altLang="zh-CN" dirty="0" smtClean="0"/>
              <a:t>result</a:t>
            </a:r>
          </a:p>
          <a:p>
            <a:pPr marL="0" indent="0">
              <a:buNone/>
            </a:pPr>
            <a:endParaRPr lang="en-US" altLang="zh-CN" dirty="0"/>
          </a:p>
          <a:p>
            <a:r>
              <a:rPr lang="zh-CN" altLang="en-US" dirty="0" smtClean="0"/>
              <a:t>当</a:t>
            </a:r>
            <a:r>
              <a:rPr lang="en-US" altLang="zh-CN" dirty="0" err="1"/>
              <a:t>WebKit</a:t>
            </a:r>
            <a:r>
              <a:rPr lang="en-US" altLang="zh-CN" dirty="0"/>
              <a:t> </a:t>
            </a:r>
            <a:r>
              <a:rPr lang="zh-CN" altLang="en-US" dirty="0" smtClean="0"/>
              <a:t>线程发起一个</a:t>
            </a:r>
            <a:r>
              <a:rPr lang="en-US" altLang="zh-CN" dirty="0" smtClean="0"/>
              <a:t>IPC</a:t>
            </a:r>
            <a:r>
              <a:rPr lang="zh-CN" altLang="en-US" dirty="0" smtClean="0"/>
              <a:t>请求，这个请求对象（派生自</a:t>
            </a:r>
            <a:r>
              <a:rPr lang="en-US" altLang="zh-CN" dirty="0"/>
              <a:t> IPC::</a:t>
            </a:r>
            <a:r>
              <a:rPr lang="en-US" altLang="zh-CN" dirty="0" err="1"/>
              <a:t>SyncMessage</a:t>
            </a:r>
            <a:r>
              <a:rPr lang="zh-CN" altLang="en-US" dirty="0" smtClean="0"/>
              <a:t>）通过</a:t>
            </a:r>
            <a:r>
              <a:rPr lang="en-US" altLang="zh-CN" dirty="0"/>
              <a:t>IPC::</a:t>
            </a:r>
            <a:r>
              <a:rPr lang="en-US" altLang="zh-CN" dirty="0" err="1" smtClean="0"/>
              <a:t>SyncChannel</a:t>
            </a:r>
            <a:r>
              <a:rPr lang="zh-CN" altLang="en-US" dirty="0" smtClean="0"/>
              <a:t>对象（也可以分发异步消息）被分发到主线程。</a:t>
            </a:r>
            <a:r>
              <a:rPr lang="en-US" altLang="zh-CN" dirty="0"/>
              <a:t> </a:t>
            </a:r>
            <a:r>
              <a:rPr lang="en-US" altLang="zh-CN" dirty="0" err="1"/>
              <a:t>SyncChannel</a:t>
            </a:r>
            <a:r>
              <a:rPr lang="en-US" altLang="zh-CN" dirty="0"/>
              <a:t> </a:t>
            </a:r>
            <a:r>
              <a:rPr lang="zh-CN" altLang="en-US" dirty="0" smtClean="0"/>
              <a:t>会阻塞发起同步消息发送的线程直到接受到应答消息。当</a:t>
            </a:r>
            <a:r>
              <a:rPr lang="en-US" altLang="zh-CN" dirty="0" err="1"/>
              <a:t>WebKit</a:t>
            </a:r>
            <a:r>
              <a:rPr lang="en-US" altLang="zh-CN" dirty="0"/>
              <a:t> </a:t>
            </a:r>
            <a:r>
              <a:rPr lang="zh-CN" altLang="en-US" dirty="0" smtClean="0"/>
              <a:t>线程被阻塞后，主线程仍然在接收消息。这些消息会被加入到</a:t>
            </a:r>
            <a:r>
              <a:rPr lang="en-US" altLang="zh-CN" dirty="0" err="1"/>
              <a:t>WebKit</a:t>
            </a:r>
            <a:r>
              <a:rPr lang="en-US" altLang="zh-CN" dirty="0"/>
              <a:t> </a:t>
            </a:r>
            <a:r>
              <a:rPr lang="zh-CN" altLang="en-US" dirty="0" smtClean="0"/>
              <a:t>线程的消息队列，等待线程被唤醒后执行。当接收到同步消息</a:t>
            </a:r>
            <a:r>
              <a:rPr lang="zh-CN" altLang="en-US" dirty="0"/>
              <a:t>应答</a:t>
            </a:r>
            <a:r>
              <a:rPr lang="zh-CN" altLang="en-US" dirty="0" smtClean="0"/>
              <a:t>后，</a:t>
            </a:r>
            <a:r>
              <a:rPr lang="en-US" altLang="zh-CN" dirty="0"/>
              <a:t> </a:t>
            </a:r>
            <a:r>
              <a:rPr lang="en-US" altLang="zh-CN" dirty="0" err="1" smtClean="0"/>
              <a:t>WebKit</a:t>
            </a:r>
            <a:r>
              <a:rPr lang="zh-CN" altLang="en-US" dirty="0" smtClean="0"/>
              <a:t>线程被唤醒。同步消息应答可能是无序的。</a:t>
            </a:r>
            <a:r>
              <a:rPr lang="en-US" altLang="zh-CN" dirty="0"/>
              <a:t/>
            </a:r>
            <a:br>
              <a:rPr lang="en-US" altLang="zh-CN" dirty="0"/>
            </a:br>
            <a:r>
              <a:rPr lang="en-US" altLang="zh-CN" dirty="0"/>
              <a:t/>
            </a:r>
            <a:br>
              <a:rPr lang="en-US" altLang="zh-CN" dirty="0"/>
            </a:br>
            <a:r>
              <a:rPr lang="en-US" altLang="zh-CN" dirty="0" err="1"/>
              <a:t>std</a:t>
            </a:r>
            <a:r>
              <a:rPr lang="en-US" altLang="zh-CN" dirty="0"/>
              <a:t>::string result;</a:t>
            </a:r>
            <a:br>
              <a:rPr lang="en-US" altLang="zh-CN" dirty="0"/>
            </a:br>
            <a:r>
              <a:rPr lang="en-US" altLang="zh-CN" dirty="0"/>
              <a:t>content::</a:t>
            </a:r>
            <a:r>
              <a:rPr lang="en-US" altLang="zh-CN" dirty="0" err="1"/>
              <a:t>RenderThread</a:t>
            </a:r>
            <a:r>
              <a:rPr lang="en-US" altLang="zh-CN" dirty="0"/>
              <a:t>::Get()-&gt;Send(new </a:t>
            </a:r>
            <a:r>
              <a:rPr lang="en-US" altLang="zh-CN" dirty="0" err="1"/>
              <a:t>MyMessage</a:t>
            </a:r>
            <a:r>
              <a:rPr lang="en-US" altLang="zh-CN" dirty="0"/>
              <a:t>(</a:t>
            </a:r>
            <a:r>
              <a:rPr lang="en-US" altLang="zh-CN" dirty="0" err="1"/>
              <a:t>input_param</a:t>
            </a:r>
            <a:r>
              <a:rPr lang="en-US" altLang="zh-CN" dirty="0"/>
              <a:t>, &amp;result</a:t>
            </a:r>
            <a:r>
              <a:rPr lang="en-US" altLang="zh-CN" dirty="0" smtClean="0"/>
              <a:t>));   // </a:t>
            </a:r>
            <a:r>
              <a:rPr lang="zh-CN" altLang="en-US" dirty="0" smtClean="0"/>
              <a:t>发送的时候是</a:t>
            </a:r>
            <a:r>
              <a:rPr lang="en-US" altLang="zh-CN" dirty="0" smtClean="0"/>
              <a:t>【</a:t>
            </a:r>
            <a:r>
              <a:rPr lang="zh-CN" altLang="en-US" dirty="0" smtClean="0"/>
              <a:t>引用类型</a:t>
            </a:r>
            <a:r>
              <a:rPr lang="en-US" altLang="zh-CN" dirty="0" smtClean="0"/>
              <a:t>】</a:t>
            </a:r>
            <a:r>
              <a:rPr lang="en-US" altLang="zh-CN" dirty="0"/>
              <a:t/>
            </a:r>
            <a:br>
              <a:rPr lang="en-US" altLang="zh-CN" dirty="0"/>
            </a:br>
            <a:r>
              <a:rPr lang="en-US" altLang="zh-CN" dirty="0"/>
              <a:t/>
            </a:r>
            <a:br>
              <a:rPr lang="en-US" altLang="zh-CN" dirty="0"/>
            </a:br>
            <a:endParaRPr lang="en-US" altLang="zh-CN" dirty="0"/>
          </a:p>
          <a:p>
            <a:pPr marL="0" indent="0">
              <a:buNone/>
            </a:pPr>
            <a:r>
              <a:rPr lang="en-US" altLang="zh-CN" dirty="0"/>
              <a:t>void </a:t>
            </a:r>
            <a:r>
              <a:rPr lang="en-US" altLang="zh-CN" dirty="0" err="1"/>
              <a:t>RenderProcessHost</a:t>
            </a:r>
            <a:r>
              <a:rPr lang="en-US" altLang="zh-CN" dirty="0"/>
              <a:t>::</a:t>
            </a:r>
            <a:r>
              <a:rPr lang="en-US" altLang="zh-CN" dirty="0" err="1"/>
              <a:t>OnMyMessage</a:t>
            </a:r>
            <a:r>
              <a:rPr lang="en-US" altLang="zh-CN" dirty="0"/>
              <a:t>(GURL </a:t>
            </a:r>
            <a:r>
              <a:rPr lang="en-US" altLang="zh-CN" dirty="0" err="1"/>
              <a:t>input_param</a:t>
            </a:r>
            <a:r>
              <a:rPr lang="en-US" altLang="zh-CN" dirty="0"/>
              <a:t>, </a:t>
            </a:r>
            <a:r>
              <a:rPr lang="en-US" altLang="zh-CN" dirty="0" err="1"/>
              <a:t>std</a:t>
            </a:r>
            <a:r>
              <a:rPr lang="en-US" altLang="zh-CN" dirty="0"/>
              <a:t>::string* result) </a:t>
            </a:r>
            <a:r>
              <a:rPr lang="en-US" altLang="zh-CN" dirty="0" smtClean="0"/>
              <a:t>{ // </a:t>
            </a:r>
            <a:r>
              <a:rPr lang="zh-CN" altLang="en-US" dirty="0" smtClean="0"/>
              <a:t>处理的时候是</a:t>
            </a:r>
            <a:r>
              <a:rPr lang="en-US" altLang="zh-CN" dirty="0" smtClean="0"/>
              <a:t>【</a:t>
            </a:r>
            <a:r>
              <a:rPr lang="zh-CN" altLang="en-US" dirty="0" smtClean="0"/>
              <a:t>指针类型</a:t>
            </a:r>
            <a:r>
              <a:rPr lang="en-US" altLang="zh-CN" dirty="0" smtClean="0"/>
              <a:t>】</a:t>
            </a:r>
            <a:r>
              <a:rPr lang="en-US" altLang="zh-CN" dirty="0"/>
              <a:t/>
            </a:r>
            <a:br>
              <a:rPr lang="en-US" altLang="zh-CN" dirty="0"/>
            </a:br>
            <a:r>
              <a:rPr lang="en-US" altLang="zh-CN" dirty="0"/>
              <a:t>*result = </a:t>
            </a:r>
            <a:r>
              <a:rPr lang="en-US" altLang="zh-CN" dirty="0" err="1"/>
              <a:t>input_param.spec</a:t>
            </a:r>
            <a:r>
              <a:rPr lang="en-US" altLang="zh-CN" dirty="0"/>
              <a:t>() + " is not available";</a:t>
            </a:r>
            <a:br>
              <a:rPr lang="en-US" altLang="zh-CN" dirty="0"/>
            </a:br>
            <a:r>
              <a:rPr lang="en-US" altLang="zh-CN" dirty="0" smtClean="0"/>
              <a:t>}</a:t>
            </a:r>
          </a:p>
          <a:p>
            <a:pPr marL="0" indent="0">
              <a:buNone/>
            </a:pPr>
            <a:endParaRPr lang="en-US" altLang="zh-CN" dirty="0"/>
          </a:p>
          <a:p>
            <a:pPr marL="0" indent="0">
              <a:buNone/>
            </a:pPr>
            <a:r>
              <a:rPr lang="zh-CN" altLang="en-US" dirty="0" smtClean="0"/>
              <a:t>可以将消息类型转换为消息名。消息类型是</a:t>
            </a:r>
            <a:r>
              <a:rPr lang="en-US" altLang="zh-CN" dirty="0" smtClean="0"/>
              <a:t>32-bit</a:t>
            </a:r>
            <a:r>
              <a:rPr lang="zh-CN" altLang="en-US" dirty="0" smtClean="0"/>
              <a:t>值</a:t>
            </a:r>
            <a:r>
              <a:rPr lang="en-US" altLang="zh-CN" dirty="0" smtClean="0"/>
              <a:t>, </a:t>
            </a:r>
            <a:r>
              <a:rPr lang="zh-CN" altLang="en-US" dirty="0"/>
              <a:t>高</a:t>
            </a:r>
            <a:r>
              <a:rPr lang="en-US" altLang="zh-CN" dirty="0" smtClean="0"/>
              <a:t>16-bits </a:t>
            </a:r>
            <a:r>
              <a:rPr lang="zh-CN" altLang="en-US" dirty="0" smtClean="0"/>
              <a:t>是类    低</a:t>
            </a:r>
            <a:r>
              <a:rPr lang="en-US" altLang="zh-CN" dirty="0" smtClean="0"/>
              <a:t>16-bits </a:t>
            </a:r>
            <a:r>
              <a:rPr lang="zh-CN" altLang="en-US" dirty="0" smtClean="0"/>
              <a:t>是</a:t>
            </a:r>
            <a:r>
              <a:rPr lang="en-US" altLang="zh-CN" dirty="0" smtClean="0"/>
              <a:t>id</a:t>
            </a:r>
            <a:r>
              <a:rPr lang="en-US" altLang="zh-CN" dirty="0"/>
              <a:t>. </a:t>
            </a:r>
            <a:endParaRPr lang="en-US" altLang="zh-CN" dirty="0" smtClean="0"/>
          </a:p>
          <a:p>
            <a:pPr marL="0" indent="0">
              <a:buNone/>
            </a:pPr>
            <a:r>
              <a:rPr lang="zh-CN" altLang="en-US" dirty="0" smtClean="0"/>
              <a:t>类别基于</a:t>
            </a:r>
            <a:r>
              <a:rPr lang="en-US" altLang="zh-CN" dirty="0" err="1" smtClean="0"/>
              <a:t>ipc</a:t>
            </a:r>
            <a:r>
              <a:rPr lang="en-US" altLang="zh-CN" dirty="0" smtClean="0"/>
              <a:t>/</a:t>
            </a:r>
            <a:r>
              <a:rPr lang="en-US" altLang="zh-CN" dirty="0" err="1" smtClean="0"/>
              <a:t>ipc_message_start.h</a:t>
            </a:r>
            <a:r>
              <a:rPr lang="zh-CN" altLang="en-US" dirty="0" smtClean="0"/>
              <a:t>中的枚举。</a:t>
            </a:r>
            <a:r>
              <a:rPr lang="en-US" altLang="zh-CN" dirty="0" smtClean="0"/>
              <a:t>ID</a:t>
            </a:r>
            <a:r>
              <a:rPr lang="zh-CN" altLang="en-US" dirty="0" smtClean="0"/>
              <a:t>基于定义消息的行号。</a:t>
            </a:r>
            <a:endParaRPr lang="en-US" altLang="zh-CN" dirty="0"/>
          </a:p>
          <a:p>
            <a:pPr marL="0" indent="0">
              <a:buNone/>
            </a:pPr>
            <a:endParaRPr lang="zh-CN" altLang="en-US" dirty="0"/>
          </a:p>
        </p:txBody>
      </p:sp>
    </p:spTree>
    <p:extLst>
      <p:ext uri="{BB962C8B-B14F-4D97-AF65-F5344CB8AC3E}">
        <p14:creationId xmlns:p14="http://schemas.microsoft.com/office/powerpoint/2010/main" val="1098129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加速渲染</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以前网络浏览器完全依赖</a:t>
            </a:r>
            <a:r>
              <a:rPr lang="en-US" altLang="zh-CN" dirty="0" smtClean="0"/>
              <a:t>CPU</a:t>
            </a:r>
            <a:r>
              <a:rPr lang="zh-CN" altLang="en-US" dirty="0" smtClean="0"/>
              <a:t>去渲染网页内容。使用</a:t>
            </a:r>
            <a:r>
              <a:rPr lang="en-US" altLang="zh-CN" dirty="0"/>
              <a:t>G</a:t>
            </a:r>
            <a:r>
              <a:rPr lang="en-US" altLang="zh-CN" dirty="0" smtClean="0"/>
              <a:t>PU</a:t>
            </a:r>
            <a:r>
              <a:rPr lang="zh-CN" altLang="en-US" dirty="0" smtClean="0"/>
              <a:t>去合成网页内容，会极大提高程序的性能表现。</a:t>
            </a:r>
            <a:endParaRPr lang="en-US" altLang="zh-CN" dirty="0" smtClean="0"/>
          </a:p>
          <a:p>
            <a:endParaRPr lang="en-US" altLang="zh-CN" dirty="0"/>
          </a:p>
          <a:p>
            <a:pPr fontAlgn="base"/>
            <a:r>
              <a:rPr lang="zh-CN" altLang="en-US" dirty="0" smtClean="0"/>
              <a:t>在</a:t>
            </a:r>
            <a:r>
              <a:rPr lang="en-US" altLang="zh-CN" dirty="0" smtClean="0"/>
              <a:t>GPU</a:t>
            </a:r>
            <a:r>
              <a:rPr lang="zh-CN" altLang="en-US" dirty="0" smtClean="0"/>
              <a:t>上合成网页分层会比在</a:t>
            </a:r>
            <a:r>
              <a:rPr lang="en-US" altLang="zh-CN" dirty="0" smtClean="0"/>
              <a:t>CPU</a:t>
            </a:r>
            <a:r>
              <a:rPr lang="zh-CN" altLang="en-US" dirty="0" smtClean="0"/>
              <a:t>上更加高效（</a:t>
            </a:r>
            <a:r>
              <a:rPr lang="zh-CN" altLang="en-US" dirty="0"/>
              <a:t>速度和节能上</a:t>
            </a:r>
            <a:r>
              <a:rPr lang="zh-CN" altLang="en-US" dirty="0" smtClean="0"/>
              <a:t>），因为在绘制和合成操作中往往涉及大量的像素操作。</a:t>
            </a:r>
            <a:r>
              <a:rPr lang="en-US" altLang="zh-CN" dirty="0"/>
              <a:t>G</a:t>
            </a:r>
            <a:r>
              <a:rPr lang="en-US" altLang="zh-CN" dirty="0" smtClean="0"/>
              <a:t>PU</a:t>
            </a:r>
            <a:r>
              <a:rPr lang="zh-CN" altLang="en-US" dirty="0" smtClean="0"/>
              <a:t>是专门涉及用来做这些高时间复杂性工作的。</a:t>
            </a:r>
            <a:endParaRPr lang="en-US" altLang="zh-CN" dirty="0" smtClean="0"/>
          </a:p>
          <a:p>
            <a:pPr fontAlgn="base"/>
            <a:r>
              <a:rPr lang="zh-CN" altLang="en-US" dirty="0" smtClean="0"/>
              <a:t>视频加速，</a:t>
            </a:r>
            <a:r>
              <a:rPr lang="en-US" altLang="zh-CN" dirty="0"/>
              <a:t> Canvas2D </a:t>
            </a:r>
            <a:r>
              <a:rPr lang="zh-CN" altLang="en-US" dirty="0" smtClean="0"/>
              <a:t>，</a:t>
            </a:r>
            <a:r>
              <a:rPr lang="en-US" altLang="zh-CN" dirty="0"/>
              <a:t> </a:t>
            </a:r>
            <a:r>
              <a:rPr lang="en-US" altLang="zh-CN" dirty="0" err="1"/>
              <a:t>WebGL</a:t>
            </a:r>
            <a:r>
              <a:rPr lang="en-US" altLang="zh-CN" dirty="0"/>
              <a:t> </a:t>
            </a:r>
            <a:r>
              <a:rPr lang="zh-CN" altLang="en-US" dirty="0" smtClean="0"/>
              <a:t>这些本来已经使用</a:t>
            </a:r>
            <a:r>
              <a:rPr lang="en-US" altLang="zh-CN" dirty="0" smtClean="0"/>
              <a:t>GPU</a:t>
            </a:r>
            <a:r>
              <a:rPr lang="zh-CN" altLang="en-US" dirty="0" smtClean="0"/>
              <a:t>加速的内容，去读取的话会耗费大量资源。</a:t>
            </a:r>
            <a:endParaRPr lang="en-US" altLang="zh-CN" dirty="0" smtClean="0"/>
          </a:p>
          <a:p>
            <a:pPr fontAlgn="base"/>
            <a:r>
              <a:rPr lang="en-US" altLang="zh-CN" dirty="0" smtClean="0"/>
              <a:t>CPU</a:t>
            </a:r>
            <a:r>
              <a:rPr lang="zh-CN" altLang="en-US" dirty="0" smtClean="0"/>
              <a:t>和</a:t>
            </a:r>
            <a:r>
              <a:rPr lang="en-US" altLang="zh-CN" dirty="0" smtClean="0"/>
              <a:t>GPU</a:t>
            </a:r>
            <a:r>
              <a:rPr lang="zh-CN" altLang="en-US" dirty="0" smtClean="0"/>
              <a:t>并行操作可以使画面更加流畅。</a:t>
            </a:r>
            <a:r>
              <a:rPr lang="en-US" altLang="zh-CN" dirty="0"/>
              <a:t/>
            </a:r>
            <a:br>
              <a:rPr lang="en-US" altLang="zh-CN" dirty="0"/>
            </a:br>
            <a:endParaRPr lang="zh-CN" altLang="en-US" dirty="0"/>
          </a:p>
        </p:txBody>
      </p:sp>
    </p:spTree>
    <p:extLst>
      <p:ext uri="{BB962C8B-B14F-4D97-AF65-F5344CB8AC3E}">
        <p14:creationId xmlns:p14="http://schemas.microsoft.com/office/powerpoint/2010/main" val="959773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渲染过程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2586831"/>
            <a:ext cx="6191250" cy="2552700"/>
          </a:xfrm>
        </p:spPr>
      </p:pic>
    </p:spTree>
    <p:extLst>
      <p:ext uri="{BB962C8B-B14F-4D97-AF65-F5344CB8AC3E}">
        <p14:creationId xmlns:p14="http://schemas.microsoft.com/office/powerpoint/2010/main" val="3827580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四棵树</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b="1" i="1" dirty="0"/>
              <a:t>DOM tree, </a:t>
            </a:r>
            <a:r>
              <a:rPr lang="zh-CN" altLang="en-US" b="1" i="1" dirty="0"/>
              <a:t>基础数据模型 </a:t>
            </a:r>
            <a:endParaRPr lang="en-US" altLang="zh-CN" b="1" i="1" dirty="0" smtClean="0"/>
          </a:p>
          <a:p>
            <a:pPr marL="0" indent="0">
              <a:buNone/>
            </a:pPr>
            <a:endParaRPr lang="en-US" altLang="zh-CN" b="1" i="1" dirty="0"/>
          </a:p>
          <a:p>
            <a:pPr marL="0" indent="0">
              <a:buNone/>
            </a:pPr>
            <a:r>
              <a:rPr lang="en-US" altLang="zh-CN" b="1" i="1" dirty="0" err="1"/>
              <a:t>RenderObject</a:t>
            </a:r>
            <a:r>
              <a:rPr lang="en-US" altLang="zh-CN" b="1" i="1" dirty="0"/>
              <a:t> tree, </a:t>
            </a:r>
            <a:r>
              <a:rPr lang="en-US" altLang="zh-CN" b="1" i="1" dirty="0" err="1" smtClean="0"/>
              <a:t>RenderObject</a:t>
            </a:r>
            <a:r>
              <a:rPr lang="zh-CN" altLang="en-US" b="1" i="1" dirty="0" smtClean="0"/>
              <a:t>构成，与</a:t>
            </a:r>
            <a:r>
              <a:rPr lang="en-US" altLang="zh-CN" dirty="0"/>
              <a:t>DOM tree’s </a:t>
            </a:r>
            <a:r>
              <a:rPr lang="zh-CN" altLang="en-US" dirty="0"/>
              <a:t>可视节点一一对应</a:t>
            </a:r>
            <a:r>
              <a:rPr lang="en-US" altLang="zh-CN" dirty="0"/>
              <a:t>.  </a:t>
            </a:r>
            <a:r>
              <a:rPr lang="en-US" altLang="zh-CN" dirty="0" err="1"/>
              <a:t>RenderObjects</a:t>
            </a:r>
            <a:r>
              <a:rPr lang="en-US" altLang="zh-CN" dirty="0"/>
              <a:t> </a:t>
            </a:r>
            <a:r>
              <a:rPr lang="zh-CN" altLang="en-US" dirty="0"/>
              <a:t>负责绘制相应的</a:t>
            </a:r>
            <a:r>
              <a:rPr lang="en-US" altLang="zh-CN" dirty="0" smtClean="0"/>
              <a:t>Node</a:t>
            </a:r>
          </a:p>
          <a:p>
            <a:pPr marL="0" indent="0">
              <a:buNone/>
            </a:pPr>
            <a:endParaRPr lang="en-US" altLang="zh-CN" dirty="0"/>
          </a:p>
          <a:p>
            <a:pPr marL="0" indent="0" fontAlgn="base">
              <a:buNone/>
            </a:pPr>
            <a:r>
              <a:rPr lang="en-US" altLang="zh-CN" b="1" i="1" dirty="0" err="1" smtClean="0"/>
              <a:t>RenderLayer</a:t>
            </a:r>
            <a:r>
              <a:rPr lang="en-US" altLang="zh-CN" b="1" i="1" dirty="0" smtClean="0"/>
              <a:t> </a:t>
            </a:r>
            <a:r>
              <a:rPr lang="en-US" altLang="zh-CN" b="1" i="1" dirty="0"/>
              <a:t>tree, </a:t>
            </a:r>
            <a:r>
              <a:rPr lang="zh-CN" altLang="en-US" b="1" i="1" dirty="0" smtClean="0"/>
              <a:t>由</a:t>
            </a:r>
            <a:r>
              <a:rPr lang="en-US" altLang="zh-CN" dirty="0" err="1" smtClean="0"/>
              <a:t>RenderLayers</a:t>
            </a:r>
            <a:r>
              <a:rPr lang="zh-CN" altLang="en-US" dirty="0" smtClean="0"/>
              <a:t>构成，与</a:t>
            </a:r>
            <a:r>
              <a:rPr lang="en-US" altLang="zh-CN" i="1" dirty="0" smtClean="0"/>
              <a:t> </a:t>
            </a:r>
            <a:r>
              <a:rPr lang="en-US" altLang="zh-CN" dirty="0" err="1" smtClean="0"/>
              <a:t>RenderObject</a:t>
            </a:r>
            <a:r>
              <a:rPr lang="en-US" altLang="zh-CN" dirty="0" smtClean="0"/>
              <a:t> </a:t>
            </a:r>
            <a:r>
              <a:rPr lang="zh-CN" altLang="en-US" dirty="0" smtClean="0"/>
              <a:t>相对应（多个</a:t>
            </a:r>
            <a:r>
              <a:rPr lang="en-US" altLang="zh-CN" dirty="0" err="1"/>
              <a:t>RenderObject</a:t>
            </a:r>
            <a:r>
              <a:rPr lang="en-US" altLang="zh-CN" dirty="0"/>
              <a:t> </a:t>
            </a:r>
            <a:r>
              <a:rPr lang="zh-CN" altLang="en-US" dirty="0" smtClean="0"/>
              <a:t>对应一个</a:t>
            </a:r>
            <a:r>
              <a:rPr lang="en-US" altLang="zh-CN" b="1" i="1" dirty="0" err="1"/>
              <a:t>RenderLayer</a:t>
            </a:r>
            <a:r>
              <a:rPr lang="en-US" altLang="zh-CN" b="1" i="1" dirty="0"/>
              <a:t> </a:t>
            </a:r>
            <a:r>
              <a:rPr lang="zh-CN" altLang="en-US" dirty="0" smtClean="0"/>
              <a:t>）</a:t>
            </a:r>
            <a:r>
              <a:rPr lang="en-US" altLang="zh-CN" dirty="0" smtClean="0"/>
              <a:t>. </a:t>
            </a:r>
            <a:r>
              <a:rPr lang="en-US" altLang="zh-CN" dirty="0" err="1" smtClean="0"/>
              <a:t>RenderLayer</a:t>
            </a:r>
            <a:r>
              <a:rPr lang="en-US" altLang="zh-CN" dirty="0" smtClean="0"/>
              <a:t> </a:t>
            </a:r>
            <a:r>
              <a:rPr lang="en-US" altLang="zh-CN" dirty="0"/>
              <a:t>tree </a:t>
            </a:r>
            <a:r>
              <a:rPr lang="zh-CN" altLang="en-US" dirty="0" smtClean="0"/>
              <a:t>保存层间的</a:t>
            </a:r>
            <a:r>
              <a:rPr lang="en-US" altLang="zh-CN" dirty="0" smtClean="0"/>
              <a:t>Z</a:t>
            </a:r>
            <a:r>
              <a:rPr lang="zh-CN" altLang="en-US" dirty="0" smtClean="0"/>
              <a:t>序。</a:t>
            </a:r>
            <a:endParaRPr lang="en-US" altLang="zh-CN" dirty="0" smtClean="0"/>
          </a:p>
          <a:p>
            <a:pPr marL="0" indent="0" fontAlgn="base">
              <a:buNone/>
            </a:pPr>
            <a:endParaRPr lang="en-US" altLang="zh-CN" dirty="0" smtClean="0"/>
          </a:p>
          <a:p>
            <a:pPr marL="0" indent="0" fontAlgn="base">
              <a:buNone/>
            </a:pPr>
            <a:r>
              <a:rPr lang="en-US" altLang="zh-CN" b="1" i="1" dirty="0" err="1" smtClean="0"/>
              <a:t>GraphicsLayer</a:t>
            </a:r>
            <a:r>
              <a:rPr lang="en-US" altLang="zh-CN" b="1" i="1" dirty="0" smtClean="0"/>
              <a:t> </a:t>
            </a:r>
            <a:r>
              <a:rPr lang="en-US" altLang="zh-CN" b="1" i="1" dirty="0"/>
              <a:t>tree</a:t>
            </a:r>
            <a:r>
              <a:rPr lang="en-US" altLang="zh-CN" dirty="0"/>
              <a:t>, </a:t>
            </a:r>
            <a:r>
              <a:rPr lang="zh-CN" altLang="en-US" dirty="0" smtClean="0"/>
              <a:t>由</a:t>
            </a:r>
            <a:r>
              <a:rPr lang="en-US" altLang="zh-CN" dirty="0" err="1"/>
              <a:t>GraphicsLayers</a:t>
            </a:r>
            <a:r>
              <a:rPr lang="en-US" altLang="zh-CN" dirty="0"/>
              <a:t> </a:t>
            </a:r>
            <a:r>
              <a:rPr lang="zh-CN" altLang="en-US" dirty="0" smtClean="0"/>
              <a:t>构成。一个</a:t>
            </a:r>
            <a:r>
              <a:rPr lang="en-US" altLang="zh-CN" dirty="0" err="1" smtClean="0"/>
              <a:t>GraphicsLayers</a:t>
            </a:r>
            <a:r>
              <a:rPr lang="en-US" altLang="zh-CN" dirty="0" smtClean="0"/>
              <a:t> </a:t>
            </a:r>
            <a:r>
              <a:rPr lang="zh-CN" altLang="en-US" dirty="0" smtClean="0"/>
              <a:t>对应多个</a:t>
            </a:r>
            <a:r>
              <a:rPr lang="en-US" altLang="zh-CN" dirty="0" smtClean="0"/>
              <a:t> </a:t>
            </a:r>
            <a:r>
              <a:rPr lang="en-US" altLang="zh-CN" dirty="0" err="1"/>
              <a:t>RenderLayers</a:t>
            </a:r>
            <a:r>
              <a:rPr lang="en-US" altLang="zh-CN" dirty="0" smtClean="0"/>
              <a:t>.</a:t>
            </a:r>
          </a:p>
          <a:p>
            <a:pPr marL="0" indent="0" fontAlgn="base">
              <a:buNone/>
            </a:pPr>
            <a:endParaRPr lang="en-US" altLang="zh-CN" dirty="0"/>
          </a:p>
          <a:p>
            <a:pPr marL="0" indent="0">
              <a:buNone/>
            </a:pPr>
            <a:r>
              <a:rPr lang="zh-CN" altLang="en-US" dirty="0" smtClean="0"/>
              <a:t>每个</a:t>
            </a:r>
            <a:r>
              <a:rPr lang="en-US" altLang="zh-CN" dirty="0" err="1" smtClean="0"/>
              <a:t>GraphicsLayer</a:t>
            </a:r>
            <a:r>
              <a:rPr lang="en-US" altLang="zh-CN" dirty="0" smtClean="0"/>
              <a:t> </a:t>
            </a:r>
            <a:r>
              <a:rPr lang="zh-CN" altLang="en-US" dirty="0"/>
              <a:t>包含</a:t>
            </a:r>
            <a:r>
              <a:rPr lang="en-US" altLang="zh-CN" dirty="0" smtClean="0"/>
              <a:t>Web*Layers</a:t>
            </a:r>
            <a:r>
              <a:rPr lang="zh-CN" altLang="en-US" dirty="0" smtClean="0"/>
              <a:t>（在</a:t>
            </a:r>
            <a:r>
              <a:rPr lang="en-US" altLang="zh-CN" dirty="0" smtClean="0"/>
              <a:t>Chrome</a:t>
            </a:r>
            <a:r>
              <a:rPr lang="zh-CN" altLang="en-US" dirty="0" smtClean="0"/>
              <a:t>中被</a:t>
            </a:r>
            <a:r>
              <a:rPr lang="en-US" altLang="zh-CN" dirty="0"/>
              <a:t>Chrome compositor layers </a:t>
            </a:r>
            <a:r>
              <a:rPr lang="zh-CN" altLang="en-US" dirty="0" smtClean="0"/>
              <a:t>实现）</a:t>
            </a:r>
            <a:r>
              <a:rPr lang="en-US" altLang="zh-CN" dirty="0" smtClean="0"/>
              <a:t>. </a:t>
            </a:r>
            <a:r>
              <a:rPr lang="zh-CN" altLang="en-US" dirty="0" smtClean="0"/>
              <a:t>合成器最终操作</a:t>
            </a:r>
            <a:r>
              <a:rPr lang="en-US" altLang="zh-CN" dirty="0" smtClean="0"/>
              <a:t>CC </a:t>
            </a:r>
            <a:r>
              <a:rPr lang="en-US" altLang="zh-CN" dirty="0"/>
              <a:t>layers </a:t>
            </a:r>
            <a:r>
              <a:rPr lang="en-US" altLang="zh-CN" dirty="0" smtClean="0"/>
              <a:t>.</a:t>
            </a:r>
            <a:r>
              <a:rPr lang="en-US" altLang="zh-CN" dirty="0"/>
              <a:t/>
            </a:r>
            <a:br>
              <a:rPr lang="en-US" altLang="zh-CN" dirty="0"/>
            </a:br>
            <a:endParaRPr lang="en-US" altLang="zh-CN" dirty="0"/>
          </a:p>
          <a:p>
            <a:pPr marL="0" indent="0">
              <a:buNone/>
            </a:pPr>
            <a:r>
              <a:rPr lang="en-US" altLang="zh-CN" dirty="0"/>
              <a:t/>
            </a:r>
            <a:br>
              <a:rPr lang="en-US" altLang="zh-CN" dirty="0"/>
            </a:br>
            <a:endParaRPr lang="en-US" altLang="zh-CN" dirty="0"/>
          </a:p>
          <a:p>
            <a:endParaRPr lang="zh-CN" altLang="en-US" dirty="0"/>
          </a:p>
        </p:txBody>
      </p:sp>
    </p:spTree>
    <p:extLst>
      <p:ext uri="{BB962C8B-B14F-4D97-AF65-F5344CB8AC3E}">
        <p14:creationId xmlns:p14="http://schemas.microsoft.com/office/powerpoint/2010/main" val="206767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部署工具</a:t>
            </a:r>
            <a:endParaRPr lang="en-US" altLang="zh-CN" dirty="0"/>
          </a:p>
        </p:txBody>
      </p:sp>
      <p:sp>
        <p:nvSpPr>
          <p:cNvPr id="3" name="内容占位符 2"/>
          <p:cNvSpPr>
            <a:spLocks noGrp="1"/>
          </p:cNvSpPr>
          <p:nvPr>
            <p:ph idx="1"/>
          </p:nvPr>
        </p:nvSpPr>
        <p:spPr/>
        <p:txBody>
          <a:bodyPr>
            <a:normAutofit fontScale="92500" lnSpcReduction="10000"/>
          </a:bodyPr>
          <a:lstStyle/>
          <a:p>
            <a:r>
              <a:rPr lang="zh-CN" altLang="en-US" dirty="0"/>
              <a:t>下载部署</a:t>
            </a:r>
            <a:r>
              <a:rPr lang="zh-CN" altLang="en-US" dirty="0" smtClean="0"/>
              <a:t>工具</a:t>
            </a:r>
            <a:endParaRPr lang="en-US" altLang="zh-CN" dirty="0" smtClean="0"/>
          </a:p>
          <a:p>
            <a:pPr marL="0" indent="0">
              <a:buNone/>
            </a:pPr>
            <a:r>
              <a:rPr lang="en-US" altLang="zh-CN" dirty="0" err="1" smtClean="0"/>
              <a:t>git</a:t>
            </a:r>
            <a:r>
              <a:rPr lang="en-US" altLang="zh-CN" dirty="0" smtClean="0"/>
              <a:t> </a:t>
            </a:r>
            <a:r>
              <a:rPr lang="en-US" altLang="zh-CN" dirty="0"/>
              <a:t>clone </a:t>
            </a:r>
            <a:r>
              <a:rPr lang="en-US" altLang="zh-CN" dirty="0">
                <a:hlinkClick r:id="rId2"/>
              </a:rPr>
              <a:t>https://chromium.googlesource.com/chromium/tools/depot_tools.git</a:t>
            </a:r>
            <a:endParaRPr lang="en-US" altLang="zh-CN" dirty="0" smtClean="0"/>
          </a:p>
          <a:p>
            <a:r>
              <a:rPr lang="zh-CN" altLang="en-US" dirty="0" smtClean="0"/>
              <a:t>添加环境变量</a:t>
            </a:r>
            <a:endParaRPr lang="en-US" altLang="zh-CN" dirty="0" smtClean="0"/>
          </a:p>
          <a:p>
            <a:pPr marL="0" indent="0">
              <a:buNone/>
            </a:pPr>
            <a:r>
              <a:rPr lang="zh-CN" altLang="en-US" dirty="0" smtClean="0"/>
              <a:t>下载完成将</a:t>
            </a:r>
            <a:r>
              <a:rPr lang="en-US" altLang="zh-CN" dirty="0" err="1" smtClean="0">
                <a:hlinkClick r:id="rId2"/>
              </a:rPr>
              <a:t>depot_tools</a:t>
            </a:r>
            <a:r>
              <a:rPr lang="zh-CN" altLang="en-US" dirty="0" smtClean="0"/>
              <a:t>目录添加到系统环境变量（</a:t>
            </a:r>
            <a:r>
              <a:rPr lang="en-US" altLang="zh-CN" dirty="0" smtClean="0"/>
              <a:t>path</a:t>
            </a:r>
            <a:r>
              <a:rPr lang="zh-CN" altLang="en-US" dirty="0" smtClean="0"/>
              <a:t>）</a:t>
            </a:r>
            <a:endParaRPr lang="en-US" altLang="zh-CN" dirty="0" smtClean="0"/>
          </a:p>
          <a:p>
            <a:r>
              <a:rPr lang="zh-CN" altLang="en-US" dirty="0"/>
              <a:t>配置部署</a:t>
            </a:r>
            <a:r>
              <a:rPr lang="zh-CN" altLang="en-US" dirty="0" smtClean="0"/>
              <a:t>工具</a:t>
            </a:r>
            <a:endParaRPr lang="en-US" altLang="zh-CN" dirty="0" smtClean="0"/>
          </a:p>
          <a:p>
            <a:pPr marL="0" indent="0">
              <a:buNone/>
            </a:pPr>
            <a:r>
              <a:rPr lang="en-US" altLang="zh-CN" dirty="0"/>
              <a:t> </a:t>
            </a:r>
            <a:r>
              <a:rPr lang="en-US" altLang="zh-CN" dirty="0" smtClean="0"/>
              <a:t>  </a:t>
            </a:r>
            <a:r>
              <a:rPr lang="en-US" altLang="zh-CN" dirty="0" err="1" smtClean="0"/>
              <a:t>gclient</a:t>
            </a:r>
            <a:endParaRPr lang="en-US" altLang="zh-CN" dirty="0"/>
          </a:p>
          <a:p>
            <a:pPr marL="0" indent="0">
              <a:buNone/>
            </a:pPr>
            <a:endParaRPr lang="zh-CN" altLang="en-US" dirty="0"/>
          </a:p>
        </p:txBody>
      </p:sp>
    </p:spTree>
    <p:extLst>
      <p:ext uri="{BB962C8B-B14F-4D97-AF65-F5344CB8AC3E}">
        <p14:creationId xmlns:p14="http://schemas.microsoft.com/office/powerpoint/2010/main" val="2272018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合成</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smtClean="0"/>
              <a:t>Chrome </a:t>
            </a:r>
            <a:r>
              <a:rPr lang="zh-CN" altLang="en-US" dirty="0" smtClean="0"/>
              <a:t>的合成器是一个管理</a:t>
            </a:r>
            <a:r>
              <a:rPr lang="en-US" altLang="zh-CN" dirty="0" smtClean="0"/>
              <a:t> </a:t>
            </a:r>
            <a:r>
              <a:rPr lang="en-US" altLang="zh-CN" dirty="0" err="1"/>
              <a:t>GraphicsLayer</a:t>
            </a:r>
            <a:r>
              <a:rPr lang="en-US" altLang="zh-CN" dirty="0"/>
              <a:t> </a:t>
            </a:r>
            <a:r>
              <a:rPr lang="zh-CN" altLang="en-US" dirty="0" smtClean="0"/>
              <a:t>树并协调帧的生命周期的软件库。</a:t>
            </a:r>
            <a:endParaRPr lang="en-US" altLang="zh-CN" dirty="0" smtClean="0"/>
          </a:p>
          <a:p>
            <a:pPr marL="0" indent="0">
              <a:buNone/>
            </a:pPr>
            <a:endParaRPr lang="en-US" altLang="zh-CN" dirty="0" smtClean="0"/>
          </a:p>
          <a:p>
            <a:pPr marL="0" indent="0">
              <a:buNone/>
            </a:pPr>
            <a:r>
              <a:rPr lang="zh-CN" altLang="en-US" dirty="0" smtClean="0"/>
              <a:t>渲染分为两步：绘制，合成。这就允许在合成器在合成一个层前可以执行一些额外的操作。</a:t>
            </a:r>
            <a:r>
              <a:rPr lang="en-US" altLang="zh-CN" dirty="0" smtClean="0"/>
              <a:t> </a:t>
            </a:r>
            <a:r>
              <a:rPr lang="zh-CN" altLang="en-US" dirty="0" smtClean="0"/>
              <a:t>例如，合成器在合成一个</a:t>
            </a:r>
            <a:r>
              <a:rPr lang="en-US" altLang="zh-CN" dirty="0"/>
              <a:t>layer</a:t>
            </a:r>
            <a:r>
              <a:rPr lang="zh-CN" altLang="en-US" dirty="0" smtClean="0"/>
              <a:t>前，负责对</a:t>
            </a:r>
            <a:r>
              <a:rPr lang="en-US" altLang="zh-CN" dirty="0" smtClean="0"/>
              <a:t>layer</a:t>
            </a:r>
            <a:r>
              <a:rPr lang="zh-CN" altLang="en-US" dirty="0" smtClean="0"/>
              <a:t>的位图应用</a:t>
            </a:r>
            <a:r>
              <a:rPr lang="en-US" altLang="zh-CN" dirty="0" smtClean="0"/>
              <a:t>CSS</a:t>
            </a:r>
            <a:r>
              <a:rPr lang="zh-CN" altLang="en-US" dirty="0" smtClean="0"/>
              <a:t>变换</a:t>
            </a:r>
            <a:r>
              <a:rPr lang="en-US" altLang="zh-CN" dirty="0" smtClean="0"/>
              <a:t>. </a:t>
            </a:r>
          </a:p>
          <a:p>
            <a:pPr marL="0" indent="0">
              <a:buNone/>
            </a:pPr>
            <a:r>
              <a:rPr lang="zh-CN" altLang="en-US" dirty="0" smtClean="0"/>
              <a:t>由于层的绘制和合成解耦，其中一个层的无效   只会导致该层重绘，并重新合成。</a:t>
            </a:r>
            <a:endParaRPr lang="en-US" altLang="zh-CN" dirty="0" smtClean="0"/>
          </a:p>
          <a:p>
            <a:pPr marL="0" indent="0">
              <a:buNone/>
            </a:pPr>
            <a:endParaRPr lang="en-US" altLang="zh-CN" dirty="0" smtClean="0"/>
          </a:p>
          <a:p>
            <a:pPr marL="0" indent="0">
              <a:buNone/>
            </a:pPr>
            <a:r>
              <a:rPr lang="zh-CN" altLang="en-US" dirty="0" smtClean="0"/>
              <a:t>每当浏览器需要一个新的帧，合成器开始</a:t>
            </a:r>
            <a:r>
              <a:rPr lang="en-US" altLang="zh-CN" i="1" dirty="0"/>
              <a:t>draw</a:t>
            </a:r>
            <a:r>
              <a:rPr lang="zh-CN" altLang="en-US" dirty="0" smtClean="0"/>
              <a:t>。</a:t>
            </a:r>
            <a:r>
              <a:rPr lang="en-US" altLang="zh-CN" i="1" dirty="0" smtClean="0"/>
              <a:t> </a:t>
            </a:r>
            <a:r>
              <a:rPr lang="en-US" altLang="zh-CN" i="1" dirty="0"/>
              <a:t>drawing</a:t>
            </a:r>
            <a:r>
              <a:rPr lang="en-US" altLang="zh-CN" dirty="0"/>
              <a:t> </a:t>
            </a:r>
            <a:r>
              <a:rPr lang="zh-CN" altLang="en-US" dirty="0" smtClean="0"/>
              <a:t>是合成器合并所有层到最终的屏幕图像中。而</a:t>
            </a:r>
            <a:r>
              <a:rPr lang="en-US" altLang="zh-CN" dirty="0" smtClean="0"/>
              <a:t> </a:t>
            </a:r>
            <a:r>
              <a:rPr lang="en-US" altLang="zh-CN" i="1" dirty="0"/>
              <a:t>painting</a:t>
            </a:r>
            <a:r>
              <a:rPr lang="en-US" altLang="zh-CN" dirty="0"/>
              <a:t> </a:t>
            </a:r>
            <a:r>
              <a:rPr lang="zh-CN" altLang="en-US" dirty="0" smtClean="0"/>
              <a:t>是更新层的后端存储</a:t>
            </a:r>
            <a:r>
              <a:rPr lang="en-US" altLang="zh-CN" dirty="0" smtClean="0"/>
              <a:t> (</a:t>
            </a:r>
            <a:r>
              <a:rPr lang="zh-CN" altLang="en-US" dirty="0" smtClean="0"/>
              <a:t>位图 </a:t>
            </a:r>
            <a:r>
              <a:rPr lang="en-US" altLang="zh-CN" dirty="0" smtClean="0"/>
              <a:t>with </a:t>
            </a:r>
            <a:r>
              <a:rPr lang="en-US" altLang="zh-CN" dirty="0"/>
              <a:t>software </a:t>
            </a:r>
            <a:r>
              <a:rPr lang="en-US" altLang="zh-CN" dirty="0" err="1"/>
              <a:t>rasterization</a:t>
            </a:r>
            <a:r>
              <a:rPr lang="en-US" altLang="zh-CN" dirty="0"/>
              <a:t>; </a:t>
            </a:r>
            <a:r>
              <a:rPr lang="zh-CN" altLang="en-US" dirty="0" smtClean="0"/>
              <a:t>纹理 </a:t>
            </a:r>
            <a:r>
              <a:rPr lang="en-US" altLang="zh-CN" dirty="0" smtClean="0"/>
              <a:t>in </a:t>
            </a:r>
            <a:r>
              <a:rPr lang="en-US" altLang="zh-CN" dirty="0"/>
              <a:t>hardware </a:t>
            </a:r>
            <a:r>
              <a:rPr lang="en-US" altLang="zh-CN" dirty="0" err="1"/>
              <a:t>rasterization</a:t>
            </a:r>
            <a:r>
              <a:rPr lang="en-US" altLang="zh-CN" dirty="0"/>
              <a:t>).</a:t>
            </a:r>
          </a:p>
          <a:p>
            <a:endParaRPr lang="en-US" altLang="zh-CN" dirty="0" smtClean="0"/>
          </a:p>
          <a:p>
            <a:pPr marL="0" indent="0">
              <a:buNone/>
            </a:pPr>
            <a:r>
              <a:rPr lang="zh-CN" altLang="en-US" dirty="0" smtClean="0"/>
              <a:t>合成器使用</a:t>
            </a:r>
            <a:r>
              <a:rPr lang="en-US" altLang="zh-CN" dirty="0" smtClean="0"/>
              <a:t>GPU</a:t>
            </a:r>
            <a:r>
              <a:rPr lang="zh-CN" altLang="en-US" dirty="0" smtClean="0"/>
              <a:t>执行合成步骤。这区别于之前的软件渲染</a:t>
            </a:r>
            <a:r>
              <a:rPr lang="en-US" altLang="zh-CN" dirty="0" smtClean="0"/>
              <a:t>(</a:t>
            </a:r>
            <a:r>
              <a:rPr lang="zh-CN" altLang="en-US" dirty="0" smtClean="0"/>
              <a:t>通过</a:t>
            </a:r>
            <a:r>
              <a:rPr lang="en-US" altLang="zh-CN" dirty="0" smtClean="0"/>
              <a:t>IPC </a:t>
            </a:r>
            <a:r>
              <a:rPr lang="en-US" altLang="zh-CN" dirty="0"/>
              <a:t>and </a:t>
            </a:r>
            <a:r>
              <a:rPr lang="zh-CN" altLang="en-US" dirty="0" smtClean="0"/>
              <a:t>共享内存</a:t>
            </a:r>
            <a:r>
              <a:rPr lang="en-US" altLang="zh-CN" dirty="0" smtClean="0"/>
              <a:t>) </a:t>
            </a:r>
            <a:r>
              <a:rPr lang="zh-CN" altLang="en-US" dirty="0" smtClean="0"/>
              <a:t>传送一个包含网页内容的位图给浏览进程供绘制到窗口</a:t>
            </a:r>
            <a:r>
              <a:rPr lang="en-US" altLang="zh-CN" dirty="0"/>
              <a:t/>
            </a:r>
            <a:br>
              <a:rPr lang="en-US" altLang="zh-CN" dirty="0"/>
            </a:br>
            <a:endParaRPr lang="en-US" altLang="zh-CN" dirty="0" smtClean="0"/>
          </a:p>
          <a:p>
            <a:pPr marL="0" indent="0">
              <a:buNone/>
            </a:pPr>
            <a:r>
              <a:rPr lang="zh-CN" altLang="en-US" dirty="0" smtClean="0"/>
              <a:t>调用平台相关</a:t>
            </a:r>
            <a:r>
              <a:rPr lang="en-US" altLang="zh-CN" dirty="0" smtClean="0"/>
              <a:t>3D </a:t>
            </a:r>
            <a:r>
              <a:rPr lang="en-US" altLang="zh-CN" dirty="0"/>
              <a:t>APIs (D3D on Windows; GL everywhere </a:t>
            </a:r>
            <a:r>
              <a:rPr lang="en-US" altLang="zh-CN" dirty="0" smtClean="0"/>
              <a:t>else</a:t>
            </a:r>
            <a:r>
              <a:rPr lang="zh-CN" altLang="en-US" dirty="0" smtClean="0"/>
              <a:t>）实现硬件加速绘制。</a:t>
            </a:r>
            <a:endParaRPr lang="en-US" altLang="zh-CN" dirty="0" smtClean="0"/>
          </a:p>
          <a:p>
            <a:pPr marL="0" indent="0">
              <a:buNone/>
            </a:pPr>
            <a:r>
              <a:rPr lang="en-US" altLang="zh-CN" dirty="0" smtClean="0"/>
              <a:t>GPU</a:t>
            </a:r>
            <a:r>
              <a:rPr lang="zh-CN" altLang="en-US" dirty="0" smtClean="0"/>
              <a:t>进程。受限于沙盒，渲染进程</a:t>
            </a:r>
            <a:r>
              <a:rPr lang="en-US" altLang="zh-CN" dirty="0" smtClean="0"/>
              <a:t>(</a:t>
            </a:r>
            <a:r>
              <a:rPr lang="zh-CN" altLang="en-US" dirty="0" smtClean="0"/>
              <a:t>包含</a:t>
            </a:r>
            <a:r>
              <a:rPr lang="en-US" altLang="zh-CN" dirty="0" smtClean="0"/>
              <a:t>Blink </a:t>
            </a:r>
            <a:r>
              <a:rPr lang="zh-CN" altLang="en-US" dirty="0" smtClean="0"/>
              <a:t>和 </a:t>
            </a:r>
            <a:r>
              <a:rPr lang="en-US" altLang="zh-CN" dirty="0" smtClean="0"/>
              <a:t>cc</a:t>
            </a:r>
            <a:r>
              <a:rPr lang="en-US" altLang="zh-CN" dirty="0"/>
              <a:t>) </a:t>
            </a:r>
            <a:r>
              <a:rPr lang="zh-CN" altLang="en-US" dirty="0" smtClean="0"/>
              <a:t>不能直接调用 </a:t>
            </a:r>
            <a:r>
              <a:rPr lang="en-US" altLang="zh-CN" dirty="0" smtClean="0"/>
              <a:t>OS</a:t>
            </a:r>
            <a:r>
              <a:rPr lang="zh-CN" altLang="en-US" dirty="0" smtClean="0"/>
              <a:t>提供的</a:t>
            </a:r>
            <a:r>
              <a:rPr lang="en-US" altLang="zh-CN" dirty="0" smtClean="0"/>
              <a:t>3D </a:t>
            </a:r>
            <a:r>
              <a:rPr lang="en-US" altLang="zh-CN" dirty="0"/>
              <a:t>APIs </a:t>
            </a:r>
            <a:r>
              <a:rPr lang="en-US" altLang="zh-CN" dirty="0" smtClean="0"/>
              <a:t>(</a:t>
            </a:r>
            <a:r>
              <a:rPr lang="en-US" altLang="zh-CN" dirty="0"/>
              <a:t>GL / </a:t>
            </a:r>
            <a:r>
              <a:rPr lang="en-US" altLang="zh-CN" dirty="0" smtClean="0"/>
              <a:t>D3D)</a:t>
            </a:r>
            <a:r>
              <a:rPr lang="zh-CN" altLang="en-US" dirty="0" smtClean="0"/>
              <a:t>，因此我们需要一个独立的进程去</a:t>
            </a:r>
            <a:r>
              <a:rPr lang="en-US" altLang="zh-CN" dirty="0" smtClean="0"/>
              <a:t>access</a:t>
            </a:r>
            <a:r>
              <a:rPr lang="zh-CN" altLang="en-US" dirty="0" smtClean="0"/>
              <a:t>这个设备。</a:t>
            </a:r>
            <a:endParaRPr lang="en-US" altLang="zh-CN" dirty="0" smtClean="0"/>
          </a:p>
          <a:p>
            <a:pPr marL="0" indent="0">
              <a:buNone/>
            </a:pPr>
            <a:endParaRPr lang="en-US" altLang="zh-CN" dirty="0" smtClean="0"/>
          </a:p>
          <a:p>
            <a:pPr marL="0" indent="0">
              <a:buNone/>
            </a:pPr>
            <a:r>
              <a:rPr lang="en-US" altLang="zh-CN" dirty="0" smtClean="0"/>
              <a:t>Renderer</a:t>
            </a:r>
            <a:r>
              <a:rPr lang="zh-CN" altLang="en-US" dirty="0" smtClean="0"/>
              <a:t>进程和</a:t>
            </a:r>
            <a:r>
              <a:rPr lang="en-US" altLang="zh-CN" dirty="0" smtClean="0"/>
              <a:t>GPU</a:t>
            </a:r>
            <a:r>
              <a:rPr lang="zh-CN" altLang="en-US" dirty="0" smtClean="0"/>
              <a:t>进程交互遵循</a:t>
            </a:r>
            <a:r>
              <a:rPr lang="en-US" altLang="zh-CN" dirty="0" smtClean="0"/>
              <a:t>C/S</a:t>
            </a:r>
            <a:r>
              <a:rPr lang="zh-CN" altLang="en-US" dirty="0" smtClean="0"/>
              <a:t>模式：</a:t>
            </a:r>
            <a:endParaRPr lang="en-US" altLang="zh-CN" dirty="0"/>
          </a:p>
          <a:p>
            <a:pPr marL="0" indent="0" fontAlgn="base">
              <a:buNone/>
            </a:pPr>
            <a:r>
              <a:rPr lang="zh-CN" altLang="en-US" dirty="0" smtClean="0"/>
              <a:t>客户端</a:t>
            </a:r>
            <a:r>
              <a:rPr lang="en-US" altLang="zh-CN" dirty="0" smtClean="0"/>
              <a:t>(</a:t>
            </a:r>
            <a:r>
              <a:rPr lang="zh-CN" altLang="en-US" dirty="0" smtClean="0"/>
              <a:t>渲染进程</a:t>
            </a:r>
            <a:r>
              <a:rPr lang="en-US" altLang="zh-CN" dirty="0" smtClean="0"/>
              <a:t>), </a:t>
            </a:r>
            <a:r>
              <a:rPr lang="zh-CN" altLang="en-US" dirty="0" smtClean="0"/>
              <a:t>不是直接调用系统</a:t>
            </a:r>
            <a:r>
              <a:rPr lang="en-US" altLang="zh-CN" dirty="0" smtClean="0"/>
              <a:t>API, </a:t>
            </a:r>
            <a:r>
              <a:rPr lang="zh-CN" altLang="en-US" dirty="0" smtClean="0"/>
              <a:t>而是序列化调用被放入一个</a:t>
            </a:r>
            <a:r>
              <a:rPr lang="en-US" altLang="zh-CN" dirty="0" smtClean="0"/>
              <a:t>ring </a:t>
            </a:r>
            <a:r>
              <a:rPr lang="en-US" altLang="zh-CN" dirty="0"/>
              <a:t>buffer (the </a:t>
            </a:r>
            <a:r>
              <a:rPr lang="en-US" altLang="zh-CN" i="1" dirty="0"/>
              <a:t>command buffer) </a:t>
            </a:r>
            <a:r>
              <a:rPr lang="zh-CN" altLang="en-US" i="1" dirty="0" smtClean="0"/>
              <a:t>驻留内存，由客户端和服务器（</a:t>
            </a:r>
            <a:r>
              <a:rPr lang="en-US" altLang="zh-CN" i="1" dirty="0" smtClean="0"/>
              <a:t>GPU</a:t>
            </a:r>
            <a:r>
              <a:rPr lang="zh-CN" altLang="en-US" i="1" dirty="0" smtClean="0"/>
              <a:t>进程）共享</a:t>
            </a:r>
            <a:r>
              <a:rPr lang="en-US" altLang="zh-CN" dirty="0" smtClean="0"/>
              <a:t>.</a:t>
            </a:r>
            <a:endParaRPr lang="en-US" altLang="zh-CN" dirty="0"/>
          </a:p>
          <a:p>
            <a:pPr marL="0" indent="0" fontAlgn="base">
              <a:buNone/>
            </a:pPr>
            <a:r>
              <a:rPr lang="zh-CN" altLang="en-US" dirty="0" smtClean="0"/>
              <a:t>服务器（</a:t>
            </a:r>
            <a:r>
              <a:rPr lang="en-US" altLang="zh-CN" i="1" dirty="0"/>
              <a:t> GPU</a:t>
            </a:r>
            <a:r>
              <a:rPr lang="zh-CN" altLang="en-US" i="1" dirty="0"/>
              <a:t>进程</a:t>
            </a:r>
            <a:r>
              <a:rPr lang="zh-CN" altLang="en-US" dirty="0" smtClean="0"/>
              <a:t>）运行一下比较少限制的沙盒，这样它就能调用系统的</a:t>
            </a:r>
            <a:r>
              <a:rPr lang="en-US" altLang="zh-CN" dirty="0"/>
              <a:t>3D APIs </a:t>
            </a:r>
            <a:r>
              <a:rPr lang="zh-CN" altLang="en-US" dirty="0" smtClean="0"/>
              <a:t>。它从共享内存中拿到序列化的命令，解析并执行相应的图形调用。</a:t>
            </a:r>
            <a:endParaRPr lang="en-US" altLang="zh-CN" dirty="0" smtClean="0"/>
          </a:p>
          <a:p>
            <a:pPr marL="0" indent="0" fontAlgn="base">
              <a:buNone/>
            </a:pPr>
            <a:endParaRPr lang="en-US" altLang="zh-CN" dirty="0"/>
          </a:p>
          <a:p>
            <a:pPr marL="0" indent="0">
              <a:buNone/>
            </a:pPr>
            <a:r>
              <a:rPr lang="en-US" altLang="zh-CN" dirty="0" smtClean="0"/>
              <a:t>GPU</a:t>
            </a:r>
            <a:r>
              <a:rPr lang="zh-CN" altLang="en-US" dirty="0" smtClean="0"/>
              <a:t>进程接受的命令接近于 </a:t>
            </a:r>
            <a:r>
              <a:rPr lang="en-US" altLang="zh-CN" dirty="0" smtClean="0"/>
              <a:t>GL </a:t>
            </a:r>
            <a:r>
              <a:rPr lang="en-US" altLang="zh-CN" dirty="0"/>
              <a:t>ES 2.0 </a:t>
            </a:r>
            <a:r>
              <a:rPr lang="en-US" altLang="zh-CN" dirty="0" smtClean="0"/>
              <a:t>API </a:t>
            </a:r>
            <a:r>
              <a:rPr lang="zh-CN" altLang="en-US" dirty="0" smtClean="0"/>
              <a:t>的形式</a:t>
            </a:r>
            <a:r>
              <a:rPr lang="en-US" altLang="zh-CN" dirty="0" smtClean="0"/>
              <a:t> (</a:t>
            </a:r>
            <a:r>
              <a:rPr lang="zh-CN" altLang="en-US" dirty="0" smtClean="0"/>
              <a:t>例如 ，它包含对应于</a:t>
            </a:r>
            <a:r>
              <a:rPr lang="en-US" altLang="zh-CN" dirty="0" err="1" smtClean="0"/>
              <a:t>glClear</a:t>
            </a:r>
            <a:r>
              <a:rPr lang="zh-CN" altLang="en-US" dirty="0" smtClean="0"/>
              <a:t>或者</a:t>
            </a:r>
            <a:r>
              <a:rPr lang="en-US" altLang="zh-CN" dirty="0" err="1" smtClean="0"/>
              <a:t>glDrawArrays</a:t>
            </a:r>
            <a:r>
              <a:rPr lang="zh-CN" altLang="en-US" dirty="0" smtClean="0"/>
              <a:t>的命令</a:t>
            </a:r>
            <a:r>
              <a:rPr lang="en-US" altLang="zh-CN" dirty="0" smtClean="0"/>
              <a:t>). </a:t>
            </a:r>
          </a:p>
          <a:p>
            <a:pPr marL="0" indent="0">
              <a:buNone/>
            </a:pPr>
            <a:endParaRPr lang="en-US" altLang="zh-CN" dirty="0"/>
          </a:p>
          <a:p>
            <a:pPr marL="0" indent="0">
              <a:buNone/>
            </a:pPr>
            <a:r>
              <a:rPr lang="zh-CN" altLang="en-US" dirty="0" smtClean="0"/>
              <a:t>从客户端来看，既可以直接向</a:t>
            </a:r>
            <a:r>
              <a:rPr lang="en-US" altLang="zh-CN" dirty="0"/>
              <a:t>command buffer </a:t>
            </a:r>
            <a:r>
              <a:rPr lang="zh-CN" altLang="en-US" dirty="0" smtClean="0"/>
              <a:t>写入命令，也可以调用</a:t>
            </a:r>
            <a:r>
              <a:rPr lang="en-US" altLang="zh-CN" dirty="0"/>
              <a:t>the GL ES 2.0 API </a:t>
            </a:r>
            <a:r>
              <a:rPr lang="zh-CN" altLang="en-US" dirty="0" smtClean="0"/>
              <a:t>。（通过一个库在后台处理命令的序列化）</a:t>
            </a:r>
            <a:endParaRPr lang="en-US" altLang="zh-CN" dirty="0"/>
          </a:p>
          <a:p>
            <a:pPr marL="0" indent="0">
              <a:buNone/>
            </a:pPr>
            <a:r>
              <a:rPr lang="zh-CN" altLang="en-US" dirty="0" smtClean="0"/>
              <a:t>从服务端来看，命令被转化本地 的</a:t>
            </a:r>
            <a:r>
              <a:rPr lang="en-US" altLang="zh-CN" dirty="0" smtClean="0"/>
              <a:t>OpenGL </a:t>
            </a:r>
            <a:r>
              <a:rPr lang="en-US" altLang="zh-CN" dirty="0"/>
              <a:t>or </a:t>
            </a:r>
            <a:r>
              <a:rPr lang="en-US" altLang="zh-CN" dirty="0" smtClean="0"/>
              <a:t>Direct3D</a:t>
            </a:r>
            <a:r>
              <a:rPr lang="zh-CN" altLang="en-US" dirty="0" smtClean="0"/>
              <a:t>调用（</a:t>
            </a:r>
            <a:r>
              <a:rPr lang="zh-CN" altLang="en-US" dirty="0"/>
              <a:t>通过</a:t>
            </a:r>
            <a:r>
              <a:rPr lang="en-US" altLang="zh-CN" dirty="0"/>
              <a:t> </a:t>
            </a:r>
            <a:r>
              <a:rPr lang="en-US" altLang="zh-CN" u="sng" dirty="0">
                <a:hlinkClick r:id="rId2"/>
              </a:rPr>
              <a:t>ANGLE</a:t>
            </a:r>
            <a:r>
              <a:rPr lang="zh-CN" altLang="en-US" dirty="0"/>
              <a:t>库</a:t>
            </a:r>
            <a:r>
              <a:rPr lang="zh-CN" altLang="en-US" dirty="0" smtClean="0"/>
              <a:t>）</a:t>
            </a:r>
            <a:r>
              <a:rPr lang="en-US" altLang="zh-CN" dirty="0" smtClean="0"/>
              <a:t> </a:t>
            </a:r>
            <a:r>
              <a:rPr lang="zh-CN" altLang="en-US" dirty="0" smtClean="0"/>
              <a:t>。</a:t>
            </a:r>
            <a:r>
              <a:rPr lang="en-US" altLang="zh-CN" dirty="0"/>
              <a:t/>
            </a:r>
            <a:br>
              <a:rPr lang="en-US" altLang="zh-CN" dirty="0"/>
            </a:br>
            <a:r>
              <a:rPr lang="en-US" altLang="zh-CN" dirty="0"/>
              <a:t/>
            </a:r>
            <a:br>
              <a:rPr lang="en-US" altLang="zh-CN" dirty="0"/>
            </a:br>
            <a:r>
              <a:rPr lang="zh-CN" altLang="en-US" dirty="0" smtClean="0"/>
              <a:t>除了提供</a:t>
            </a:r>
            <a:r>
              <a:rPr lang="en-US" altLang="zh-CN" dirty="0" smtClean="0"/>
              <a:t>command buffer</a:t>
            </a:r>
            <a:r>
              <a:rPr lang="zh-CN" altLang="en-US" dirty="0" smtClean="0"/>
              <a:t>的存储</a:t>
            </a:r>
            <a:r>
              <a:rPr lang="en-US" altLang="zh-CN" dirty="0" smtClean="0"/>
              <a:t>, </a:t>
            </a:r>
            <a:r>
              <a:rPr lang="en-US" altLang="zh-CN" dirty="0"/>
              <a:t>Chrome </a:t>
            </a:r>
            <a:r>
              <a:rPr lang="zh-CN" altLang="en-US" dirty="0" smtClean="0"/>
              <a:t>还使用共享内存传递位图和纹理、</a:t>
            </a:r>
            <a:r>
              <a:rPr lang="en-US" altLang="zh-CN" dirty="0"/>
              <a:t> vertex arrays </a:t>
            </a:r>
            <a:r>
              <a:rPr lang="zh-CN" altLang="en-US" dirty="0" smtClean="0"/>
              <a:t>等比较大的资源。</a:t>
            </a:r>
            <a:endParaRPr lang="en-US" altLang="zh-CN" dirty="0" smtClean="0"/>
          </a:p>
          <a:p>
            <a:pPr marL="0" indent="0">
              <a:buNone/>
            </a:pPr>
            <a:endParaRPr lang="en-US" altLang="zh-CN" dirty="0"/>
          </a:p>
          <a:p>
            <a:pPr marL="0" indent="0">
              <a:buNone/>
            </a:pPr>
            <a:r>
              <a:rPr lang="en-US" altLang="zh-CN" i="1" u="sng" dirty="0" smtClean="0">
                <a:hlinkClick r:id="rId3"/>
              </a:rPr>
              <a:t>Mailbox</a:t>
            </a:r>
            <a:r>
              <a:rPr lang="en-US" altLang="zh-CN" dirty="0" smtClean="0"/>
              <a:t> </a:t>
            </a:r>
            <a:r>
              <a:rPr lang="zh-CN" altLang="en-US" dirty="0" smtClean="0"/>
              <a:t>支持在</a:t>
            </a:r>
            <a:r>
              <a:rPr lang="en-US" altLang="zh-CN" dirty="0" smtClean="0"/>
              <a:t>command </a:t>
            </a:r>
            <a:r>
              <a:rPr lang="en-US" altLang="zh-CN" dirty="0"/>
              <a:t>buffers </a:t>
            </a:r>
            <a:r>
              <a:rPr lang="en-US" altLang="zh-CN" dirty="0" smtClean="0"/>
              <a:t> </a:t>
            </a:r>
            <a:r>
              <a:rPr lang="zh-CN" altLang="en-US" dirty="0" smtClean="0"/>
              <a:t>之间共享纹理，并管理他们的生命周期。</a:t>
            </a:r>
            <a:endParaRPr lang="en-US" altLang="zh-CN" dirty="0" smtClean="0"/>
          </a:p>
          <a:p>
            <a:pPr marL="0" indent="0">
              <a:buNone/>
            </a:pPr>
            <a:endParaRPr lang="en-US" altLang="zh-CN" dirty="0"/>
          </a:p>
          <a:p>
            <a:pPr marL="0" indent="0">
              <a:buNone/>
            </a:pPr>
            <a:r>
              <a:rPr lang="zh-CN" altLang="en-US" u="sng" dirty="0" smtClean="0">
                <a:hlinkClick r:id="rId4"/>
              </a:rPr>
              <a:t>如果想</a:t>
            </a:r>
            <a:r>
              <a:rPr lang="zh-CN" altLang="en-US" u="sng" dirty="0" smtClean="0"/>
              <a:t>通过</a:t>
            </a:r>
            <a:r>
              <a:rPr lang="en-US" altLang="zh-CN" dirty="0"/>
              <a:t>mailboxes </a:t>
            </a:r>
            <a:r>
              <a:rPr lang="zh-CN" altLang="en-US" dirty="0"/>
              <a:t>在</a:t>
            </a:r>
            <a:r>
              <a:rPr lang="en-US" altLang="zh-CN" dirty="0" smtClean="0"/>
              <a:t>command buffers</a:t>
            </a:r>
            <a:r>
              <a:rPr lang="zh-CN" altLang="en-US" dirty="0" smtClean="0"/>
              <a:t>之间共享纹理，</a:t>
            </a:r>
            <a:r>
              <a:rPr lang="zh-CN" altLang="en-US" u="sng" dirty="0" smtClean="0">
                <a:hlinkClick r:id="rId4"/>
              </a:rPr>
              <a:t> </a:t>
            </a:r>
            <a:r>
              <a:rPr lang="en-US" altLang="zh-CN" u="sng" dirty="0" smtClean="0">
                <a:hlinkClick r:id="rId4"/>
              </a:rPr>
              <a:t>Sync </a:t>
            </a:r>
            <a:r>
              <a:rPr lang="en-US" altLang="zh-CN" u="sng" dirty="0">
                <a:hlinkClick r:id="rId4"/>
              </a:rPr>
              <a:t>points</a:t>
            </a:r>
            <a:r>
              <a:rPr lang="en-US" altLang="zh-CN" dirty="0"/>
              <a:t> </a:t>
            </a:r>
            <a:r>
              <a:rPr lang="zh-CN" altLang="en-US" dirty="0" smtClean="0"/>
              <a:t>可以执行非阻塞同步</a:t>
            </a:r>
            <a:r>
              <a:rPr lang="en-US" altLang="zh-CN" dirty="0" smtClean="0"/>
              <a:t>.</a:t>
            </a:r>
          </a:p>
          <a:p>
            <a:pPr marL="0" indent="0">
              <a:buNone/>
            </a:pPr>
            <a:endParaRPr lang="en-US" altLang="zh-CN" dirty="0"/>
          </a:p>
          <a:p>
            <a:pPr marL="0" indent="0">
              <a:buNone/>
            </a:pPr>
            <a:endParaRPr lang="en-US" altLang="zh-CN" dirty="0" smtClean="0"/>
          </a:p>
          <a:p>
            <a:pPr marL="0" indent="0">
              <a:buNone/>
            </a:pPr>
            <a:r>
              <a:rPr lang="zh-CN" altLang="en-US" dirty="0"/>
              <a:t>一</a:t>
            </a:r>
            <a:r>
              <a:rPr lang="zh-CN" altLang="en-US" dirty="0" smtClean="0"/>
              <a:t>个</a:t>
            </a:r>
            <a:r>
              <a:rPr lang="en-US" altLang="zh-CN" dirty="0" smtClean="0"/>
              <a:t>GPU</a:t>
            </a:r>
            <a:r>
              <a:rPr lang="zh-CN" altLang="en-US" dirty="0" smtClean="0"/>
              <a:t>进程服务于所有渲染进程和插件进程。</a:t>
            </a:r>
            <a:r>
              <a:rPr lang="en-US" altLang="zh-CN" dirty="0" smtClean="0"/>
              <a:t>GPU</a:t>
            </a:r>
            <a:r>
              <a:rPr lang="zh-CN" altLang="en-US" dirty="0" smtClean="0"/>
              <a:t>进程可以包含多个</a:t>
            </a:r>
            <a:r>
              <a:rPr lang="en-US" altLang="zh-CN" dirty="0"/>
              <a:t>command buffers </a:t>
            </a:r>
            <a:r>
              <a:rPr lang="zh-CN" altLang="en-US" dirty="0" smtClean="0"/>
              <a:t>，每一个关联自己的</a:t>
            </a:r>
            <a:r>
              <a:rPr lang="en-US" altLang="zh-CN" dirty="0" smtClean="0"/>
              <a:t>rendering </a:t>
            </a:r>
            <a:r>
              <a:rPr lang="en-US" altLang="zh-CN" dirty="0"/>
              <a:t>context</a:t>
            </a:r>
            <a:r>
              <a:rPr lang="en-US" altLang="zh-CN" dirty="0" smtClean="0"/>
              <a:t>.</a:t>
            </a:r>
            <a:endParaRPr lang="en-US" altLang="zh-CN" dirty="0"/>
          </a:p>
          <a:p>
            <a:pPr marL="0" indent="0">
              <a:buNone/>
            </a:pPr>
            <a:r>
              <a:rPr lang="zh-CN" altLang="en-US" dirty="0" smtClean="0"/>
              <a:t>每个渲染进程可以包含多个</a:t>
            </a:r>
            <a:r>
              <a:rPr lang="en-US" altLang="zh-CN" dirty="0" smtClean="0"/>
              <a:t>GL</a:t>
            </a:r>
            <a:r>
              <a:rPr lang="zh-CN" altLang="en-US" dirty="0" smtClean="0"/>
              <a:t>源（例如，</a:t>
            </a:r>
            <a:r>
              <a:rPr lang="en-US" altLang="zh-CN" dirty="0"/>
              <a:t> </a:t>
            </a:r>
            <a:r>
              <a:rPr lang="en-US" altLang="zh-CN" dirty="0" err="1"/>
              <a:t>WebGL</a:t>
            </a:r>
            <a:r>
              <a:rPr lang="en-US" altLang="zh-CN" dirty="0"/>
              <a:t> Canvas </a:t>
            </a:r>
            <a:r>
              <a:rPr lang="zh-CN" altLang="en-US" dirty="0" smtClean="0"/>
              <a:t>直接创建</a:t>
            </a:r>
            <a:r>
              <a:rPr lang="en-US" altLang="zh-CN" dirty="0" smtClean="0"/>
              <a:t>GL</a:t>
            </a:r>
            <a:r>
              <a:rPr lang="en-US" altLang="zh-CN" dirty="0"/>
              <a:t> </a:t>
            </a:r>
            <a:r>
              <a:rPr lang="en-US" altLang="zh-CN" dirty="0" smtClean="0"/>
              <a:t>command</a:t>
            </a:r>
            <a:r>
              <a:rPr lang="zh-CN" altLang="en-US" dirty="0" smtClean="0"/>
              <a:t>流</a:t>
            </a:r>
            <a:r>
              <a:rPr lang="en-US" altLang="zh-CN" dirty="0" smtClean="0"/>
              <a:t> </a:t>
            </a:r>
            <a:r>
              <a:rPr lang="zh-CN" altLang="en-US" dirty="0" smtClean="0"/>
              <a:t>）</a:t>
            </a:r>
            <a:r>
              <a:rPr lang="en-US" altLang="zh-CN" dirty="0" smtClean="0"/>
              <a:t>. </a:t>
            </a:r>
          </a:p>
          <a:p>
            <a:pPr marL="0" indent="0">
              <a:buNone/>
            </a:pPr>
            <a:r>
              <a:rPr lang="zh-CN" altLang="en-US" dirty="0" smtClean="0"/>
              <a:t>对于直接在</a:t>
            </a:r>
            <a:r>
              <a:rPr lang="en-US" altLang="zh-CN" dirty="0" smtClean="0"/>
              <a:t>GPU</a:t>
            </a:r>
            <a:r>
              <a:rPr lang="zh-CN" altLang="en-US" dirty="0" smtClean="0"/>
              <a:t>上生成内容的层</a:t>
            </a:r>
            <a:r>
              <a:rPr lang="en-US" altLang="zh-CN" dirty="0" smtClean="0"/>
              <a:t>: </a:t>
            </a:r>
            <a:r>
              <a:rPr lang="zh-CN" altLang="en-US" dirty="0" smtClean="0"/>
              <a:t>不是直接绘制到</a:t>
            </a:r>
            <a:r>
              <a:rPr lang="en-US" altLang="zh-CN" dirty="0" err="1" smtClean="0"/>
              <a:t>backbuffer</a:t>
            </a:r>
            <a:r>
              <a:rPr lang="en-US" altLang="zh-CN" dirty="0" smtClean="0"/>
              <a:t>,</a:t>
            </a:r>
            <a:r>
              <a:rPr lang="zh-CN" altLang="en-US" dirty="0" smtClean="0"/>
              <a:t>他们绘制一个</a:t>
            </a:r>
            <a:r>
              <a:rPr lang="en-US" altLang="zh-CN" dirty="0" smtClean="0"/>
              <a:t>texture (</a:t>
            </a:r>
            <a:r>
              <a:rPr lang="zh-CN" altLang="en-US" dirty="0" smtClean="0"/>
              <a:t>使用一个</a:t>
            </a:r>
            <a:r>
              <a:rPr lang="en-US" altLang="zh-CN" dirty="0" smtClean="0"/>
              <a:t> </a:t>
            </a:r>
            <a:r>
              <a:rPr lang="en-US" altLang="zh-CN" dirty="0"/>
              <a:t>Frame </a:t>
            </a:r>
            <a:r>
              <a:rPr lang="en-US" altLang="zh-CN" dirty="0" smtClean="0"/>
              <a:t>Buffer</a:t>
            </a:r>
            <a:r>
              <a:rPr lang="zh-CN" altLang="en-US" dirty="0" smtClean="0"/>
              <a:t>对象</a:t>
            </a:r>
            <a:r>
              <a:rPr lang="en-US" altLang="zh-CN" dirty="0" smtClean="0"/>
              <a:t>) </a:t>
            </a:r>
            <a:r>
              <a:rPr lang="zh-CN" altLang="en-US" dirty="0" smtClean="0"/>
              <a:t>，合成器抓取这个</a:t>
            </a:r>
            <a:r>
              <a:rPr lang="en-US" altLang="zh-CN" dirty="0"/>
              <a:t>texture </a:t>
            </a:r>
            <a:r>
              <a:rPr lang="zh-CN" altLang="en-US" dirty="0" smtClean="0"/>
              <a:t>并在绘制</a:t>
            </a:r>
            <a:r>
              <a:rPr lang="en-US" altLang="zh-CN" dirty="0" err="1"/>
              <a:t>GraphicsLayer</a:t>
            </a:r>
            <a:r>
              <a:rPr lang="en-US" altLang="zh-CN" dirty="0"/>
              <a:t> </a:t>
            </a:r>
            <a:r>
              <a:rPr lang="zh-CN" altLang="en-US" dirty="0" smtClean="0"/>
              <a:t>的时候使用。</a:t>
            </a:r>
            <a:r>
              <a:rPr lang="en-US" altLang="zh-CN" dirty="0"/>
              <a:t/>
            </a:r>
            <a:br>
              <a:rPr lang="en-US" altLang="zh-CN" dirty="0"/>
            </a:br>
            <a:endParaRPr lang="en-US" altLang="zh-CN" dirty="0" smtClean="0"/>
          </a:p>
          <a:p>
            <a:endParaRPr lang="en-US" altLang="zh-CN" dirty="0"/>
          </a:p>
          <a:p>
            <a:pPr marL="0" indent="0">
              <a:buNone/>
            </a:pPr>
            <a:r>
              <a:rPr lang="zh-CN" altLang="en-US" dirty="0" smtClean="0"/>
              <a:t>合成器在</a:t>
            </a:r>
            <a:r>
              <a:rPr lang="en-US" altLang="zh-CN" dirty="0" smtClean="0"/>
              <a:t>GL ES 2.0 client library </a:t>
            </a:r>
            <a:r>
              <a:rPr lang="zh-CN" altLang="en-US" dirty="0" smtClean="0"/>
              <a:t>（代理图形调用到</a:t>
            </a:r>
            <a:r>
              <a:rPr lang="en-US" altLang="zh-CN" dirty="0" smtClean="0"/>
              <a:t>GPU</a:t>
            </a:r>
            <a:r>
              <a:rPr lang="zh-CN" altLang="en-US" dirty="0" smtClean="0"/>
              <a:t>进程）的基础上实现。当页面通过合成器渲染的时候，所有它的像素被</a:t>
            </a:r>
            <a:r>
              <a:rPr lang="en-US" altLang="zh-CN" dirty="0" smtClean="0"/>
              <a:t>draw</a:t>
            </a:r>
            <a:r>
              <a:rPr lang="zh-CN" altLang="en-US" dirty="0" smtClean="0"/>
              <a:t>到窗口的后端存储（通过</a:t>
            </a:r>
            <a:r>
              <a:rPr lang="en-US" altLang="zh-CN" dirty="0" smtClean="0"/>
              <a:t>GPU</a:t>
            </a:r>
            <a:r>
              <a:rPr lang="zh-CN" altLang="en-US" dirty="0" smtClean="0"/>
              <a:t>进程）</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549394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进程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57825"/>
            <a:ext cx="8229600" cy="3410712"/>
          </a:xfrm>
        </p:spPr>
      </p:pic>
    </p:spTree>
    <p:extLst>
      <p:ext uri="{BB962C8B-B14F-4D97-AF65-F5344CB8AC3E}">
        <p14:creationId xmlns:p14="http://schemas.microsoft.com/office/powerpoint/2010/main" val="2124430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处理多</a:t>
            </a:r>
            <a:r>
              <a:rPr lang="en-US" altLang="zh-CN" dirty="0" smtClean="0"/>
              <a:t>context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740" y="1600200"/>
            <a:ext cx="5946520" cy="4525963"/>
          </a:xfrm>
        </p:spPr>
      </p:pic>
    </p:spTree>
    <p:extLst>
      <p:ext uri="{BB962C8B-B14F-4D97-AF65-F5344CB8AC3E}">
        <p14:creationId xmlns:p14="http://schemas.microsoft.com/office/powerpoint/2010/main" val="321326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合成</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b="1" dirty="0" smtClean="0"/>
              <a:t>记录 </a:t>
            </a:r>
            <a:endParaRPr lang="en-US" altLang="zh-CN" dirty="0"/>
          </a:p>
          <a:p>
            <a:pPr marL="0" indent="0">
              <a:buNone/>
            </a:pPr>
            <a:r>
              <a:rPr lang="zh-CN" altLang="en-US" dirty="0" smtClean="0"/>
              <a:t>当</a:t>
            </a:r>
            <a:r>
              <a:rPr lang="en-US" altLang="zh-CN" dirty="0" smtClean="0"/>
              <a:t>DOM</a:t>
            </a:r>
            <a:r>
              <a:rPr lang="zh-CN" altLang="en-US" dirty="0" smtClean="0"/>
              <a:t>变化了（例如节点</a:t>
            </a:r>
            <a:r>
              <a:rPr lang="en-US" altLang="zh-CN" dirty="0"/>
              <a:t>style </a:t>
            </a:r>
            <a:r>
              <a:rPr lang="zh-CN" altLang="en-US" dirty="0" smtClean="0"/>
              <a:t>变化了）</a:t>
            </a:r>
            <a:r>
              <a:rPr lang="en-US" altLang="zh-CN" dirty="0" smtClean="0"/>
              <a:t>, </a:t>
            </a:r>
            <a:r>
              <a:rPr lang="en-US" altLang="zh-CN" dirty="0"/>
              <a:t>Blink </a:t>
            </a:r>
            <a:r>
              <a:rPr lang="zh-CN" altLang="en-US" dirty="0" smtClean="0"/>
              <a:t>绘制无效的层所在的区域</a:t>
            </a:r>
            <a:r>
              <a:rPr lang="en-US" altLang="zh-CN" dirty="0" smtClean="0"/>
              <a:t> </a:t>
            </a:r>
            <a:r>
              <a:rPr lang="zh-CN" altLang="en-US" dirty="0" smtClean="0"/>
              <a:t>到 </a:t>
            </a:r>
            <a:r>
              <a:rPr lang="en-US" altLang="zh-CN" dirty="0" smtClean="0"/>
              <a:t> </a:t>
            </a:r>
            <a:r>
              <a:rPr lang="en-US" altLang="zh-CN" dirty="0" err="1"/>
              <a:t>SkPicture</a:t>
            </a:r>
            <a:r>
              <a:rPr lang="en-US" altLang="zh-CN" dirty="0"/>
              <a:t>-backed </a:t>
            </a:r>
            <a:r>
              <a:rPr lang="en-US" altLang="zh-CN" dirty="0" err="1"/>
              <a:t>GraphicsContext</a:t>
            </a:r>
            <a:r>
              <a:rPr lang="en-US" altLang="zh-CN" dirty="0"/>
              <a:t>. </a:t>
            </a:r>
            <a:r>
              <a:rPr lang="zh-CN" altLang="en-US" dirty="0" smtClean="0"/>
              <a:t>这个不产生新的像素，支持产生一个</a:t>
            </a:r>
            <a:r>
              <a:rPr lang="en-US" altLang="zh-CN" dirty="0" err="1"/>
              <a:t>Skia</a:t>
            </a:r>
            <a:r>
              <a:rPr lang="en-US" altLang="zh-CN" dirty="0"/>
              <a:t> </a:t>
            </a:r>
            <a:r>
              <a:rPr lang="zh-CN" altLang="en-US" dirty="0" smtClean="0"/>
              <a:t>命令</a:t>
            </a:r>
            <a:r>
              <a:rPr lang="zh-CN" altLang="en-US" dirty="0"/>
              <a:t>的</a:t>
            </a:r>
            <a:r>
              <a:rPr lang="en-US" altLang="zh-CN" dirty="0"/>
              <a:t>display list. </a:t>
            </a:r>
            <a:endParaRPr lang="en-US" altLang="zh-CN" dirty="0" smtClean="0"/>
          </a:p>
          <a:p>
            <a:pPr marL="0" indent="0">
              <a:buNone/>
            </a:pPr>
            <a:endParaRPr lang="en-US" altLang="zh-CN" dirty="0" smtClean="0"/>
          </a:p>
          <a:p>
            <a:pPr marL="0" indent="0">
              <a:buNone/>
            </a:pPr>
            <a:r>
              <a:rPr lang="zh-CN" altLang="en-US" b="1" dirty="0" smtClean="0"/>
              <a:t>提交（</a:t>
            </a:r>
            <a:r>
              <a:rPr lang="en-US" altLang="zh-CN" b="1" dirty="0"/>
              <a:t>Compositor</a:t>
            </a:r>
            <a:r>
              <a:rPr lang="zh-CN" altLang="en-US" b="1" dirty="0" smtClean="0"/>
              <a:t>）</a:t>
            </a:r>
            <a:endParaRPr lang="en-US" altLang="zh-CN" dirty="0" smtClean="0"/>
          </a:p>
          <a:p>
            <a:pPr marL="0" indent="0">
              <a:buNone/>
            </a:pPr>
            <a:r>
              <a:rPr lang="zh-CN" altLang="en-US" dirty="0" smtClean="0"/>
              <a:t>线程化的合成器的关键是操作主线程状态备份。这样它就能产生新的帧，而不用去向主线程询问任何东西。这样</a:t>
            </a:r>
            <a:r>
              <a:rPr lang="en-US" altLang="zh-CN" dirty="0" smtClean="0"/>
              <a:t>threaded compositor </a:t>
            </a:r>
            <a:r>
              <a:rPr lang="zh-CN" altLang="en-US" dirty="0" smtClean="0"/>
              <a:t>的实现就分为两部分：主线程端和实现端</a:t>
            </a:r>
            <a:r>
              <a:rPr lang="en-US" altLang="zh-CN" dirty="0" smtClean="0"/>
              <a:t>. </a:t>
            </a:r>
            <a:r>
              <a:rPr lang="zh-CN" altLang="en-US" dirty="0" smtClean="0"/>
              <a:t>主线程有个</a:t>
            </a:r>
            <a:r>
              <a:rPr lang="en-US" altLang="zh-CN" u="sng" dirty="0" err="1" smtClean="0">
                <a:hlinkClick r:id="rId2"/>
              </a:rPr>
              <a:t>LayerTreeHost</a:t>
            </a:r>
            <a:r>
              <a:rPr lang="zh-CN" altLang="en-US" u="sng" dirty="0" smtClean="0"/>
              <a:t>对象</a:t>
            </a:r>
            <a:r>
              <a:rPr lang="en-US" altLang="zh-CN" dirty="0" smtClean="0"/>
              <a:t>, </a:t>
            </a:r>
            <a:r>
              <a:rPr lang="zh-CN" altLang="en-US" dirty="0" smtClean="0"/>
              <a:t>它就是</a:t>
            </a:r>
            <a:r>
              <a:rPr lang="en-US" altLang="zh-CN" dirty="0" smtClean="0"/>
              <a:t>layer tree </a:t>
            </a:r>
            <a:r>
              <a:rPr lang="zh-CN" altLang="en-US" dirty="0" smtClean="0"/>
              <a:t>的拷贝。实现端的线程运行一个</a:t>
            </a:r>
            <a:r>
              <a:rPr lang="en-US" altLang="zh-CN" dirty="0" smtClean="0"/>
              <a:t> </a:t>
            </a:r>
            <a:r>
              <a:rPr lang="en-US" altLang="zh-CN" u="sng" dirty="0" err="1" smtClean="0">
                <a:hlinkClick r:id="rId3"/>
              </a:rPr>
              <a:t>LayerTreeHostImpl</a:t>
            </a:r>
            <a:r>
              <a:rPr lang="en-US" altLang="zh-CN" dirty="0" smtClean="0"/>
              <a:t>, </a:t>
            </a:r>
            <a:r>
              <a:rPr lang="zh-CN" altLang="en-US" dirty="0" smtClean="0"/>
              <a:t>也是一个</a:t>
            </a:r>
            <a:r>
              <a:rPr lang="en-US" altLang="zh-CN" dirty="0" smtClean="0"/>
              <a:t>layer tree </a:t>
            </a:r>
            <a:r>
              <a:rPr lang="zh-CN" altLang="en-US" dirty="0" smtClean="0"/>
              <a:t>的拷贝</a:t>
            </a:r>
            <a:r>
              <a:rPr lang="en-US" altLang="zh-CN" dirty="0" smtClean="0"/>
              <a:t>. </a:t>
            </a:r>
          </a:p>
          <a:p>
            <a:pPr marL="0" indent="0">
              <a:buNone/>
            </a:pPr>
            <a:endParaRPr lang="en-US" altLang="zh-CN" dirty="0"/>
          </a:p>
          <a:p>
            <a:pPr marL="0" indent="0">
              <a:buNone/>
            </a:pPr>
            <a:r>
              <a:rPr lang="zh-CN" altLang="en-US" dirty="0" smtClean="0"/>
              <a:t>理论上这两棵树完全分离</a:t>
            </a:r>
            <a:r>
              <a:rPr lang="en-US" altLang="zh-CN" dirty="0" smtClean="0"/>
              <a:t>, </a:t>
            </a:r>
            <a:r>
              <a:rPr lang="zh-CN" altLang="en-US" dirty="0" smtClean="0"/>
              <a:t>合成线程的拷贝可以不用与主线程有任何交互就直接用于生成一个帧。如果主线程忙于执行</a:t>
            </a:r>
            <a:r>
              <a:rPr lang="en-US" altLang="zh-CN" dirty="0" smtClean="0"/>
              <a:t>JS</a:t>
            </a:r>
            <a:r>
              <a:rPr lang="zh-CN" altLang="en-US" dirty="0" smtClean="0"/>
              <a:t>，合成器也可以重绘之前提交的内容，而没有任何间断。</a:t>
            </a:r>
            <a:endParaRPr lang="en-US" altLang="zh-CN" dirty="0" smtClean="0"/>
          </a:p>
          <a:p>
            <a:pPr marL="0" indent="0">
              <a:buNone/>
            </a:pPr>
            <a:endParaRPr lang="en-US" altLang="zh-CN" dirty="0"/>
          </a:p>
          <a:p>
            <a:pPr marL="0" indent="0">
              <a:buNone/>
            </a:pPr>
            <a:r>
              <a:rPr lang="zh-CN" altLang="en-US" dirty="0" smtClean="0"/>
              <a:t>为了产生新的帧，合成线程需要知道什么时候去修改它的状态。因此，一些输入事件会先发送到</a:t>
            </a:r>
            <a:r>
              <a:rPr lang="en-US" altLang="zh-CN" dirty="0" smtClean="0"/>
              <a:t>compositor</a:t>
            </a:r>
            <a:r>
              <a:rPr lang="zh-CN" altLang="en-US" dirty="0" smtClean="0"/>
              <a:t>线程</a:t>
            </a:r>
            <a:r>
              <a:rPr lang="en-US" altLang="zh-CN" dirty="0" smtClean="0"/>
              <a:t> </a:t>
            </a:r>
            <a:r>
              <a:rPr lang="zh-CN" altLang="en-US" dirty="0" smtClean="0"/>
              <a:t>，然后再发送给渲染线程。控制了输入和输出，</a:t>
            </a:r>
            <a:r>
              <a:rPr lang="en-US" altLang="zh-CN" dirty="0"/>
              <a:t> compositor </a:t>
            </a:r>
            <a:r>
              <a:rPr lang="zh-CN" altLang="en-US" dirty="0" smtClean="0"/>
              <a:t>线程才能保证对用户输入的回应。包括滚动，合成器能执行其他的页面更新，而不用要求</a:t>
            </a:r>
            <a:r>
              <a:rPr lang="en-US" altLang="zh-CN" dirty="0"/>
              <a:t>Blink </a:t>
            </a:r>
            <a:r>
              <a:rPr lang="zh-CN" altLang="en-US" dirty="0" smtClean="0"/>
              <a:t>去重绘任何东西。目前来说</a:t>
            </a:r>
            <a:r>
              <a:rPr lang="zh-CN" altLang="en-US" dirty="0"/>
              <a:t>，</a:t>
            </a:r>
            <a:r>
              <a:rPr lang="en-US" altLang="zh-CN" dirty="0" smtClean="0"/>
              <a:t>CSS </a:t>
            </a:r>
            <a:r>
              <a:rPr lang="en-US" altLang="zh-CN" dirty="0"/>
              <a:t>animations and CSS filters </a:t>
            </a:r>
            <a:r>
              <a:rPr lang="zh-CN" altLang="en-US" dirty="0" smtClean="0"/>
              <a:t>是主要的</a:t>
            </a:r>
            <a:r>
              <a:rPr lang="en-US" altLang="zh-CN" dirty="0" smtClean="0"/>
              <a:t> </a:t>
            </a:r>
            <a:r>
              <a:rPr lang="en-US" altLang="zh-CN" dirty="0"/>
              <a:t>compositor-driven </a:t>
            </a:r>
            <a:r>
              <a:rPr lang="zh-CN" altLang="en-US" dirty="0" smtClean="0"/>
              <a:t>页面更新</a:t>
            </a:r>
            <a:r>
              <a:rPr lang="en-US" altLang="zh-CN" dirty="0" smtClean="0"/>
              <a:t>.</a:t>
            </a:r>
          </a:p>
          <a:p>
            <a:pPr marL="0" indent="0">
              <a:buNone/>
            </a:pPr>
            <a:endParaRPr lang="en-US" altLang="zh-CN" dirty="0"/>
          </a:p>
          <a:p>
            <a:pPr marL="0" indent="0">
              <a:buNone/>
            </a:pPr>
            <a:r>
              <a:rPr lang="zh-CN" altLang="en-US" dirty="0"/>
              <a:t>两</a:t>
            </a:r>
            <a:r>
              <a:rPr lang="zh-CN" altLang="en-US" dirty="0" smtClean="0"/>
              <a:t>个树通过一系列的消息来保持同步。这些提交由</a:t>
            </a:r>
            <a:r>
              <a:rPr lang="en-US" altLang="zh-CN" dirty="0" smtClean="0"/>
              <a:t> </a:t>
            </a:r>
            <a:r>
              <a:rPr lang="en-US" altLang="zh-CN" dirty="0"/>
              <a:t>compositor’s scheduler (in </a:t>
            </a:r>
            <a:r>
              <a:rPr lang="en-US" altLang="zh-CN" u="sng" dirty="0">
                <a:hlinkClick r:id="rId4"/>
              </a:rPr>
              <a:t>cc/trees/thread_proxy.cc</a:t>
            </a:r>
            <a:r>
              <a:rPr lang="en-US" altLang="zh-CN" dirty="0" smtClean="0"/>
              <a:t>)</a:t>
            </a:r>
            <a:r>
              <a:rPr lang="zh-CN" altLang="en-US" dirty="0" smtClean="0"/>
              <a:t>来协调</a:t>
            </a:r>
            <a:r>
              <a:rPr lang="en-US" altLang="zh-CN" dirty="0" smtClean="0"/>
              <a:t>.  </a:t>
            </a:r>
            <a:r>
              <a:rPr lang="zh-CN" altLang="en-US" dirty="0" smtClean="0"/>
              <a:t>把主线程的状态同步到合成线程（包括一个更新的树，任何新的</a:t>
            </a:r>
            <a:r>
              <a:rPr lang="en-US" altLang="zh-CN" dirty="0" err="1"/>
              <a:t>SkPicture</a:t>
            </a:r>
            <a:r>
              <a:rPr lang="en-US" altLang="zh-CN" dirty="0"/>
              <a:t> recordings </a:t>
            </a:r>
            <a:r>
              <a:rPr lang="zh-CN" altLang="en-US" dirty="0" smtClean="0"/>
              <a:t>），阻塞主进程以便进行同步</a:t>
            </a:r>
            <a:r>
              <a:rPr lang="en-US" altLang="zh-CN" dirty="0" smtClean="0"/>
              <a:t>. </a:t>
            </a:r>
            <a:endParaRPr lang="en-US" altLang="zh-CN" dirty="0"/>
          </a:p>
          <a:p>
            <a:pPr marL="0" indent="0">
              <a:buNone/>
            </a:pPr>
            <a:endParaRPr lang="en-US" altLang="zh-CN" dirty="0" smtClean="0"/>
          </a:p>
          <a:p>
            <a:pPr marL="0" indent="0">
              <a:buNone/>
            </a:pPr>
            <a:r>
              <a:rPr lang="zh-CN" altLang="en-US" b="1" dirty="0" smtClean="0"/>
              <a:t>激活树</a:t>
            </a:r>
            <a:endParaRPr lang="en-US" altLang="zh-CN" dirty="0" smtClean="0"/>
          </a:p>
          <a:p>
            <a:pPr marL="0" indent="0">
              <a:buNone/>
            </a:pPr>
            <a:r>
              <a:rPr lang="zh-CN" altLang="en-US" dirty="0" smtClean="0"/>
              <a:t>当合成线程从主线程获取一个新的</a:t>
            </a:r>
            <a:r>
              <a:rPr lang="en-US" altLang="zh-CN" dirty="0" smtClean="0"/>
              <a:t>layer </a:t>
            </a:r>
            <a:r>
              <a:rPr lang="en-US" altLang="zh-CN" dirty="0"/>
              <a:t>tree </a:t>
            </a:r>
            <a:r>
              <a:rPr lang="zh-CN" altLang="en-US" dirty="0" smtClean="0"/>
              <a:t>，它检查这个新树去确定哪些区域是无效的，并重新栅格化这些层。在这个过程中，</a:t>
            </a:r>
            <a:r>
              <a:rPr lang="en-US" altLang="zh-CN" i="1" dirty="0" smtClean="0"/>
              <a:t>active </a:t>
            </a:r>
            <a:r>
              <a:rPr lang="en-US" altLang="zh-CN" i="1" dirty="0"/>
              <a:t>tree </a:t>
            </a:r>
            <a:r>
              <a:rPr lang="zh-CN" altLang="en-US" i="1" dirty="0" smtClean="0"/>
              <a:t>还是旧的</a:t>
            </a:r>
            <a:r>
              <a:rPr lang="en-US" altLang="zh-CN" dirty="0" smtClean="0"/>
              <a:t>layer tree,  </a:t>
            </a:r>
            <a:r>
              <a:rPr lang="zh-CN" altLang="en-US" dirty="0" smtClean="0"/>
              <a:t>而</a:t>
            </a:r>
            <a:r>
              <a:rPr lang="en-US" altLang="zh-CN" i="1" dirty="0" smtClean="0"/>
              <a:t>pending </a:t>
            </a:r>
            <a:r>
              <a:rPr lang="en-US" altLang="zh-CN" i="1" dirty="0"/>
              <a:t>tree </a:t>
            </a:r>
            <a:r>
              <a:rPr lang="zh-CN" altLang="en-US" i="1" dirty="0" smtClean="0"/>
              <a:t>是新的正在栅格化的</a:t>
            </a:r>
            <a:r>
              <a:rPr lang="en-US" altLang="zh-CN" dirty="0"/>
              <a:t>layer tree</a:t>
            </a:r>
            <a:r>
              <a:rPr lang="en-US" altLang="zh-CN" dirty="0" smtClean="0"/>
              <a:t>.</a:t>
            </a:r>
            <a:endParaRPr lang="en-US" altLang="zh-CN" dirty="0"/>
          </a:p>
          <a:p>
            <a:pPr marL="0" indent="0">
              <a:buNone/>
            </a:pPr>
            <a:endParaRPr lang="en-US" altLang="zh-CN" dirty="0" smtClean="0"/>
          </a:p>
          <a:p>
            <a:pPr marL="0" indent="0">
              <a:buNone/>
            </a:pPr>
            <a:r>
              <a:rPr lang="zh-CN" altLang="en-US" dirty="0" smtClean="0"/>
              <a:t>为了保持展现内容的一致性，</a:t>
            </a:r>
            <a:r>
              <a:rPr lang="en-US" altLang="zh-CN" dirty="0"/>
              <a:t> pending tree </a:t>
            </a:r>
            <a:r>
              <a:rPr lang="zh-CN" altLang="en-US" dirty="0" smtClean="0"/>
              <a:t>只在它完全被栅格化后被激活。</a:t>
            </a:r>
            <a:r>
              <a:rPr lang="en-US" altLang="zh-CN" dirty="0"/>
              <a:t/>
            </a:r>
            <a:br>
              <a:rPr lang="en-US" altLang="zh-CN" dirty="0"/>
            </a:br>
            <a:r>
              <a:rPr lang="en-US" altLang="zh-CN" dirty="0"/>
              <a:t/>
            </a:r>
            <a:br>
              <a:rPr lang="en-US" altLang="zh-CN" dirty="0"/>
            </a:br>
            <a:r>
              <a:rPr lang="en-US" altLang="zh-CN" dirty="0"/>
              <a:t/>
            </a:r>
            <a:br>
              <a:rPr lang="en-US" altLang="zh-CN" dirty="0"/>
            </a:br>
            <a:r>
              <a:rPr lang="zh-CN" altLang="en-US" dirty="0" smtClean="0"/>
              <a:t>这个机制隔离了栅格化和其他的帧绘制流程。图片解码和变化大小操作异步执行，之前在主线程绘制非常耗时。</a:t>
            </a:r>
            <a:r>
              <a:rPr lang="en-US" altLang="zh-CN" dirty="0" smtClean="0"/>
              <a:t> </a:t>
            </a:r>
            <a:r>
              <a:rPr lang="zh-CN" altLang="en-US" dirty="0" smtClean="0"/>
              <a:t>纹理上传系统也改为实现端异步执行。</a:t>
            </a:r>
            <a:r>
              <a:rPr lang="en-US" altLang="zh-CN" dirty="0"/>
              <a:t/>
            </a:r>
            <a:br>
              <a:rPr lang="en-US" altLang="zh-CN" dirty="0"/>
            </a:br>
            <a:r>
              <a:rPr lang="en-US" altLang="zh-CN" dirty="0"/>
              <a:t/>
            </a:r>
            <a:br>
              <a:rPr lang="en-US" altLang="zh-CN" dirty="0"/>
            </a:br>
            <a:endParaRPr lang="en-US" altLang="zh-CN" dirty="0" smtClean="0"/>
          </a:p>
          <a:p>
            <a:pPr marL="0" indent="0">
              <a:buNone/>
            </a:pPr>
            <a:r>
              <a:rPr lang="zh-CN" altLang="en-US" b="1" dirty="0"/>
              <a:t>分片</a:t>
            </a:r>
            <a:endParaRPr lang="en-US" altLang="zh-CN" dirty="0" smtClean="0"/>
          </a:p>
          <a:p>
            <a:pPr marL="0" indent="0">
              <a:buNone/>
            </a:pPr>
            <a:r>
              <a:rPr lang="zh-CN" altLang="en-US" dirty="0" smtClean="0"/>
              <a:t>栅格化整个层很耗</a:t>
            </a:r>
            <a:r>
              <a:rPr lang="en-US" altLang="zh-CN" dirty="0" smtClean="0"/>
              <a:t>CPU</a:t>
            </a:r>
            <a:r>
              <a:rPr lang="zh-CN" altLang="en-US" dirty="0" smtClean="0"/>
              <a:t>时间和内存</a:t>
            </a:r>
            <a:r>
              <a:rPr lang="en-US" altLang="zh-CN" dirty="0"/>
              <a:t>(RAM for any software bitmaps the layer needs; VRAM for the texture storage</a:t>
            </a:r>
            <a:r>
              <a:rPr lang="en-US" altLang="zh-CN" dirty="0" smtClean="0"/>
              <a:t>)</a:t>
            </a:r>
            <a:r>
              <a:rPr lang="zh-CN" altLang="en-US" dirty="0" smtClean="0"/>
              <a:t>。</a:t>
            </a:r>
            <a:r>
              <a:rPr lang="en-US" altLang="zh-CN" dirty="0" smtClean="0"/>
              <a:t> </a:t>
            </a:r>
            <a:r>
              <a:rPr lang="zh-CN" altLang="en-US" dirty="0" smtClean="0"/>
              <a:t>合成器不是直接栅格化整个页面，而是把网页层</a:t>
            </a:r>
            <a:r>
              <a:rPr lang="zh-CN" altLang="en-US" dirty="0"/>
              <a:t>分片</a:t>
            </a:r>
            <a:r>
              <a:rPr lang="zh-CN" altLang="en-US" dirty="0" smtClean="0"/>
              <a:t>，然后胺片栅格化。</a:t>
            </a:r>
            <a:endParaRPr lang="en-US" altLang="zh-CN" dirty="0"/>
          </a:p>
          <a:p>
            <a:pPr marL="0" indent="0">
              <a:buNone/>
            </a:pPr>
            <a:endParaRPr lang="en-US" altLang="zh-CN" dirty="0" smtClean="0"/>
          </a:p>
          <a:p>
            <a:pPr marL="0" indent="0">
              <a:buNone/>
            </a:pPr>
            <a:r>
              <a:rPr lang="zh-CN" altLang="en-US" b="1" dirty="0"/>
              <a:t>栅格化</a:t>
            </a:r>
            <a:endParaRPr lang="en-US" altLang="zh-CN" dirty="0" smtClean="0"/>
          </a:p>
          <a:p>
            <a:pPr marL="0" indent="0">
              <a:buNone/>
            </a:pPr>
            <a:r>
              <a:rPr lang="zh-CN" altLang="en-US" dirty="0" smtClean="0"/>
              <a:t>使用</a:t>
            </a:r>
            <a:r>
              <a:rPr lang="en-US" altLang="zh-CN" dirty="0" err="1" smtClean="0"/>
              <a:t>skia</a:t>
            </a:r>
            <a:r>
              <a:rPr lang="zh-CN" altLang="en-US" dirty="0" smtClean="0"/>
              <a:t>把</a:t>
            </a:r>
            <a:r>
              <a:rPr lang="en-US" altLang="zh-CN" dirty="0" err="1" smtClean="0"/>
              <a:t>SkPicture</a:t>
            </a:r>
            <a:r>
              <a:rPr lang="en-US" altLang="zh-CN" dirty="0" smtClean="0"/>
              <a:t> </a:t>
            </a:r>
            <a:r>
              <a:rPr lang="zh-CN" altLang="en-US" dirty="0" smtClean="0"/>
              <a:t>记录绘制为一个位图并上传</a:t>
            </a:r>
            <a:r>
              <a:rPr lang="en-US" altLang="zh-CN" dirty="0" smtClean="0"/>
              <a:t>GPU</a:t>
            </a:r>
            <a:r>
              <a:rPr lang="zh-CN" altLang="en-US" dirty="0" smtClean="0"/>
              <a:t>作为纹理</a:t>
            </a:r>
            <a:r>
              <a:rPr lang="en-US" altLang="zh-CN" dirty="0" smtClean="0"/>
              <a:t>, </a:t>
            </a:r>
            <a:r>
              <a:rPr lang="zh-CN" altLang="en-US" dirty="0" smtClean="0"/>
              <a:t>或者通过</a:t>
            </a:r>
            <a:r>
              <a:rPr lang="en-US" altLang="zh-CN" dirty="0" err="1" smtClean="0"/>
              <a:t>skia</a:t>
            </a:r>
            <a:r>
              <a:rPr lang="en-US" altLang="zh-CN" dirty="0" smtClean="0"/>
              <a:t> </a:t>
            </a:r>
            <a:r>
              <a:rPr lang="zh-CN" altLang="en-US" dirty="0" smtClean="0"/>
              <a:t>的</a:t>
            </a:r>
            <a:r>
              <a:rPr lang="en-US" altLang="zh-CN" dirty="0" smtClean="0"/>
              <a:t>OpenGL backend </a:t>
            </a:r>
            <a:r>
              <a:rPr lang="zh-CN" altLang="en-US" dirty="0" smtClean="0"/>
              <a:t>直接更新</a:t>
            </a:r>
            <a:r>
              <a:rPr lang="en-US" altLang="zh-CN" dirty="0" smtClean="0"/>
              <a:t>GPU</a:t>
            </a:r>
            <a:r>
              <a:rPr lang="zh-CN" altLang="en-US" dirty="0" smtClean="0"/>
              <a:t>上的纹理。</a:t>
            </a:r>
            <a:r>
              <a:rPr lang="en-US" altLang="zh-CN" dirty="0"/>
              <a:t/>
            </a:r>
            <a:br>
              <a:rPr lang="en-US" altLang="zh-CN" dirty="0"/>
            </a:br>
            <a:endParaRPr lang="en-US" altLang="zh-CN" dirty="0" smtClean="0"/>
          </a:p>
          <a:p>
            <a:pPr marL="0" indent="0">
              <a:buNone/>
            </a:pPr>
            <a:r>
              <a:rPr lang="en-US" altLang="zh-CN" b="1" dirty="0" smtClean="0"/>
              <a:t>GPU</a:t>
            </a:r>
            <a:r>
              <a:rPr lang="zh-CN" altLang="en-US" b="1" dirty="0"/>
              <a:t>绘制</a:t>
            </a:r>
            <a:endParaRPr lang="en-US" altLang="zh-CN" dirty="0"/>
          </a:p>
          <a:p>
            <a:pPr marL="0" indent="0">
              <a:buNone/>
            </a:pPr>
            <a:r>
              <a:rPr lang="zh-CN" altLang="en-US" dirty="0" smtClean="0"/>
              <a:t>所有纹理被提交后，渲染一个页面的内容就是做一个树的深度优先遍历，并且提交一个</a:t>
            </a:r>
            <a:r>
              <a:rPr lang="en-US" altLang="zh-CN" dirty="0" smtClean="0"/>
              <a:t>GL</a:t>
            </a:r>
            <a:r>
              <a:rPr lang="zh-CN" altLang="en-US" dirty="0" smtClean="0"/>
              <a:t>命令绘制每个层的纹理到</a:t>
            </a:r>
            <a:r>
              <a:rPr lang="en-US" altLang="zh-CN" dirty="0" smtClean="0"/>
              <a:t> </a:t>
            </a:r>
            <a:r>
              <a:rPr lang="en-US" altLang="zh-CN" dirty="0"/>
              <a:t>frame buffer.</a:t>
            </a:r>
          </a:p>
          <a:p>
            <a:pPr marL="0" indent="0">
              <a:buNone/>
            </a:pPr>
            <a:r>
              <a:rPr lang="zh-CN" altLang="en-US" dirty="0" smtClean="0"/>
              <a:t>绘制一个层到屏幕上实际上就是绘制它的每个</a:t>
            </a:r>
            <a:r>
              <a:rPr lang="en-US" altLang="zh-CN" dirty="0" smtClean="0"/>
              <a:t>tiles</a:t>
            </a:r>
            <a:r>
              <a:rPr lang="zh-CN" altLang="en-US" dirty="0" smtClean="0"/>
              <a:t>。</a:t>
            </a:r>
            <a:r>
              <a:rPr lang="en-US" altLang="zh-CN" dirty="0" smtClean="0"/>
              <a:t>Tiles </a:t>
            </a:r>
            <a:r>
              <a:rPr lang="zh-CN" altLang="en-US" dirty="0" smtClean="0"/>
              <a:t>用四边形表示，填充到特定层的子区域。实际的</a:t>
            </a:r>
            <a:r>
              <a:rPr lang="en-US" altLang="zh-CN" dirty="0" smtClean="0"/>
              <a:t>GL </a:t>
            </a:r>
            <a:r>
              <a:rPr lang="zh-CN" altLang="en-US" dirty="0" smtClean="0"/>
              <a:t>命令的生成与</a:t>
            </a:r>
            <a:r>
              <a:rPr lang="en-US" altLang="zh-CN" b="1" dirty="0" smtClean="0"/>
              <a:t>Quads</a:t>
            </a:r>
            <a:r>
              <a:rPr lang="zh-CN" altLang="en-US" dirty="0" smtClean="0"/>
              <a:t>的生成是分离的，便于把</a:t>
            </a:r>
            <a:r>
              <a:rPr lang="en-US" altLang="zh-CN" dirty="0" smtClean="0"/>
              <a:t>GL</a:t>
            </a:r>
            <a:r>
              <a:rPr lang="zh-CN" altLang="en-US" dirty="0" smtClean="0"/>
              <a:t>渲染替换为软件渲染。</a:t>
            </a:r>
            <a:r>
              <a:rPr lang="en-US" altLang="zh-CN" dirty="0"/>
              <a:t/>
            </a:r>
            <a:br>
              <a:rPr lang="en-US" altLang="zh-CN" dirty="0"/>
            </a:br>
            <a:r>
              <a:rPr lang="zh-CN" altLang="en-US" dirty="0" smtClean="0"/>
              <a:t>做深度优先遍历保证了正确的</a:t>
            </a:r>
            <a:r>
              <a:rPr lang="en-US" altLang="zh-CN" dirty="0" smtClean="0"/>
              <a:t>Z</a:t>
            </a:r>
            <a:r>
              <a:rPr lang="zh-CN" altLang="en-US" dirty="0" smtClean="0"/>
              <a:t>序（</a:t>
            </a:r>
            <a:r>
              <a:rPr lang="en-US" altLang="zh-CN" dirty="0"/>
              <a:t> cc layers </a:t>
            </a:r>
            <a:r>
              <a:rPr lang="zh-CN" altLang="en-US" dirty="0" smtClean="0"/>
              <a:t>）。而关联</a:t>
            </a:r>
            <a:r>
              <a:rPr lang="en-US" altLang="zh-CN" dirty="0"/>
              <a:t>cc layer </a:t>
            </a:r>
            <a:r>
              <a:rPr lang="zh-CN" altLang="en-US" dirty="0" smtClean="0"/>
              <a:t>的多个</a:t>
            </a:r>
            <a:r>
              <a:rPr lang="en-US" altLang="zh-CN" dirty="0" err="1" smtClean="0"/>
              <a:t>RenderLayers</a:t>
            </a:r>
            <a:r>
              <a:rPr lang="en-US" altLang="zh-CN" dirty="0" smtClean="0"/>
              <a:t> </a:t>
            </a:r>
            <a:r>
              <a:rPr lang="zh-CN" altLang="en-US" dirty="0" smtClean="0"/>
              <a:t>的</a:t>
            </a:r>
            <a:r>
              <a:rPr lang="en-US" altLang="zh-CN" dirty="0" smtClean="0"/>
              <a:t>Z</a:t>
            </a:r>
            <a:r>
              <a:rPr lang="zh-CN" altLang="en-US" dirty="0" smtClean="0"/>
              <a:t>序是由</a:t>
            </a:r>
            <a:r>
              <a:rPr lang="en-US" altLang="zh-CN" dirty="0" err="1"/>
              <a:t>RenderObject</a:t>
            </a:r>
            <a:r>
              <a:rPr lang="en-US" altLang="zh-CN" dirty="0"/>
              <a:t> </a:t>
            </a:r>
            <a:r>
              <a:rPr lang="zh-CN" altLang="en-US" dirty="0" smtClean="0"/>
              <a:t>树的遍历顺序保证（</a:t>
            </a:r>
            <a:r>
              <a:rPr lang="en-US" altLang="zh-CN" dirty="0"/>
              <a:t> </a:t>
            </a:r>
            <a:r>
              <a:rPr lang="en-US" altLang="zh-CN" dirty="0" err="1"/>
              <a:t>RenderObjects</a:t>
            </a:r>
            <a:r>
              <a:rPr lang="en-US" altLang="zh-CN" dirty="0"/>
              <a:t> </a:t>
            </a:r>
            <a:r>
              <a:rPr lang="zh-CN" altLang="en-US" dirty="0" smtClean="0"/>
              <a:t>被绘制的时候）。</a:t>
            </a:r>
            <a:endParaRPr lang="en-US" altLang="zh-CN" dirty="0" smtClean="0"/>
          </a:p>
          <a:p>
            <a:pPr marL="0" indent="0">
              <a:buNone/>
            </a:pPr>
            <a:endParaRPr lang="en-US" altLang="zh-CN" dirty="0" smtClean="0"/>
          </a:p>
          <a:p>
            <a:pPr marL="0" indent="0">
              <a:buNone/>
            </a:pPr>
            <a:r>
              <a:rPr lang="zh-CN" altLang="en-US" dirty="0" smtClean="0"/>
              <a:t>实现端绘制的最大优点就是，合成器可以根据任何因子对渲染的图片进行放大或者缩小。</a:t>
            </a: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435518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700" y="2582069"/>
            <a:ext cx="5562600" cy="2562225"/>
          </a:xfrm>
        </p:spPr>
      </p:pic>
    </p:spTree>
    <p:extLst>
      <p:ext uri="{BB962C8B-B14F-4D97-AF65-F5344CB8AC3E}">
        <p14:creationId xmlns:p14="http://schemas.microsoft.com/office/powerpoint/2010/main" val="1330012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CommandBuffer</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GL call </a:t>
            </a:r>
            <a:r>
              <a:rPr lang="zh-CN" altLang="en-US" dirty="0" smtClean="0"/>
              <a:t>执行路径</a:t>
            </a:r>
            <a:endParaRPr lang="en-US" altLang="zh-CN" dirty="0" smtClean="0"/>
          </a:p>
          <a:p>
            <a:pPr marL="0" indent="0">
              <a:buNone/>
            </a:pPr>
            <a:r>
              <a:rPr lang="en-US" altLang="zh-CN" dirty="0" smtClean="0"/>
              <a:t>gl2.h-</a:t>
            </a:r>
            <a:r>
              <a:rPr lang="en-US" altLang="zh-CN" dirty="0"/>
              <a:t>&gt;gles2_c_lib.cc-&gt;GLES2Implemetation-&gt;GLES2CmdHelper...</a:t>
            </a:r>
            <a:r>
              <a:rPr lang="en-US" altLang="zh-CN" dirty="0" err="1"/>
              <a:t>SharedMemory</a:t>
            </a:r>
            <a:r>
              <a:rPr lang="en-US" altLang="zh-CN" dirty="0"/>
              <a:t>...-&gt;GLES2DecoderImpl-&gt;</a:t>
            </a:r>
            <a:r>
              <a:rPr lang="en-US" altLang="zh-CN" dirty="0" err="1"/>
              <a:t>ui</a:t>
            </a:r>
            <a:r>
              <a:rPr lang="en-US" altLang="zh-CN" dirty="0"/>
              <a:t>/</a:t>
            </a:r>
            <a:r>
              <a:rPr lang="en-US" altLang="zh-CN" dirty="0" err="1"/>
              <a:t>gfx</a:t>
            </a:r>
            <a:r>
              <a:rPr lang="en-US" altLang="zh-CN" dirty="0"/>
              <a:t>/</a:t>
            </a:r>
            <a:r>
              <a:rPr lang="en-US" altLang="zh-CN" dirty="0" err="1"/>
              <a:t>gl</a:t>
            </a:r>
            <a:r>
              <a:rPr lang="en-US" altLang="zh-CN" dirty="0"/>
              <a:t>/</a:t>
            </a:r>
            <a:r>
              <a:rPr lang="en-US" altLang="zh-CN" dirty="0" err="1"/>
              <a:t>gl_bindings</a:t>
            </a:r>
            <a:r>
              <a:rPr lang="en-US" altLang="zh-CN" dirty="0"/>
              <a:t>-&gt;</a:t>
            </a:r>
            <a:r>
              <a:rPr lang="en-US" altLang="zh-CN" dirty="0" smtClean="0"/>
              <a:t>OpenGL</a:t>
            </a:r>
          </a:p>
          <a:p>
            <a:endParaRPr lang="en-US" altLang="zh-CN" dirty="0"/>
          </a:p>
          <a:p>
            <a:r>
              <a:rPr lang="en-US" altLang="zh-CN" dirty="0" err="1"/>
              <a:t>CommandBuffer</a:t>
            </a:r>
            <a:r>
              <a:rPr lang="en-US" altLang="zh-CN" dirty="0"/>
              <a:t> </a:t>
            </a:r>
            <a:r>
              <a:rPr lang="zh-CN" altLang="en-US" dirty="0" smtClean="0"/>
              <a:t>接口，负责协调</a:t>
            </a:r>
            <a:r>
              <a:rPr lang="en-US" altLang="zh-CN" dirty="0"/>
              <a:t>GLES2CmdHelper </a:t>
            </a:r>
            <a:r>
              <a:rPr lang="zh-CN" altLang="en-US" dirty="0" smtClean="0"/>
              <a:t>和</a:t>
            </a:r>
            <a:r>
              <a:rPr lang="en-US" altLang="zh-CN" dirty="0"/>
              <a:t>GLES2DecoderImpl </a:t>
            </a:r>
            <a:r>
              <a:rPr lang="zh-CN" altLang="en-US" dirty="0" smtClean="0"/>
              <a:t>之间的通讯。它可以创建和删除共享内存，并且保持双向通讯。通过</a:t>
            </a:r>
            <a:r>
              <a:rPr lang="en-US" altLang="zh-CN" dirty="0" err="1"/>
              <a:t>AsyncFlush</a:t>
            </a:r>
            <a:r>
              <a:rPr lang="en-US" altLang="zh-CN" dirty="0"/>
              <a:t>() </a:t>
            </a:r>
            <a:r>
              <a:rPr lang="zh-CN" altLang="en-US" dirty="0" smtClean="0"/>
              <a:t>或者</a:t>
            </a:r>
            <a:r>
              <a:rPr lang="en-US" altLang="zh-CN" dirty="0"/>
              <a:t>Flush() </a:t>
            </a:r>
            <a:r>
              <a:rPr lang="zh-CN" altLang="en-US" dirty="0" smtClean="0"/>
              <a:t>发送最新的写入指针，</a:t>
            </a:r>
            <a:r>
              <a:rPr lang="en-US" altLang="zh-CN" dirty="0" smtClean="0"/>
              <a:t>Flush</a:t>
            </a:r>
            <a:r>
              <a:rPr lang="zh-CN" altLang="en-US" dirty="0" smtClean="0"/>
              <a:t>的结果中可以获取最新的指针。</a:t>
            </a:r>
            <a:endParaRPr lang="en-US" altLang="zh-CN" dirty="0" smtClean="0"/>
          </a:p>
          <a:p>
            <a:r>
              <a:rPr lang="en-US" altLang="zh-CN" dirty="0" err="1"/>
              <a:t>CommandBufferService</a:t>
            </a:r>
            <a:r>
              <a:rPr lang="en-US" altLang="zh-CN" dirty="0"/>
              <a:t> </a:t>
            </a:r>
            <a:r>
              <a:rPr lang="zh-CN" altLang="en-US" dirty="0" smtClean="0"/>
              <a:t>是</a:t>
            </a:r>
            <a:r>
              <a:rPr lang="en-US" altLang="zh-CN" dirty="0" err="1" smtClean="0"/>
              <a:t>CommandBuffer</a:t>
            </a:r>
            <a:r>
              <a:rPr lang="zh-CN" altLang="en-US" dirty="0" smtClean="0"/>
              <a:t>的一个实现，它直接与</a:t>
            </a:r>
            <a:r>
              <a:rPr lang="en-US" altLang="zh-CN" dirty="0" smtClean="0"/>
              <a:t>GLES2DecoderImpl</a:t>
            </a:r>
            <a:r>
              <a:rPr lang="zh-CN" altLang="en-US" dirty="0" smtClean="0"/>
              <a:t>交互。</a:t>
            </a:r>
            <a:r>
              <a:rPr lang="en-US" altLang="zh-CN" dirty="0" smtClean="0"/>
              <a:t> </a:t>
            </a:r>
            <a:r>
              <a:rPr lang="en-US" altLang="zh-CN" dirty="0" err="1" smtClean="0"/>
              <a:t>ComamdBufferProxy</a:t>
            </a:r>
            <a:r>
              <a:rPr lang="zh-CN" altLang="en-US" dirty="0" smtClean="0"/>
              <a:t>（运行在端一侧）</a:t>
            </a:r>
            <a:r>
              <a:rPr lang="en-US" altLang="zh-CN" dirty="0" smtClean="0"/>
              <a:t> </a:t>
            </a:r>
            <a:r>
              <a:rPr lang="zh-CN" altLang="en-US" dirty="0"/>
              <a:t>也</a:t>
            </a:r>
            <a:r>
              <a:rPr lang="zh-CN" altLang="en-US" dirty="0" smtClean="0"/>
              <a:t>是</a:t>
            </a:r>
            <a:r>
              <a:rPr lang="en-US" altLang="zh-CN" dirty="0" err="1"/>
              <a:t>CommandBuffer</a:t>
            </a:r>
            <a:r>
              <a:rPr lang="zh-CN" altLang="en-US" dirty="0"/>
              <a:t>的一个</a:t>
            </a:r>
            <a:r>
              <a:rPr lang="zh-CN" altLang="en-US" dirty="0" smtClean="0"/>
              <a:t>实现，它使用</a:t>
            </a:r>
            <a:r>
              <a:rPr lang="en-US" altLang="zh-CN" dirty="0" smtClean="0"/>
              <a:t>IPC</a:t>
            </a:r>
            <a:r>
              <a:rPr lang="zh-CN" altLang="en-US" dirty="0" smtClean="0"/>
              <a:t>来与</a:t>
            </a:r>
            <a:r>
              <a:rPr lang="en-US" altLang="zh-CN" dirty="0" err="1"/>
              <a:t>CommandBufferService</a:t>
            </a:r>
            <a:r>
              <a:rPr lang="en-US" altLang="zh-CN" dirty="0"/>
              <a:t> </a:t>
            </a:r>
            <a:r>
              <a:rPr lang="zh-CN" altLang="en-US" dirty="0" smtClean="0"/>
              <a:t>交流，</a:t>
            </a:r>
            <a:r>
              <a:rPr lang="en-US" altLang="zh-CN" dirty="0"/>
              <a:t> </a:t>
            </a:r>
            <a:r>
              <a:rPr lang="zh-CN" altLang="en-US" dirty="0" smtClean="0"/>
              <a:t>执行路径为</a:t>
            </a:r>
            <a:r>
              <a:rPr lang="en-US" altLang="zh-CN" dirty="0" err="1" smtClean="0"/>
              <a:t>GpuCommandBufferStub</a:t>
            </a:r>
            <a:r>
              <a:rPr lang="en-US" altLang="zh-CN" dirty="0" smtClean="0"/>
              <a:t> --</a:t>
            </a:r>
            <a:r>
              <a:rPr lang="en-US" altLang="zh-CN" dirty="0"/>
              <a:t> </a:t>
            </a:r>
            <a:r>
              <a:rPr lang="en-US" altLang="zh-CN" dirty="0" err="1"/>
              <a:t>GpuScheduler</a:t>
            </a:r>
            <a:r>
              <a:rPr lang="en-US" altLang="zh-CN" dirty="0"/>
              <a:t> </a:t>
            </a:r>
            <a:r>
              <a:rPr lang="en-US" altLang="zh-CN" dirty="0" smtClean="0"/>
              <a:t>---</a:t>
            </a:r>
            <a:r>
              <a:rPr lang="en-US" altLang="zh-CN" dirty="0"/>
              <a:t> </a:t>
            </a:r>
            <a:r>
              <a:rPr lang="en-US" altLang="zh-CN" dirty="0" err="1" smtClean="0"/>
              <a:t>CommandBufferService</a:t>
            </a:r>
            <a:r>
              <a:rPr lang="en-US" altLang="zh-CN" dirty="0"/>
              <a:t/>
            </a:r>
            <a:br>
              <a:rPr lang="en-US" altLang="zh-CN" dirty="0"/>
            </a:br>
            <a:endParaRPr lang="en-US" altLang="zh-CN" dirty="0"/>
          </a:p>
        </p:txBody>
      </p:sp>
    </p:spTree>
    <p:extLst>
      <p:ext uri="{BB962C8B-B14F-4D97-AF65-F5344CB8AC3E}">
        <p14:creationId xmlns:p14="http://schemas.microsoft.com/office/powerpoint/2010/main" val="3154992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Web IDL in </a:t>
            </a:r>
            <a:r>
              <a:rPr lang="en-US" altLang="zh-CN" b="1" dirty="0" smtClean="0"/>
              <a:t>Blink</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smtClean="0">
                <a:hlinkClick r:id="rId2"/>
              </a:rPr>
              <a:t>Web </a:t>
            </a:r>
            <a:r>
              <a:rPr lang="en-US" altLang="zh-CN" dirty="0">
                <a:hlinkClick r:id="rId2"/>
              </a:rPr>
              <a:t>IDL</a:t>
            </a:r>
            <a:r>
              <a:rPr lang="en-US" altLang="zh-CN" dirty="0"/>
              <a:t> </a:t>
            </a:r>
            <a:r>
              <a:rPr lang="zh-CN" altLang="en-US" dirty="0" smtClean="0"/>
              <a:t>描述了如何将</a:t>
            </a:r>
            <a:r>
              <a:rPr lang="en-US" altLang="zh-CN" dirty="0" smtClean="0"/>
              <a:t>Blink </a:t>
            </a:r>
            <a:r>
              <a:rPr lang="en-US" altLang="zh-CN" dirty="0"/>
              <a:t>interfaces </a:t>
            </a:r>
            <a:r>
              <a:rPr lang="zh-CN" altLang="en-US" dirty="0" smtClean="0"/>
              <a:t>绑定到</a:t>
            </a:r>
            <a:r>
              <a:rPr lang="en-US" altLang="zh-CN" dirty="0" smtClean="0"/>
              <a:t>V8</a:t>
            </a:r>
            <a:r>
              <a:rPr lang="en-US" altLang="zh-CN" dirty="0"/>
              <a:t>. </a:t>
            </a:r>
            <a:r>
              <a:rPr lang="zh-CN" altLang="en-US" dirty="0" smtClean="0"/>
              <a:t>首先需要编写</a:t>
            </a:r>
            <a:r>
              <a:rPr lang="en-US" altLang="zh-CN" dirty="0" smtClean="0"/>
              <a:t>IDL </a:t>
            </a:r>
            <a:r>
              <a:rPr lang="zh-CN" altLang="en-US" dirty="0" smtClean="0"/>
              <a:t>文件</a:t>
            </a:r>
            <a:r>
              <a:rPr lang="en-US" altLang="zh-CN" dirty="0" smtClean="0"/>
              <a:t>(</a:t>
            </a:r>
            <a:r>
              <a:rPr lang="en-US" altLang="zh-CN" dirty="0"/>
              <a:t>e.g. XMLHttpRequest.idl, Element.idl, </a:t>
            </a:r>
            <a:r>
              <a:rPr lang="en-US" altLang="zh-CN" dirty="0" err="1"/>
              <a:t>etc</a:t>
            </a:r>
            <a:r>
              <a:rPr lang="en-US" altLang="zh-CN" dirty="0"/>
              <a:t>) </a:t>
            </a:r>
            <a:r>
              <a:rPr lang="zh-CN" altLang="en-US" dirty="0" smtClean="0"/>
              <a:t>去暴露</a:t>
            </a:r>
            <a:r>
              <a:rPr lang="en-US" altLang="zh-CN" dirty="0"/>
              <a:t>Blink </a:t>
            </a:r>
            <a:r>
              <a:rPr lang="zh-CN" altLang="en-US" dirty="0" smtClean="0"/>
              <a:t>接口给外部语言。当</a:t>
            </a:r>
            <a:r>
              <a:rPr lang="en-US" altLang="zh-CN" dirty="0"/>
              <a:t>Blink </a:t>
            </a:r>
            <a:r>
              <a:rPr lang="zh-CN" altLang="en-US" dirty="0" smtClean="0"/>
              <a:t>编译的时候，</a:t>
            </a:r>
            <a:r>
              <a:rPr lang="en-US" altLang="zh-CN" dirty="0" smtClean="0"/>
              <a:t>IDL </a:t>
            </a:r>
            <a:r>
              <a:rPr lang="zh-CN" altLang="en-US" dirty="0" smtClean="0"/>
              <a:t>文件被解析，并自动生成相关绑定代码。</a:t>
            </a:r>
            <a:endParaRPr lang="en-US" altLang="zh-CN" dirty="0" smtClean="0"/>
          </a:p>
          <a:p>
            <a:pPr marL="0" indent="0">
              <a:buNone/>
            </a:pPr>
            <a:endParaRPr lang="en-US" altLang="zh-CN" dirty="0"/>
          </a:p>
          <a:p>
            <a:pPr marL="0" indent="0">
              <a:buNone/>
            </a:pPr>
            <a:r>
              <a:rPr lang="en-US" altLang="zh-CN" dirty="0"/>
              <a:t>[CustomToV8</a:t>
            </a:r>
            <a:r>
              <a:rPr lang="en-US" altLang="zh-CN" dirty="0" smtClean="0"/>
              <a:t>] // </a:t>
            </a:r>
            <a:r>
              <a:rPr lang="en-US" altLang="zh-CN" b="1" dirty="0"/>
              <a:t>extended attributes</a:t>
            </a:r>
            <a:r>
              <a:rPr lang="en-US" altLang="zh-CN" dirty="0"/>
              <a:t/>
            </a:r>
            <a:br>
              <a:rPr lang="en-US" altLang="zh-CN" dirty="0"/>
            </a:br>
            <a:r>
              <a:rPr lang="en-US" altLang="zh-CN" dirty="0"/>
              <a:t>interface Node </a:t>
            </a:r>
            <a:r>
              <a:rPr lang="en-US" altLang="zh-CN" dirty="0" smtClean="0"/>
              <a:t>{ //</a:t>
            </a:r>
            <a:r>
              <a:rPr lang="zh-CN" altLang="en-US" dirty="0" smtClean="0"/>
              <a:t>描述接口</a:t>
            </a:r>
            <a:r>
              <a:rPr lang="en-US" altLang="zh-CN" dirty="0"/>
              <a:t/>
            </a:r>
            <a:br>
              <a:rPr lang="en-US" altLang="zh-CN" dirty="0"/>
            </a:br>
            <a:r>
              <a:rPr lang="en-US" altLang="zh-CN" dirty="0"/>
              <a:t>    </a:t>
            </a:r>
            <a:r>
              <a:rPr lang="en-US" altLang="zh-CN" dirty="0" err="1"/>
              <a:t>const</a:t>
            </a:r>
            <a:r>
              <a:rPr lang="en-US" altLang="zh-CN" dirty="0"/>
              <a:t> unsigned short ELEMENT_NODE = 1</a:t>
            </a:r>
            <a:r>
              <a:rPr lang="en-US" altLang="zh-CN" dirty="0" smtClean="0"/>
              <a:t>;  // </a:t>
            </a:r>
            <a:r>
              <a:rPr lang="en-US" altLang="zh-CN" dirty="0"/>
              <a:t> </a:t>
            </a:r>
            <a:r>
              <a:rPr lang="zh-CN" altLang="en-US" dirty="0" smtClean="0"/>
              <a:t>接口常量</a:t>
            </a:r>
            <a:r>
              <a:rPr lang="en-US" altLang="zh-CN" dirty="0"/>
              <a:t/>
            </a:r>
            <a:br>
              <a:rPr lang="en-US" altLang="zh-CN" dirty="0"/>
            </a:br>
            <a:r>
              <a:rPr lang="en-US" altLang="zh-CN" dirty="0"/>
              <a:t>    attribute Node </a:t>
            </a:r>
            <a:r>
              <a:rPr lang="en-US" altLang="zh-CN" dirty="0" err="1"/>
              <a:t>parentNode</a:t>
            </a:r>
            <a:r>
              <a:rPr lang="en-US" altLang="zh-CN" dirty="0" smtClean="0"/>
              <a:t>; // </a:t>
            </a:r>
            <a:r>
              <a:rPr lang="zh-CN" altLang="en-US" dirty="0" smtClean="0"/>
              <a:t>接口属性</a:t>
            </a:r>
            <a:r>
              <a:rPr lang="en-US" altLang="zh-CN" dirty="0"/>
              <a:t/>
            </a:r>
            <a:br>
              <a:rPr lang="en-US" altLang="zh-CN" dirty="0"/>
            </a:br>
            <a:r>
              <a:rPr lang="en-US" altLang="zh-CN" dirty="0"/>
              <a:t>    [</a:t>
            </a:r>
            <a:r>
              <a:rPr lang="en-US" altLang="zh-CN" dirty="0" err="1"/>
              <a:t>TreatReturnedNullStringAs</a:t>
            </a:r>
            <a:r>
              <a:rPr lang="en-US" altLang="zh-CN" dirty="0"/>
              <a:t>=Null] attribute </a:t>
            </a:r>
            <a:r>
              <a:rPr lang="en-US" altLang="zh-CN" dirty="0" err="1"/>
              <a:t>DOMString</a:t>
            </a:r>
            <a:r>
              <a:rPr lang="en-US" altLang="zh-CN" dirty="0"/>
              <a:t> </a:t>
            </a:r>
            <a:r>
              <a:rPr lang="en-US" altLang="zh-CN" dirty="0" err="1"/>
              <a:t>nodeName</a:t>
            </a:r>
            <a:r>
              <a:rPr lang="en-US" altLang="zh-CN" dirty="0"/>
              <a:t>;</a:t>
            </a:r>
            <a:br>
              <a:rPr lang="en-US" altLang="zh-CN" dirty="0"/>
            </a:br>
            <a:r>
              <a:rPr lang="en-US" altLang="zh-CN" dirty="0"/>
              <a:t>    [Custom] Node </a:t>
            </a:r>
            <a:r>
              <a:rPr lang="en-US" altLang="zh-CN" dirty="0" err="1"/>
              <a:t>appendChild</a:t>
            </a:r>
            <a:r>
              <a:rPr lang="en-US" altLang="zh-CN" dirty="0"/>
              <a:t>(Node </a:t>
            </a:r>
            <a:r>
              <a:rPr lang="en-US" altLang="zh-CN" dirty="0" err="1"/>
              <a:t>newChild</a:t>
            </a:r>
            <a:r>
              <a:rPr lang="en-US" altLang="zh-CN" dirty="0" smtClean="0"/>
              <a:t>); // </a:t>
            </a:r>
            <a:r>
              <a:rPr lang="zh-CN" altLang="en-US" dirty="0" smtClean="0"/>
              <a:t>接口方法</a:t>
            </a:r>
            <a:r>
              <a:rPr lang="en-US" altLang="zh-CN" dirty="0"/>
              <a:t/>
            </a:r>
            <a:br>
              <a:rPr lang="en-US" altLang="zh-CN" dirty="0"/>
            </a:br>
            <a:r>
              <a:rPr lang="en-US" altLang="zh-CN" dirty="0"/>
              <a:t>    void </a:t>
            </a:r>
            <a:r>
              <a:rPr lang="en-US" altLang="zh-CN" dirty="0" err="1"/>
              <a:t>addEventListener</a:t>
            </a:r>
            <a:r>
              <a:rPr lang="en-US" altLang="zh-CN" dirty="0"/>
              <a:t>(</a:t>
            </a:r>
            <a:r>
              <a:rPr lang="en-US" altLang="zh-CN" dirty="0" err="1"/>
              <a:t>DOMString</a:t>
            </a:r>
            <a:r>
              <a:rPr lang="en-US" altLang="zh-CN" dirty="0"/>
              <a:t> type, </a:t>
            </a:r>
            <a:r>
              <a:rPr lang="en-US" altLang="zh-CN" dirty="0" err="1"/>
              <a:t>EventListener</a:t>
            </a:r>
            <a:r>
              <a:rPr lang="en-US" altLang="zh-CN" dirty="0"/>
              <a:t> listener, optional </a:t>
            </a:r>
            <a:r>
              <a:rPr lang="en-US" altLang="zh-CN" dirty="0" err="1"/>
              <a:t>boolean</a:t>
            </a:r>
            <a:r>
              <a:rPr lang="en-US" altLang="zh-CN" dirty="0"/>
              <a:t> </a:t>
            </a:r>
            <a:r>
              <a:rPr lang="en-US" altLang="zh-CN" dirty="0" err="1"/>
              <a:t>useCapture</a:t>
            </a:r>
            <a:r>
              <a:rPr lang="en-US" altLang="zh-CN" dirty="0"/>
              <a:t>);</a:t>
            </a:r>
            <a:br>
              <a:rPr lang="en-US" altLang="zh-CN" dirty="0"/>
            </a:br>
            <a:r>
              <a:rPr lang="en-US" altLang="zh-CN" dirty="0" smtClean="0"/>
              <a:t>};</a:t>
            </a:r>
          </a:p>
          <a:p>
            <a:pPr marL="0" indent="0">
              <a:buNone/>
            </a:pPr>
            <a:endParaRPr lang="en-US" altLang="zh-CN" dirty="0"/>
          </a:p>
          <a:p>
            <a:pPr marL="0" indent="0">
              <a:buNone/>
            </a:pPr>
            <a:r>
              <a:rPr lang="zh-CN" altLang="en-US" dirty="0" smtClean="0"/>
              <a:t>一个</a:t>
            </a:r>
            <a:r>
              <a:rPr lang="en-US" altLang="zh-CN" dirty="0" smtClean="0"/>
              <a:t> </a:t>
            </a:r>
            <a:r>
              <a:rPr lang="en-US" altLang="zh-CN" dirty="0"/>
              <a:t>IDL </a:t>
            </a:r>
            <a:r>
              <a:rPr lang="zh-CN" altLang="en-US" dirty="0" smtClean="0"/>
              <a:t>文件控制</a:t>
            </a:r>
            <a:r>
              <a:rPr lang="en-US" altLang="zh-CN" dirty="0" smtClean="0"/>
              <a:t>JS</a:t>
            </a:r>
            <a:r>
              <a:rPr lang="zh-CN" altLang="en-US" dirty="0" smtClean="0"/>
              <a:t>引擎和</a:t>
            </a:r>
            <a:r>
              <a:rPr lang="en-US" altLang="zh-CN" dirty="0"/>
              <a:t>Blink </a:t>
            </a:r>
            <a:r>
              <a:rPr lang="zh-CN" altLang="en-US" dirty="0" smtClean="0"/>
              <a:t>实现之间绑定代码的生成</a:t>
            </a:r>
            <a:endParaRPr lang="en-US" altLang="zh-CN" dirty="0"/>
          </a:p>
          <a:p>
            <a:pPr marL="0" indent="0">
              <a:buNone/>
            </a:pPr>
            <a:r>
              <a:rPr lang="en-US" altLang="zh-CN" dirty="0"/>
              <a:t>Extended attributes </a:t>
            </a:r>
            <a:r>
              <a:rPr lang="zh-CN" altLang="en-US" dirty="0" smtClean="0"/>
              <a:t>让你能控制绑定代码的细节</a:t>
            </a:r>
            <a:endParaRPr lang="en-US" altLang="zh-CN" dirty="0" smtClean="0"/>
          </a:p>
          <a:p>
            <a:pPr marL="0" indent="0">
              <a:buNone/>
            </a:pPr>
            <a:r>
              <a:rPr lang="en-US" altLang="zh-CN" dirty="0" smtClean="0"/>
              <a:t>Extended </a:t>
            </a:r>
            <a:r>
              <a:rPr lang="en-US" altLang="zh-CN" dirty="0"/>
              <a:t>attributes </a:t>
            </a:r>
            <a:r>
              <a:rPr lang="zh-CN" altLang="en-US" dirty="0" smtClean="0"/>
              <a:t>可以声明在</a:t>
            </a:r>
            <a:r>
              <a:rPr lang="en-US" altLang="zh-CN" dirty="0" smtClean="0"/>
              <a:t>interfaces</a:t>
            </a:r>
            <a:r>
              <a:rPr lang="en-US" altLang="zh-CN" dirty="0"/>
              <a:t>, methods, attributes and parameters </a:t>
            </a:r>
            <a:r>
              <a:rPr lang="en-US" altLang="zh-CN" dirty="0" smtClean="0"/>
              <a:t>(</a:t>
            </a:r>
            <a:r>
              <a:rPr lang="zh-CN" altLang="en-US" dirty="0" smtClean="0"/>
              <a:t>但是不在</a:t>
            </a:r>
            <a:r>
              <a:rPr lang="en-US" altLang="zh-CN" dirty="0" smtClean="0"/>
              <a:t>constants</a:t>
            </a:r>
            <a:r>
              <a:rPr lang="en-US" altLang="zh-CN" dirty="0"/>
              <a:t>, </a:t>
            </a:r>
            <a:r>
              <a:rPr lang="en-US" altLang="zh-CN" dirty="0" err="1" smtClean="0"/>
              <a:t>enums</a:t>
            </a:r>
            <a:r>
              <a:rPr lang="en-US" altLang="zh-CN" dirty="0"/>
              <a:t> </a:t>
            </a:r>
            <a:r>
              <a:rPr lang="zh-CN" altLang="en-US" dirty="0" smtClean="0"/>
              <a:t>等）</a:t>
            </a:r>
            <a:endParaRPr lang="en-US" altLang="zh-CN" dirty="0" smtClean="0"/>
          </a:p>
          <a:p>
            <a:pPr marL="0" indent="0">
              <a:buNone/>
            </a:pPr>
            <a:endParaRPr lang="en-US" altLang="zh-CN" dirty="0"/>
          </a:p>
          <a:p>
            <a:pPr marL="0" indent="0">
              <a:buNone/>
            </a:pPr>
            <a:r>
              <a:rPr lang="en-US" altLang="zh-CN" dirty="0"/>
              <a:t>Implementation-wise, the </a:t>
            </a:r>
            <a:r>
              <a:rPr lang="en-US" altLang="zh-CN" dirty="0" err="1"/>
              <a:t>lexer</a:t>
            </a:r>
            <a:r>
              <a:rPr lang="en-US" altLang="zh-CN" dirty="0"/>
              <a:t> and parser are written in </a:t>
            </a:r>
            <a:r>
              <a:rPr lang="en-US" altLang="zh-CN" dirty="0">
                <a:hlinkClick r:id="rId3"/>
              </a:rPr>
              <a:t>PLY</a:t>
            </a:r>
            <a:r>
              <a:rPr lang="en-US" altLang="zh-CN" dirty="0"/>
              <a:t> (Python </a:t>
            </a:r>
            <a:r>
              <a:rPr lang="en-US" altLang="zh-CN" dirty="0" err="1"/>
              <a:t>lex-yacc</a:t>
            </a:r>
            <a:r>
              <a:rPr lang="en-US" altLang="zh-CN" dirty="0"/>
              <a:t>), an implementation of </a:t>
            </a:r>
            <a:r>
              <a:rPr lang="en-US" altLang="zh-CN" dirty="0" err="1"/>
              <a:t>lex</a:t>
            </a:r>
            <a:r>
              <a:rPr lang="en-US" altLang="zh-CN" dirty="0"/>
              <a:t> and </a:t>
            </a:r>
            <a:r>
              <a:rPr lang="en-US" altLang="zh-CN" dirty="0" err="1"/>
              <a:t>yacc</a:t>
            </a:r>
            <a:r>
              <a:rPr lang="en-US" altLang="zh-CN" dirty="0"/>
              <a:t> for Python. A standard-compliant </a:t>
            </a:r>
            <a:r>
              <a:rPr lang="en-US" altLang="zh-CN" dirty="0" err="1"/>
              <a:t>lexer</a:t>
            </a:r>
            <a:r>
              <a:rPr lang="en-US" altLang="zh-CN" dirty="0"/>
              <a:t> is used (Chromium </a:t>
            </a:r>
            <a:r>
              <a:rPr lang="en-US" altLang="zh-CN" dirty="0">
                <a:hlinkClick r:id="rId4"/>
              </a:rPr>
              <a:t>tools/</a:t>
            </a:r>
            <a:r>
              <a:rPr lang="en-US" altLang="zh-CN" dirty="0" err="1">
                <a:hlinkClick r:id="rId4"/>
              </a:rPr>
              <a:t>idl_parser</a:t>
            </a:r>
            <a:r>
              <a:rPr lang="en-US" altLang="zh-CN" dirty="0">
                <a:hlinkClick r:id="rId4"/>
              </a:rPr>
              <a:t>/idl_lexer.py</a:t>
            </a:r>
            <a:r>
              <a:rPr lang="en-US" altLang="zh-CN" dirty="0"/>
              <a:t>). The parser (Blink </a:t>
            </a:r>
            <a:r>
              <a:rPr lang="en-US" altLang="zh-CN" dirty="0">
                <a:hlinkClick r:id="rId5"/>
              </a:rPr>
              <a:t>Source/bindings/scripts/blink_idl_parser.py</a:t>
            </a:r>
            <a:r>
              <a:rPr lang="en-US" altLang="zh-CN" dirty="0"/>
              <a:t>) derives from a standard-compliant parser (Chromium </a:t>
            </a:r>
            <a:r>
              <a:rPr lang="en-US" altLang="zh-CN" dirty="0">
                <a:hlinkClick r:id="rId6"/>
              </a:rPr>
              <a:t>tools/</a:t>
            </a:r>
            <a:r>
              <a:rPr lang="en-US" altLang="zh-CN" dirty="0" err="1">
                <a:hlinkClick r:id="rId6"/>
              </a:rPr>
              <a:t>idl_parser</a:t>
            </a:r>
            <a:r>
              <a:rPr lang="en-US" altLang="zh-CN" dirty="0">
                <a:hlinkClick r:id="rId6"/>
              </a:rPr>
              <a:t>/idl_parser.py</a:t>
            </a:r>
            <a:r>
              <a:rPr lang="en-US" altLang="zh-CN" dirty="0" smtClean="0"/>
              <a:t>).</a:t>
            </a:r>
            <a:r>
              <a:rPr lang="en-US" altLang="zh-CN" dirty="0"/>
              <a:t/>
            </a:r>
            <a:br>
              <a:rPr lang="en-US" altLang="zh-CN" dirty="0"/>
            </a:br>
            <a:endParaRPr lang="en-US" altLang="zh-CN" dirty="0" smtClean="0"/>
          </a:p>
          <a:p>
            <a:pPr marL="0" indent="0">
              <a:buNone/>
            </a:pPr>
            <a:r>
              <a:rPr lang="en-US" altLang="zh-CN" b="1" dirty="0"/>
              <a:t>IDL </a:t>
            </a:r>
            <a:r>
              <a:rPr lang="en-US" altLang="zh-CN" b="1" dirty="0" smtClean="0"/>
              <a:t>build</a:t>
            </a:r>
            <a:endParaRPr lang="en-US" altLang="zh-CN" dirty="0"/>
          </a:p>
          <a:p>
            <a:pPr marL="0" indent="0">
              <a:buNone/>
            </a:pPr>
            <a:r>
              <a:rPr lang="en-US" altLang="zh-CN" dirty="0" smtClean="0"/>
              <a:t>IDL </a:t>
            </a:r>
            <a:r>
              <a:rPr lang="zh-CN" altLang="en-US" dirty="0" smtClean="0"/>
              <a:t>的编译产生了大量的文件</a:t>
            </a:r>
            <a:r>
              <a:rPr lang="en-US" altLang="zh-CN" dirty="0" smtClean="0"/>
              <a:t>,  </a:t>
            </a:r>
            <a:r>
              <a:rPr lang="zh-CN" altLang="en-US" dirty="0" smtClean="0"/>
              <a:t>并且使用</a:t>
            </a:r>
            <a:r>
              <a:rPr lang="en-US" altLang="zh-CN" dirty="0"/>
              <a:t>GYP </a:t>
            </a:r>
            <a:r>
              <a:rPr lang="zh-CN" altLang="en-US" dirty="0" smtClean="0"/>
              <a:t>或者</a:t>
            </a:r>
            <a:r>
              <a:rPr lang="en-US" altLang="zh-CN" dirty="0" smtClean="0"/>
              <a:t> GN</a:t>
            </a:r>
            <a:r>
              <a:rPr lang="zh-CN" altLang="en-US" dirty="0" smtClean="0"/>
              <a:t>加入编译系统。</a:t>
            </a:r>
            <a:r>
              <a:rPr lang="en-US" altLang="zh-CN" dirty="0"/>
              <a:t/>
            </a:r>
            <a:br>
              <a:rPr lang="en-US" altLang="zh-CN" dirty="0"/>
            </a:br>
            <a:endParaRPr lang="en-US" altLang="zh-CN" dirty="0" smtClean="0"/>
          </a:p>
          <a:p>
            <a:pPr marL="0" indent="0">
              <a:buNone/>
            </a:pPr>
            <a:r>
              <a:rPr lang="en-US" altLang="zh-CN" dirty="0" smtClean="0"/>
              <a:t>core</a:t>
            </a:r>
            <a:r>
              <a:rPr lang="en-US" altLang="zh-CN" dirty="0"/>
              <a:t> </a:t>
            </a:r>
            <a:r>
              <a:rPr lang="zh-CN" altLang="en-US" dirty="0" smtClean="0"/>
              <a:t>和</a:t>
            </a:r>
            <a:r>
              <a:rPr lang="en-US" altLang="zh-CN" dirty="0"/>
              <a:t> modules </a:t>
            </a:r>
            <a:r>
              <a:rPr lang="zh-CN" altLang="en-US" dirty="0" smtClean="0"/>
              <a:t>依赖</a:t>
            </a:r>
            <a:r>
              <a:rPr lang="en-US" altLang="zh-CN" dirty="0"/>
              <a:t> bindings, </a:t>
            </a:r>
            <a:r>
              <a:rPr lang="zh-CN" altLang="en-US" dirty="0" smtClean="0"/>
              <a:t>特别是</a:t>
            </a:r>
            <a:r>
              <a:rPr lang="en-US" altLang="zh-CN" dirty="0"/>
              <a:t> </a:t>
            </a:r>
            <a:r>
              <a:rPr lang="en-US" altLang="zh-CN" dirty="0" err="1"/>
              <a:t>bindings_core</a:t>
            </a:r>
            <a:r>
              <a:rPr lang="en-US" altLang="zh-CN" dirty="0"/>
              <a:t> (in </a:t>
            </a:r>
            <a:r>
              <a:rPr lang="en-US" altLang="zh-CN" dirty="0">
                <a:hlinkClick r:id="rId7"/>
              </a:rPr>
              <a:t>bindings/core</a:t>
            </a:r>
            <a:r>
              <a:rPr lang="en-US" altLang="zh-CN" dirty="0"/>
              <a:t>) and </a:t>
            </a:r>
            <a:r>
              <a:rPr lang="en-US" altLang="zh-CN" dirty="0" err="1"/>
              <a:t>bindings_modules</a:t>
            </a:r>
            <a:r>
              <a:rPr lang="en-US" altLang="zh-CN" dirty="0"/>
              <a:t> (in </a:t>
            </a:r>
            <a:r>
              <a:rPr lang="en-US" altLang="zh-CN" dirty="0">
                <a:hlinkClick r:id="rId8"/>
              </a:rPr>
              <a:t>bindings/modules</a:t>
            </a:r>
            <a:r>
              <a:rPr lang="en-US" altLang="zh-CN" dirty="0" smtClean="0"/>
              <a:t>)</a:t>
            </a:r>
          </a:p>
          <a:p>
            <a:pPr marL="0" indent="0">
              <a:buNone/>
            </a:pPr>
            <a:endParaRPr lang="en-US" altLang="zh-CN" dirty="0"/>
          </a:p>
          <a:p>
            <a:pPr marL="0" indent="0">
              <a:buNone/>
            </a:pPr>
            <a:r>
              <a:rPr lang="en-US" altLang="zh-CN" b="1" dirty="0"/>
              <a:t>.gyp:</a:t>
            </a:r>
            <a:r>
              <a:rPr lang="en-US" altLang="zh-CN" dirty="0"/>
              <a:t> </a:t>
            </a:r>
            <a:r>
              <a:rPr lang="en-US" altLang="zh-CN" dirty="0" smtClean="0"/>
              <a:t>There‘s </a:t>
            </a:r>
            <a:r>
              <a:rPr lang="en-US" altLang="zh-CN" dirty="0"/>
              <a:t>a </a:t>
            </a:r>
            <a:r>
              <a:rPr lang="en-US" altLang="zh-CN" dirty="0" err="1"/>
              <a:t>generated.gyp</a:t>
            </a:r>
            <a:r>
              <a:rPr lang="en-US" altLang="zh-CN" dirty="0"/>
              <a:t> file in each directory that generates files (outputting to </a:t>
            </a:r>
            <a:r>
              <a:rPr lang="en-US" altLang="zh-CN" dirty="0">
                <a:hlinkClick r:id="rId9"/>
              </a:rPr>
              <a:t>gen/blink/bindings</a:t>
            </a:r>
            <a:r>
              <a:rPr lang="en-US" altLang="zh-CN" dirty="0"/>
              <a:t>/$</a:t>
            </a:r>
            <a:r>
              <a:rPr lang="en-US" altLang="zh-CN" dirty="0" err="1"/>
              <a:t>dir</a:t>
            </a:r>
            <a:r>
              <a:rPr lang="en-US" altLang="zh-CN" dirty="0"/>
              <a:t>), namely core, core/v8, modules, and modules/v8; these correspond to global info (core and modules) and actual V8 bindings (core/v8 and modules/v8). </a:t>
            </a:r>
            <a:r>
              <a:rPr lang="en-US" altLang="zh-CN" dirty="0" smtClean="0"/>
              <a:t>There’s </a:t>
            </a:r>
            <a:r>
              <a:rPr lang="en-US" altLang="zh-CN" dirty="0"/>
              <a:t>also </a:t>
            </a:r>
            <a:r>
              <a:rPr lang="en-US" altLang="zh-CN" dirty="0">
                <a:hlinkClick r:id="rId10"/>
              </a:rPr>
              <a:t>scripts/</a:t>
            </a:r>
            <a:r>
              <a:rPr lang="en-US" altLang="zh-CN" dirty="0" err="1">
                <a:hlinkClick r:id="rId10"/>
              </a:rPr>
              <a:t>scripts.gyp</a:t>
            </a:r>
            <a:r>
              <a:rPr lang="en-US" altLang="zh-CN" dirty="0"/>
              <a:t>, for </a:t>
            </a:r>
            <a:r>
              <a:rPr lang="zh-CN" altLang="en-US" dirty="0" smtClean="0"/>
              <a:t>与缓存 </a:t>
            </a:r>
            <a:r>
              <a:rPr lang="en-US" altLang="zh-CN" dirty="0" smtClean="0"/>
              <a:t>in </a:t>
            </a:r>
            <a:r>
              <a:rPr lang="en-US" altLang="zh-CN" dirty="0"/>
              <a:t>scripts (</a:t>
            </a:r>
            <a:r>
              <a:rPr lang="en-US" altLang="zh-CN" dirty="0" err="1"/>
              <a:t>lexer</a:t>
            </a:r>
            <a:r>
              <a:rPr lang="en-US" altLang="zh-CN" dirty="0"/>
              <a:t>/parser tables, compiling templates</a:t>
            </a:r>
            <a:r>
              <a:rPr lang="en-US" altLang="zh-CN" dirty="0" smtClean="0"/>
              <a:t>).</a:t>
            </a:r>
          </a:p>
          <a:p>
            <a:pPr marL="0" indent="0">
              <a:buNone/>
            </a:pPr>
            <a:endParaRPr lang="en-US" altLang="zh-CN" dirty="0"/>
          </a:p>
          <a:p>
            <a:pPr marL="0" indent="0">
              <a:buNone/>
            </a:pPr>
            <a:r>
              <a:rPr lang="en-US" altLang="zh-CN" dirty="0"/>
              <a:t>foo/</a:t>
            </a:r>
            <a:r>
              <a:rPr lang="en-US" altLang="zh-CN" dirty="0" err="1"/>
              <a:t>foo.gypi</a:t>
            </a:r>
            <a:r>
              <a:rPr lang="en-US" altLang="zh-CN" dirty="0"/>
              <a:t>        # main, public: list of static files and configuration variables</a:t>
            </a:r>
          </a:p>
          <a:p>
            <a:pPr marL="0" indent="0">
              <a:buNone/>
            </a:pPr>
            <a:r>
              <a:rPr lang="en-US" altLang="zh-CN" dirty="0"/>
              <a:t>foo/</a:t>
            </a:r>
            <a:r>
              <a:rPr lang="en-US" altLang="zh-CN" dirty="0" err="1"/>
              <a:t>generated.gypi</a:t>
            </a:r>
            <a:r>
              <a:rPr lang="en-US" altLang="zh-CN" dirty="0"/>
              <a:t>  # list of generated </a:t>
            </a:r>
            <a:r>
              <a:rPr lang="en-US" altLang="zh-CN" dirty="0" smtClean="0"/>
              <a:t>files</a:t>
            </a:r>
          </a:p>
          <a:p>
            <a:pPr marL="0" indent="0">
              <a:buNone/>
            </a:pPr>
            <a:endParaRPr lang="en-US" altLang="zh-CN" dirty="0"/>
          </a:p>
          <a:p>
            <a:pPr marL="0" indent="0">
              <a:buNone/>
            </a:pPr>
            <a:r>
              <a:rPr lang="en-US" altLang="zh-CN" dirty="0"/>
              <a:t>There is one bindings-specific complexity, namely </a:t>
            </a:r>
            <a:r>
              <a:rPr lang="en-US" altLang="zh-CN" dirty="0" err="1"/>
              <a:t>idl.gypi</a:t>
            </a:r>
            <a:r>
              <a:rPr lang="en-US" altLang="zh-CN" dirty="0"/>
              <a:t> files (</a:t>
            </a:r>
            <a:r>
              <a:rPr lang="en-US" altLang="zh-CN" dirty="0">
                <a:hlinkClick r:id="rId11"/>
              </a:rPr>
              <a:t>core/</a:t>
            </a:r>
            <a:r>
              <a:rPr lang="en-US" altLang="zh-CN" dirty="0" err="1">
                <a:hlinkClick r:id="rId11"/>
              </a:rPr>
              <a:t>idl.gypi</a:t>
            </a:r>
            <a:r>
              <a:rPr lang="en-US" altLang="zh-CN" dirty="0"/>
              <a:t> and </a:t>
            </a:r>
            <a:r>
              <a:rPr lang="en-US" altLang="zh-CN" dirty="0">
                <a:hlinkClick r:id="rId12"/>
              </a:rPr>
              <a:t>modules/</a:t>
            </a:r>
            <a:r>
              <a:rPr lang="en-US" altLang="zh-CN" dirty="0" err="1">
                <a:hlinkClick r:id="rId12"/>
              </a:rPr>
              <a:t>idl.gypi</a:t>
            </a:r>
            <a:r>
              <a:rPr lang="en-US" altLang="zh-CN" dirty="0"/>
              <a:t>), due to having to categorize the IDL files for the </a:t>
            </a:r>
            <a:r>
              <a:rPr lang="en-US" altLang="zh-CN" dirty="0" smtClean="0"/>
              <a:t>build</a:t>
            </a:r>
          </a:p>
          <a:p>
            <a:pPr marL="0" indent="0">
              <a:buNone/>
            </a:pPr>
            <a:endParaRPr lang="en-US" altLang="zh-CN" dirty="0" smtClean="0"/>
          </a:p>
          <a:p>
            <a:pPr marL="0" indent="0">
              <a:buNone/>
            </a:pPr>
            <a:r>
              <a:rPr lang="en-US" altLang="zh-CN" b="1" dirty="0" smtClean="0"/>
              <a:t>Bindings</a:t>
            </a:r>
            <a:endParaRPr lang="en-US" altLang="zh-CN" dirty="0"/>
          </a:p>
          <a:p>
            <a:pPr marL="0" indent="0">
              <a:buNone/>
            </a:pPr>
            <a:r>
              <a:rPr lang="zh-CN" altLang="en-US" dirty="0" smtClean="0"/>
              <a:t>绑定代码假定对应的</a:t>
            </a:r>
            <a:r>
              <a:rPr lang="en-US" altLang="zh-CN" dirty="0" smtClean="0"/>
              <a:t>C++</a:t>
            </a:r>
            <a:r>
              <a:rPr lang="zh-CN" altLang="en-US" dirty="0" smtClean="0"/>
              <a:t>类存在。</a:t>
            </a:r>
            <a:r>
              <a:rPr lang="en-US" altLang="zh-CN" dirty="0" smtClean="0"/>
              <a:t>Attributes </a:t>
            </a:r>
            <a:r>
              <a:rPr lang="zh-CN" altLang="en-US" dirty="0" smtClean="0"/>
              <a:t>被实现为成员变量</a:t>
            </a:r>
            <a:r>
              <a:rPr lang="en-US" altLang="zh-CN" dirty="0" smtClean="0"/>
              <a:t>, JS</a:t>
            </a:r>
            <a:r>
              <a:rPr lang="zh-CN" altLang="en-US" dirty="0" smtClean="0"/>
              <a:t>接口使用</a:t>
            </a:r>
            <a:r>
              <a:rPr lang="en-US" altLang="zh-CN" dirty="0" smtClean="0"/>
              <a:t>attributes</a:t>
            </a:r>
            <a:r>
              <a:rPr lang="zh-CN" altLang="en-US" dirty="0" smtClean="0"/>
              <a:t>直接存取</a:t>
            </a:r>
            <a:r>
              <a:rPr lang="en-US" altLang="zh-CN" dirty="0" smtClean="0"/>
              <a:t>, </a:t>
            </a:r>
            <a:r>
              <a:rPr lang="zh-CN" altLang="en-US" dirty="0" smtClean="0"/>
              <a:t>而</a:t>
            </a:r>
            <a:r>
              <a:rPr lang="en-US" altLang="zh-CN" dirty="0" smtClean="0"/>
              <a:t> </a:t>
            </a:r>
            <a:r>
              <a:rPr lang="en-US" altLang="zh-CN" dirty="0"/>
              <a:t>C++ </a:t>
            </a:r>
            <a:r>
              <a:rPr lang="zh-CN" altLang="en-US" dirty="0" smtClean="0"/>
              <a:t>需要提供</a:t>
            </a:r>
            <a:r>
              <a:rPr lang="en-US" altLang="zh-CN" dirty="0" smtClean="0"/>
              <a:t> </a:t>
            </a:r>
            <a:r>
              <a:rPr lang="en-US" altLang="zh-CN" dirty="0"/>
              <a:t>getter and setter </a:t>
            </a:r>
            <a:r>
              <a:rPr lang="zh-CN" altLang="en-US" dirty="0" smtClean="0"/>
              <a:t>方法</a:t>
            </a:r>
            <a:r>
              <a:rPr lang="en-US" altLang="zh-CN" dirty="0" smtClean="0"/>
              <a:t>.</a:t>
            </a:r>
            <a:endParaRPr lang="en-US" altLang="zh-CN" dirty="0"/>
          </a:p>
          <a:p>
            <a:pPr marL="0" indent="0">
              <a:buNone/>
            </a:pPr>
            <a:r>
              <a:rPr lang="en-US" altLang="zh-CN" dirty="0"/>
              <a:t>IDL interfaces assume a class of the same name: class Foo.</a:t>
            </a:r>
          </a:p>
          <a:p>
            <a:pPr marL="0" indent="0">
              <a:buNone/>
            </a:pPr>
            <a:r>
              <a:rPr lang="en-US" altLang="zh-CN" dirty="0"/>
              <a:t>IDL attributes call a getter of the same name, and setter with set prepended and capitalization fixed: a() and </a:t>
            </a:r>
            <a:r>
              <a:rPr lang="en-US" altLang="zh-CN" dirty="0" err="1"/>
              <a:t>setA</a:t>
            </a:r>
            <a:r>
              <a:rPr lang="en-US" altLang="zh-CN" dirty="0"/>
              <a:t>().</a:t>
            </a:r>
          </a:p>
          <a:p>
            <a:pPr marL="0" indent="0">
              <a:buNone/>
            </a:pPr>
            <a:r>
              <a:rPr lang="en-US" altLang="zh-CN" dirty="0"/>
              <a:t>IDL operations call a C++ method of the same name: f().</a:t>
            </a:r>
          </a:p>
          <a:p>
            <a:pPr marL="0" indent="0">
              <a:buNone/>
            </a:pPr>
            <a:r>
              <a:rPr lang="en-US" altLang="zh-CN" dirty="0"/>
              <a:t>Web IDL overloading and IDL optional arguments </a:t>
            </a:r>
            <a:r>
              <a:rPr lang="en-US" altLang="zh-CN" i="1" dirty="0"/>
              <a:t>without</a:t>
            </a:r>
            <a:r>
              <a:rPr lang="en-US" altLang="zh-CN" dirty="0"/>
              <a:t> default values map directly to C++ overloading</a:t>
            </a:r>
            <a:endParaRPr lang="en-US" altLang="zh-CN" dirty="0" smtClean="0"/>
          </a:p>
          <a:p>
            <a:pPr marL="0" indent="0">
              <a:buNone/>
            </a:pPr>
            <a:r>
              <a:rPr lang="en-US" altLang="zh-CN" dirty="0"/>
              <a:t>IDL optional arguments </a:t>
            </a:r>
            <a:r>
              <a:rPr lang="en-US" altLang="zh-CN" i="1" dirty="0"/>
              <a:t>with</a:t>
            </a:r>
            <a:r>
              <a:rPr lang="en-US" altLang="zh-CN" dirty="0"/>
              <a:t> default values map to C++ calls with these values filled in, and thus do not require C++ overloading</a:t>
            </a:r>
            <a:r>
              <a:rPr lang="en-US" altLang="zh-CN" dirty="0" smtClean="0"/>
              <a:t>.</a:t>
            </a:r>
          </a:p>
          <a:p>
            <a:pPr marL="0" indent="0">
              <a:buNone/>
            </a:pPr>
            <a:endParaRPr lang="en-US" altLang="zh-CN" dirty="0"/>
          </a:p>
          <a:p>
            <a:pPr marL="0" indent="0">
              <a:buNone/>
            </a:pPr>
            <a:r>
              <a:rPr lang="en-US" altLang="zh-CN" dirty="0"/>
              <a:t/>
            </a:r>
            <a:br>
              <a:rPr lang="en-US" altLang="zh-CN" dirty="0"/>
            </a:br>
            <a:endParaRPr lang="en-US" altLang="zh-CN"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3545432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pPr marL="0" indent="0">
              <a:buNone/>
            </a:pPr>
            <a:r>
              <a:rPr lang="zh-CN" altLang="en-US" dirty="0" smtClean="0"/>
              <a:t>在</a:t>
            </a:r>
            <a:r>
              <a:rPr lang="en-US" altLang="zh-CN" dirty="0" smtClean="0"/>
              <a:t>JS</a:t>
            </a:r>
            <a:r>
              <a:rPr lang="zh-CN" altLang="en-US" dirty="0" smtClean="0"/>
              <a:t>中可见的</a:t>
            </a:r>
            <a:r>
              <a:rPr lang="en-US" altLang="zh-CN" dirty="0" smtClean="0"/>
              <a:t>Blink </a:t>
            </a:r>
            <a:r>
              <a:rPr lang="zh-CN" altLang="en-US" dirty="0" smtClean="0"/>
              <a:t>对象需要</a:t>
            </a:r>
            <a:r>
              <a:rPr lang="en-US" altLang="zh-CN" dirty="0" smtClean="0"/>
              <a:t>type </a:t>
            </a:r>
            <a:r>
              <a:rPr lang="en-US" altLang="zh-CN" dirty="0"/>
              <a:t>information, </a:t>
            </a:r>
            <a:r>
              <a:rPr lang="zh-CN" altLang="en-US" dirty="0" smtClean="0"/>
              <a:t>主要是</a:t>
            </a:r>
            <a:r>
              <a:rPr lang="en-US" altLang="zh-CN" dirty="0" smtClean="0"/>
              <a:t>JS</a:t>
            </a:r>
            <a:r>
              <a:rPr lang="zh-CN" altLang="en-US" dirty="0" smtClean="0"/>
              <a:t>是</a:t>
            </a:r>
            <a:r>
              <a:rPr lang="en-US" altLang="zh-CN" dirty="0" smtClean="0">
                <a:hlinkClick r:id="rId2"/>
              </a:rPr>
              <a:t>dynamically </a:t>
            </a:r>
            <a:r>
              <a:rPr lang="en-US" altLang="zh-CN" dirty="0">
                <a:hlinkClick r:id="rId2"/>
              </a:rPr>
              <a:t>typed</a:t>
            </a:r>
            <a:r>
              <a:rPr lang="en-US" altLang="zh-CN" dirty="0"/>
              <a:t> </a:t>
            </a:r>
            <a:r>
              <a:rPr lang="en-US" altLang="zh-CN" dirty="0" smtClean="0"/>
              <a:t>,  </a:t>
            </a:r>
            <a:r>
              <a:rPr lang="zh-CN" altLang="en-US" dirty="0" smtClean="0"/>
              <a:t>具体因为绑定代码使用</a:t>
            </a:r>
            <a:r>
              <a:rPr lang="en-US" altLang="zh-CN" dirty="0" smtClean="0">
                <a:hlinkClick r:id="rId3"/>
              </a:rPr>
              <a:t>type introspection</a:t>
            </a:r>
            <a:r>
              <a:rPr lang="zh-CN" altLang="en-US" dirty="0" smtClean="0"/>
              <a:t>（运行时动态获取对象类型和属性）</a:t>
            </a:r>
            <a:r>
              <a:rPr lang="en-US" altLang="zh-CN" dirty="0"/>
              <a:t> </a:t>
            </a:r>
            <a:r>
              <a:rPr lang="zh-CN" altLang="en-US" dirty="0" smtClean="0"/>
              <a:t>和 </a:t>
            </a:r>
            <a:r>
              <a:rPr lang="en-US" altLang="zh-CN" dirty="0" smtClean="0">
                <a:hlinkClick r:id="rId4"/>
              </a:rPr>
              <a:t>dynamic </a:t>
            </a:r>
            <a:r>
              <a:rPr lang="en-US" altLang="zh-CN" dirty="0">
                <a:hlinkClick r:id="rId4"/>
              </a:rPr>
              <a:t>dispatch</a:t>
            </a:r>
            <a:r>
              <a:rPr lang="en-US" altLang="zh-CN" dirty="0"/>
              <a:t> </a:t>
            </a:r>
            <a:r>
              <a:rPr lang="en-US" altLang="zh-CN" dirty="0" smtClean="0"/>
              <a:t>(</a:t>
            </a:r>
            <a:r>
              <a:rPr lang="zh-CN" altLang="en-US" dirty="0" smtClean="0"/>
              <a:t>运行时多态</a:t>
            </a:r>
            <a:r>
              <a:rPr lang="en-US" altLang="zh-CN" dirty="0" smtClean="0"/>
              <a:t>)</a:t>
            </a:r>
            <a:r>
              <a:rPr lang="zh-CN" altLang="en-US" dirty="0" smtClean="0"/>
              <a:t>。</a:t>
            </a:r>
            <a:r>
              <a:rPr lang="en-US" altLang="zh-CN" dirty="0" smtClean="0"/>
              <a:t> </a:t>
            </a:r>
            <a:r>
              <a:rPr lang="zh-CN" altLang="en-US" dirty="0" smtClean="0"/>
              <a:t>给定的</a:t>
            </a:r>
            <a:r>
              <a:rPr lang="en-US" altLang="zh-CN" dirty="0" smtClean="0"/>
              <a:t> </a:t>
            </a:r>
            <a:r>
              <a:rPr lang="en-US" altLang="zh-CN" dirty="0"/>
              <a:t>C++ </a:t>
            </a:r>
            <a:r>
              <a:rPr lang="zh-CN" altLang="en-US" dirty="0" smtClean="0"/>
              <a:t>对象</a:t>
            </a:r>
            <a:r>
              <a:rPr lang="en-US" altLang="zh-CN" dirty="0" smtClean="0"/>
              <a:t>(</a:t>
            </a:r>
            <a:r>
              <a:rPr lang="zh-CN" altLang="en-US" dirty="0" smtClean="0"/>
              <a:t>表示特定</a:t>
            </a:r>
            <a:r>
              <a:rPr lang="en-US" altLang="zh-CN" dirty="0" smtClean="0"/>
              <a:t>JS</a:t>
            </a:r>
            <a:r>
              <a:rPr lang="zh-CN" altLang="en-US" dirty="0" smtClean="0"/>
              <a:t>对象的实现</a:t>
            </a:r>
            <a:r>
              <a:rPr lang="en-US" altLang="zh-CN" dirty="0" smtClean="0"/>
              <a:t>), </a:t>
            </a:r>
            <a:r>
              <a:rPr lang="zh-CN" altLang="en-US" dirty="0" smtClean="0"/>
              <a:t>从</a:t>
            </a:r>
            <a:r>
              <a:rPr lang="en-US" altLang="zh-CN" dirty="0" smtClean="0"/>
              <a:t>V8</a:t>
            </a:r>
            <a:r>
              <a:rPr lang="zh-CN" altLang="en-US" dirty="0" smtClean="0"/>
              <a:t>中调用该对象需要调用它对应的</a:t>
            </a:r>
            <a:r>
              <a:rPr lang="en-US" altLang="zh-CN" dirty="0" smtClean="0"/>
              <a:t>C</a:t>
            </a:r>
            <a:r>
              <a:rPr lang="en-US" altLang="zh-CN" dirty="0"/>
              <a:t>++ </a:t>
            </a:r>
            <a:r>
              <a:rPr lang="zh-CN" altLang="en-US" dirty="0" smtClean="0"/>
              <a:t>绑定方法</a:t>
            </a:r>
            <a:r>
              <a:rPr lang="en-US" altLang="zh-CN" dirty="0" smtClean="0"/>
              <a:t>, </a:t>
            </a:r>
            <a:r>
              <a:rPr lang="en-US" altLang="zh-CN" dirty="0"/>
              <a:t>which requires knowing its JavaScript type (i.e., the IDL interface type</a:t>
            </a:r>
            <a:r>
              <a:rPr lang="en-US" altLang="zh-CN" dirty="0" smtClean="0"/>
              <a:t>).</a:t>
            </a:r>
          </a:p>
          <a:p>
            <a:pPr marL="0" indent="0">
              <a:buNone/>
            </a:pPr>
            <a:r>
              <a:rPr lang="en-US" altLang="zh-CN" dirty="0"/>
              <a:t>Blink </a:t>
            </a:r>
            <a:r>
              <a:rPr lang="zh-CN" altLang="en-US" dirty="0" smtClean="0"/>
              <a:t>没有使用</a:t>
            </a:r>
            <a:r>
              <a:rPr lang="en-US" altLang="zh-CN" dirty="0" smtClean="0"/>
              <a:t>C</a:t>
            </a:r>
            <a:r>
              <a:rPr lang="en-US" altLang="zh-CN" dirty="0"/>
              <a:t>++ </a:t>
            </a:r>
            <a:r>
              <a:rPr lang="en-US" altLang="zh-CN" dirty="0">
                <a:hlinkClick r:id="rId5"/>
              </a:rPr>
              <a:t>run-time type information</a:t>
            </a:r>
            <a:r>
              <a:rPr lang="en-US" altLang="zh-CN" dirty="0"/>
              <a:t> (RTTI), </a:t>
            </a:r>
            <a:r>
              <a:rPr lang="zh-CN" altLang="en-US" dirty="0" smtClean="0"/>
              <a:t>因此类型信息需要另外存储</a:t>
            </a:r>
            <a:r>
              <a:rPr lang="en-US" altLang="zh-CN" dirty="0" smtClean="0"/>
              <a:t>.</a:t>
            </a:r>
          </a:p>
          <a:p>
            <a:pPr marL="0" indent="0">
              <a:buNone/>
            </a:pPr>
            <a:endParaRPr lang="en-US" altLang="zh-CN" dirty="0"/>
          </a:p>
          <a:p>
            <a:pPr marL="0" indent="0">
              <a:buNone/>
            </a:pPr>
            <a:r>
              <a:rPr lang="en-US" altLang="zh-CN" dirty="0" smtClean="0"/>
              <a:t>C</a:t>
            </a:r>
            <a:r>
              <a:rPr lang="en-US" altLang="zh-CN" dirty="0"/>
              <a:t>++ </a:t>
            </a:r>
            <a:r>
              <a:rPr lang="zh-CN" altLang="en-US" dirty="0" smtClean="0"/>
              <a:t>类通过继承</a:t>
            </a:r>
            <a:r>
              <a:rPr lang="en-US" altLang="zh-CN" dirty="0" err="1"/>
              <a:t>ScriptWrappable</a:t>
            </a:r>
            <a:r>
              <a:rPr lang="en-US" altLang="zh-CN" dirty="0"/>
              <a:t> </a:t>
            </a:r>
            <a:r>
              <a:rPr lang="zh-CN" altLang="en-US" dirty="0" smtClean="0"/>
              <a:t>并且在类声明中添加</a:t>
            </a:r>
            <a:r>
              <a:rPr lang="en-US" altLang="zh-CN" dirty="0" smtClean="0"/>
              <a:t>DEFINE_WRAPPERTYPEINFO.</a:t>
            </a:r>
            <a:r>
              <a:rPr lang="en-US" altLang="zh-CN" dirty="0"/>
              <a:t>  </a:t>
            </a:r>
            <a:r>
              <a:rPr lang="en-US" altLang="zh-CN" dirty="0" err="1"/>
              <a:t>ScriptWrappable</a:t>
            </a:r>
            <a:r>
              <a:rPr lang="en-US" altLang="zh-CN" dirty="0"/>
              <a:t> </a:t>
            </a:r>
            <a:r>
              <a:rPr lang="zh-CN" altLang="en-US" dirty="0" smtClean="0"/>
              <a:t>应该放在类继承列表的最后，并且必须被直接继承。</a:t>
            </a:r>
            <a:endParaRPr lang="en-US" altLang="zh-CN" dirty="0" smtClean="0"/>
          </a:p>
          <a:p>
            <a:pPr marL="0" indent="0">
              <a:buNone/>
            </a:pPr>
            <a:endParaRPr lang="en-US" altLang="zh-CN" dirty="0"/>
          </a:p>
          <a:p>
            <a:pPr marL="0" indent="0">
              <a:buNone/>
            </a:pPr>
            <a:r>
              <a:rPr lang="en-US" altLang="zh-CN" dirty="0" smtClean="0"/>
              <a:t>#</a:t>
            </a:r>
            <a:r>
              <a:rPr lang="en-US" altLang="zh-CN" dirty="0"/>
              <a:t>include "</a:t>
            </a:r>
            <a:r>
              <a:rPr lang="en-US" altLang="zh-CN" dirty="0" smtClean="0"/>
              <a:t>bindings/v8/</a:t>
            </a:r>
            <a:r>
              <a:rPr lang="en-US" altLang="zh-CN" dirty="0" err="1" smtClean="0"/>
              <a:t>ScriptWrappable.h</a:t>
            </a:r>
            <a:r>
              <a:rPr lang="en-US" altLang="zh-CN" dirty="0" smtClean="0"/>
              <a:t>“</a:t>
            </a:r>
          </a:p>
          <a:p>
            <a:pPr marL="0" indent="0">
              <a:buNone/>
            </a:pPr>
            <a:r>
              <a:rPr lang="en-US" altLang="zh-CN" dirty="0"/>
              <a:t>namespace </a:t>
            </a:r>
            <a:r>
              <a:rPr lang="en-US" altLang="zh-CN" dirty="0" err="1"/>
              <a:t>WebCore</a:t>
            </a:r>
            <a:r>
              <a:rPr lang="en-US" altLang="zh-CN" dirty="0"/>
              <a:t> </a:t>
            </a:r>
            <a:r>
              <a:rPr lang="en-US" altLang="zh-CN" dirty="0" smtClean="0"/>
              <a:t>{</a:t>
            </a:r>
          </a:p>
          <a:p>
            <a:pPr marL="0" indent="0">
              <a:buNone/>
            </a:pPr>
            <a:endParaRPr lang="en-US" altLang="zh-CN" dirty="0"/>
          </a:p>
          <a:p>
            <a:pPr marL="0" indent="0">
              <a:buNone/>
            </a:pPr>
            <a:r>
              <a:rPr lang="en-US" altLang="zh-CN" dirty="0"/>
              <a:t>class Foo FINAL : /* maybe others */ public </a:t>
            </a:r>
            <a:r>
              <a:rPr lang="en-US" altLang="zh-CN" dirty="0" err="1"/>
              <a:t>ScriptWrappable</a:t>
            </a:r>
            <a:r>
              <a:rPr lang="en-US" altLang="zh-CN" dirty="0"/>
              <a:t> </a:t>
            </a:r>
            <a:r>
              <a:rPr lang="en-US" altLang="zh-CN" dirty="0" smtClean="0"/>
              <a:t>{</a:t>
            </a:r>
          </a:p>
          <a:p>
            <a:pPr marL="0" indent="0">
              <a:buNone/>
            </a:pPr>
            <a:r>
              <a:rPr lang="en-US" altLang="zh-CN" dirty="0"/>
              <a:t>  DEFINE_WRAPPERTYPEINFO();</a:t>
            </a:r>
          </a:p>
          <a:p>
            <a:pPr marL="0" indent="0">
              <a:buNone/>
            </a:pPr>
            <a:r>
              <a:rPr lang="en-US" altLang="zh-CN" dirty="0"/>
              <a:t>    // ...</a:t>
            </a:r>
          </a:p>
          <a:p>
            <a:pPr marL="0" indent="0">
              <a:buNone/>
            </a:pPr>
            <a:r>
              <a:rPr lang="en-US" altLang="zh-CN" dirty="0"/>
              <a:t>};</a:t>
            </a:r>
          </a:p>
          <a:p>
            <a:pPr marL="0" indent="0">
              <a:buNone/>
            </a:pPr>
            <a:endParaRPr lang="en-US" altLang="zh-CN" dirty="0"/>
          </a:p>
          <a:p>
            <a:pPr marL="0" indent="0">
              <a:buNone/>
            </a:pPr>
            <a:r>
              <a:rPr lang="en-US" altLang="zh-CN" dirty="0"/>
              <a:t>} // namespace </a:t>
            </a:r>
            <a:r>
              <a:rPr lang="en-US" altLang="zh-CN" dirty="0" err="1"/>
              <a:t>WebCore</a:t>
            </a:r>
            <a:endParaRPr lang="en-US" altLang="zh-CN" dirty="0"/>
          </a:p>
          <a:p>
            <a:pPr marL="0" indent="0">
              <a:buNone/>
            </a:pPr>
            <a:endParaRPr lang="en-US" altLang="zh-CN" dirty="0" smtClean="0"/>
          </a:p>
          <a:p>
            <a:pPr marL="0" indent="0">
              <a:buNone/>
            </a:pPr>
            <a:r>
              <a:rPr lang="zh-CN" altLang="en-US" dirty="0" smtClean="0"/>
              <a:t>你需要在正确的</a:t>
            </a:r>
            <a:r>
              <a:rPr lang="en-US" altLang="zh-CN" dirty="0" err="1" smtClean="0"/>
              <a:t>gn</a:t>
            </a:r>
            <a:r>
              <a:rPr lang="zh-CN" altLang="en-US" dirty="0" smtClean="0"/>
              <a:t>变量中列出</a:t>
            </a:r>
            <a:r>
              <a:rPr lang="en-US" altLang="zh-CN" dirty="0"/>
              <a:t> .</a:t>
            </a:r>
            <a:r>
              <a:rPr lang="en-US" altLang="zh-CN" dirty="0" err="1"/>
              <a:t>idl</a:t>
            </a:r>
            <a:r>
              <a:rPr lang="en-US" altLang="zh-CN" dirty="0"/>
              <a:t> </a:t>
            </a:r>
            <a:r>
              <a:rPr lang="zh-CN" altLang="en-US" dirty="0" smtClean="0"/>
              <a:t>文件和</a:t>
            </a:r>
            <a:r>
              <a:rPr lang="en-US" altLang="zh-CN" dirty="0"/>
              <a:t> .h/.</a:t>
            </a:r>
            <a:r>
              <a:rPr lang="en-US" altLang="zh-CN" dirty="0" err="1"/>
              <a:t>cpp</a:t>
            </a:r>
            <a:r>
              <a:rPr lang="en-US" altLang="zh-CN" dirty="0"/>
              <a:t> </a:t>
            </a:r>
            <a:r>
              <a:rPr lang="zh-CN" altLang="en-US" dirty="0" smtClean="0"/>
              <a:t>文件 ，这样他们才能执行绑定和编译。需要被处理的</a:t>
            </a:r>
            <a:r>
              <a:rPr lang="en-US" altLang="zh-CN" dirty="0" smtClean="0"/>
              <a:t>IDL</a:t>
            </a:r>
            <a:r>
              <a:rPr lang="zh-CN" altLang="en-US" dirty="0" smtClean="0"/>
              <a:t>文件在</a:t>
            </a:r>
            <a:r>
              <a:rPr lang="en-US" altLang="zh-CN" dirty="0" smtClean="0"/>
              <a:t>.</a:t>
            </a:r>
            <a:r>
              <a:rPr lang="en-US" altLang="zh-CN" dirty="0" err="1" smtClean="0"/>
              <a:t>gni</a:t>
            </a:r>
            <a:r>
              <a:rPr lang="en-US" altLang="zh-CN" dirty="0" smtClean="0"/>
              <a:t> </a:t>
            </a:r>
            <a:r>
              <a:rPr lang="en-US" altLang="zh-CN" dirty="0"/>
              <a:t>(GN Include) </a:t>
            </a:r>
            <a:r>
              <a:rPr lang="zh-CN" altLang="en-US" dirty="0" smtClean="0"/>
              <a:t>文件中列出</a:t>
            </a:r>
            <a:r>
              <a:rPr lang="en-US" altLang="zh-CN" dirty="0" smtClean="0"/>
              <a:t>. </a:t>
            </a:r>
            <a:r>
              <a:rPr lang="zh-CN" altLang="en-US" dirty="0" smtClean="0"/>
              <a:t>例如</a:t>
            </a:r>
            <a:r>
              <a:rPr lang="en-US" altLang="zh-CN" dirty="0"/>
              <a:t> </a:t>
            </a:r>
            <a:r>
              <a:rPr lang="en-US" altLang="zh-CN" dirty="0" err="1">
                <a:hlinkClick r:id="rId6"/>
              </a:rPr>
              <a:t>core_idl_files.gni</a:t>
            </a:r>
            <a:r>
              <a:rPr lang="en-US" altLang="zh-CN" dirty="0" smtClean="0"/>
              <a:t>.</a:t>
            </a:r>
          </a:p>
          <a:p>
            <a:pPr marL="0" indent="0">
              <a:buNone/>
            </a:pPr>
            <a:r>
              <a:rPr lang="en-US" altLang="zh-CN" dirty="0"/>
              <a:t/>
            </a:r>
            <a:br>
              <a:rPr lang="en-US" altLang="zh-CN" dirty="0"/>
            </a:br>
            <a:endParaRPr lang="en-US" altLang="zh-CN" dirty="0"/>
          </a:p>
        </p:txBody>
      </p:sp>
    </p:spTree>
    <p:extLst>
      <p:ext uri="{BB962C8B-B14F-4D97-AF65-F5344CB8AC3E}">
        <p14:creationId xmlns:p14="http://schemas.microsoft.com/office/powerpoint/2010/main" val="2078596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V8</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en-US" altLang="zh-CN" b="1" dirty="0" err="1"/>
              <a:t>WrapperTypeInfo</a:t>
            </a:r>
            <a:endParaRPr lang="fr-FR" altLang="zh-CN" b="1" dirty="0" smtClean="0"/>
          </a:p>
          <a:p>
            <a:pPr marL="0" indent="0">
              <a:buNone/>
            </a:pPr>
            <a:r>
              <a:rPr lang="fr-FR" altLang="zh-CN" dirty="0" smtClean="0"/>
              <a:t>inline </a:t>
            </a:r>
            <a:r>
              <a:rPr lang="fr-FR" altLang="zh-CN" dirty="0"/>
              <a:t>ScriptWrappable* toScriptWrappable(v8::</a:t>
            </a:r>
            <a:r>
              <a:rPr lang="fr-FR" altLang="zh-CN" i="1" dirty="0"/>
              <a:t>Local</a:t>
            </a:r>
            <a:r>
              <a:rPr lang="fr-FR" altLang="zh-CN" dirty="0"/>
              <a:t>&lt;v8::</a:t>
            </a:r>
            <a:r>
              <a:rPr lang="fr-FR" altLang="zh-CN" i="1" dirty="0"/>
              <a:t>Object</a:t>
            </a:r>
            <a:r>
              <a:rPr lang="fr-FR" altLang="zh-CN" dirty="0"/>
              <a:t>&gt; wrapper)</a:t>
            </a:r>
          </a:p>
          <a:p>
            <a:pPr marL="0" indent="0">
              <a:buNone/>
            </a:pPr>
            <a:r>
              <a:rPr lang="en-US" altLang="zh-CN" dirty="0"/>
              <a:t>{</a:t>
            </a:r>
          </a:p>
          <a:p>
            <a:pPr marL="0" indent="0">
              <a:buNone/>
            </a:pPr>
            <a:r>
              <a:rPr lang="en-US" altLang="zh-CN" dirty="0"/>
              <a:t>    return </a:t>
            </a:r>
            <a:r>
              <a:rPr lang="en-US" altLang="zh-CN" dirty="0" err="1"/>
              <a:t>getInternalField</a:t>
            </a:r>
            <a:r>
              <a:rPr lang="en-US" altLang="zh-CN" dirty="0"/>
              <a:t>&lt;</a:t>
            </a:r>
            <a:r>
              <a:rPr lang="en-US" altLang="zh-CN" dirty="0" err="1"/>
              <a:t>ScriptWrappable</a:t>
            </a:r>
            <a:r>
              <a:rPr lang="en-US" altLang="zh-CN" dirty="0"/>
              <a:t>, v8DOMWrapperObjectIndex&gt;(wrapper);</a:t>
            </a:r>
          </a:p>
          <a:p>
            <a:pPr marL="0" indent="0">
              <a:buNone/>
            </a:pPr>
            <a:r>
              <a:rPr lang="en-US" altLang="zh-CN" dirty="0" smtClean="0"/>
              <a:t>}</a:t>
            </a:r>
          </a:p>
          <a:p>
            <a:pPr marL="0" indent="0">
              <a:buNone/>
            </a:pPr>
            <a:endParaRPr lang="en-US" altLang="zh-CN" dirty="0"/>
          </a:p>
          <a:p>
            <a:pPr marL="0" indent="0">
              <a:buNone/>
            </a:pPr>
            <a:r>
              <a:rPr lang="en-US" altLang="zh-CN" dirty="0"/>
              <a:t>inline </a:t>
            </a:r>
            <a:r>
              <a:rPr lang="en-US" altLang="zh-CN" dirty="0" err="1"/>
              <a:t>const</a:t>
            </a:r>
            <a:r>
              <a:rPr lang="en-US" altLang="zh-CN" dirty="0"/>
              <a:t> </a:t>
            </a:r>
            <a:r>
              <a:rPr lang="en-US" altLang="zh-CN" dirty="0" err="1"/>
              <a:t>WrapperTypeInfo</a:t>
            </a:r>
            <a:r>
              <a:rPr lang="en-US" altLang="zh-CN" dirty="0"/>
              <a:t>* </a:t>
            </a:r>
            <a:r>
              <a:rPr lang="en-US" altLang="zh-CN" dirty="0" err="1"/>
              <a:t>toWrapperTypeInfo</a:t>
            </a:r>
            <a:r>
              <a:rPr lang="en-US" altLang="zh-CN" dirty="0"/>
              <a:t>(v8::</a:t>
            </a:r>
            <a:r>
              <a:rPr lang="en-US" altLang="zh-CN" i="1" dirty="0"/>
              <a:t>Local</a:t>
            </a:r>
            <a:r>
              <a:rPr lang="en-US" altLang="zh-CN" dirty="0"/>
              <a:t>&lt;v8::</a:t>
            </a:r>
            <a:r>
              <a:rPr lang="en-US" altLang="zh-CN" i="1" dirty="0"/>
              <a:t>Object</a:t>
            </a:r>
            <a:r>
              <a:rPr lang="en-US" altLang="zh-CN" dirty="0"/>
              <a:t>&gt; wrapper)</a:t>
            </a:r>
          </a:p>
          <a:p>
            <a:pPr marL="0" indent="0">
              <a:buNone/>
            </a:pPr>
            <a:r>
              <a:rPr lang="en-US" altLang="zh-CN" dirty="0"/>
              <a:t>{</a:t>
            </a:r>
          </a:p>
          <a:p>
            <a:pPr marL="0" indent="0">
              <a:buNone/>
            </a:pPr>
            <a:r>
              <a:rPr lang="en-US" altLang="zh-CN" dirty="0"/>
              <a:t>    return </a:t>
            </a:r>
            <a:r>
              <a:rPr lang="en-US" altLang="zh-CN" dirty="0" err="1"/>
              <a:t>getInternalField</a:t>
            </a:r>
            <a:r>
              <a:rPr lang="en-US" altLang="zh-CN" dirty="0"/>
              <a:t>&lt;</a:t>
            </a:r>
            <a:r>
              <a:rPr lang="en-US" altLang="zh-CN" dirty="0" err="1"/>
              <a:t>WrapperTypeInfo</a:t>
            </a:r>
            <a:r>
              <a:rPr lang="en-US" altLang="zh-CN" dirty="0"/>
              <a:t>, v8DOMWrapperTypeIndex&gt;(wrapper);</a:t>
            </a:r>
          </a:p>
          <a:p>
            <a:pPr marL="0" indent="0">
              <a:buNone/>
            </a:pPr>
            <a:r>
              <a:rPr lang="en-US" altLang="zh-CN" dirty="0" smtClean="0"/>
              <a:t>}</a:t>
            </a:r>
          </a:p>
          <a:p>
            <a:pPr marL="0" indent="0">
              <a:buNone/>
            </a:pPr>
            <a:endParaRPr lang="en-US" altLang="zh-CN" dirty="0"/>
          </a:p>
          <a:p>
            <a:pPr marL="0" indent="0">
              <a:buNone/>
            </a:pPr>
            <a:r>
              <a:rPr lang="en-US" altLang="zh-CN" dirty="0" err="1"/>
              <a:t>typedef</a:t>
            </a:r>
            <a:r>
              <a:rPr lang="en-US" altLang="zh-CN" dirty="0"/>
              <a:t> v8::</a:t>
            </a:r>
            <a:r>
              <a:rPr lang="en-US" altLang="zh-CN" i="1" dirty="0"/>
              <a:t>Local</a:t>
            </a:r>
            <a:r>
              <a:rPr lang="en-US" altLang="zh-CN" dirty="0"/>
              <a:t>&lt;v8::</a:t>
            </a:r>
            <a:r>
              <a:rPr lang="en-US" altLang="zh-CN" dirty="0" err="1"/>
              <a:t>FunctionTemplate</a:t>
            </a:r>
            <a:r>
              <a:rPr lang="en-US" altLang="zh-CN" dirty="0"/>
              <a:t>&gt; (*</a:t>
            </a:r>
            <a:r>
              <a:rPr lang="en-US" altLang="zh-CN" dirty="0" err="1"/>
              <a:t>DomTemplateFunction</a:t>
            </a:r>
            <a:r>
              <a:rPr lang="en-US" altLang="zh-CN" dirty="0"/>
              <a:t>)(v8::Isolate</a:t>
            </a:r>
            <a:r>
              <a:rPr lang="en-US" altLang="zh-CN" dirty="0" smtClean="0"/>
              <a:t>*);</a:t>
            </a:r>
            <a:endParaRPr lang="en-US" altLang="zh-CN" dirty="0"/>
          </a:p>
          <a:p>
            <a:pPr marL="0" indent="0">
              <a:buNone/>
            </a:pPr>
            <a:r>
              <a:rPr lang="en-US" altLang="zh-CN" dirty="0" err="1"/>
              <a:t>typedef</a:t>
            </a:r>
            <a:r>
              <a:rPr lang="en-US" altLang="zh-CN" dirty="0"/>
              <a:t> void (*</a:t>
            </a:r>
            <a:r>
              <a:rPr lang="en-US" altLang="zh-CN" dirty="0" err="1"/>
              <a:t>RefObjectFunction</a:t>
            </a:r>
            <a:r>
              <a:rPr lang="en-US" altLang="zh-CN" dirty="0"/>
              <a:t>)(</a:t>
            </a:r>
            <a:r>
              <a:rPr lang="en-US" altLang="zh-CN" dirty="0" err="1"/>
              <a:t>ScriptWrappable</a:t>
            </a:r>
            <a:r>
              <a:rPr lang="en-US" altLang="zh-CN" dirty="0"/>
              <a:t>*);</a:t>
            </a:r>
          </a:p>
          <a:p>
            <a:pPr marL="0" indent="0">
              <a:buNone/>
            </a:pPr>
            <a:r>
              <a:rPr lang="en-US" altLang="zh-CN" dirty="0" err="1"/>
              <a:t>typedef</a:t>
            </a:r>
            <a:r>
              <a:rPr lang="en-US" altLang="zh-CN" dirty="0"/>
              <a:t> void (*</a:t>
            </a:r>
            <a:r>
              <a:rPr lang="en-US" altLang="zh-CN" dirty="0" err="1"/>
              <a:t>DerefObjectFunction</a:t>
            </a:r>
            <a:r>
              <a:rPr lang="en-US" altLang="zh-CN" dirty="0"/>
              <a:t>)(</a:t>
            </a:r>
            <a:r>
              <a:rPr lang="en-US" altLang="zh-CN" dirty="0" err="1"/>
              <a:t>ScriptWrappable</a:t>
            </a:r>
            <a:r>
              <a:rPr lang="en-US" altLang="zh-CN" dirty="0"/>
              <a:t>*);</a:t>
            </a:r>
          </a:p>
          <a:p>
            <a:pPr marL="0" indent="0">
              <a:buNone/>
            </a:pPr>
            <a:r>
              <a:rPr lang="en-US" altLang="zh-CN" dirty="0" err="1"/>
              <a:t>typedef</a:t>
            </a:r>
            <a:r>
              <a:rPr lang="en-US" altLang="zh-CN" dirty="0"/>
              <a:t> void (*</a:t>
            </a:r>
            <a:r>
              <a:rPr lang="en-US" altLang="zh-CN" dirty="0" err="1"/>
              <a:t>TraceFunction</a:t>
            </a:r>
            <a:r>
              <a:rPr lang="en-US" altLang="zh-CN" dirty="0"/>
              <a:t>)(Visitor*, </a:t>
            </a:r>
            <a:r>
              <a:rPr lang="en-US" altLang="zh-CN" dirty="0" err="1"/>
              <a:t>ScriptWrappable</a:t>
            </a:r>
            <a:r>
              <a:rPr lang="en-US" altLang="zh-CN" dirty="0" smtClean="0"/>
              <a:t>*);</a:t>
            </a:r>
          </a:p>
          <a:p>
            <a:pPr marL="0" indent="0">
              <a:buNone/>
            </a:pPr>
            <a:endParaRPr lang="en-US" altLang="zh-CN" dirty="0"/>
          </a:p>
          <a:p>
            <a:pPr marL="0" indent="0">
              <a:buNone/>
            </a:pPr>
            <a:r>
              <a:rPr lang="en-US" altLang="zh-CN" b="1" dirty="0" err="1" smtClean="0"/>
              <a:t>ScriptWrappable</a:t>
            </a:r>
            <a:endParaRPr lang="en-US" altLang="zh-CN" b="1" dirty="0" smtClean="0"/>
          </a:p>
          <a:p>
            <a:pPr marL="0" indent="0">
              <a:buNone/>
            </a:pPr>
            <a:r>
              <a:rPr lang="en-US" altLang="zh-CN" dirty="0" err="1"/>
              <a:t>ScriptWrappable</a:t>
            </a:r>
            <a:r>
              <a:rPr lang="en-US" altLang="zh-CN" dirty="0"/>
              <a:t> wraps a V8 object and its </a:t>
            </a:r>
            <a:r>
              <a:rPr lang="en-US" altLang="zh-CN" dirty="0" err="1"/>
              <a:t>WrapperTypeInfo</a:t>
            </a:r>
            <a:r>
              <a:rPr lang="en-US" altLang="zh-CN" dirty="0"/>
              <a:t>.</a:t>
            </a:r>
            <a:endParaRPr lang="en-US" altLang="zh-CN" b="1" dirty="0" smtClean="0"/>
          </a:p>
          <a:p>
            <a:pPr marL="0" indent="0">
              <a:buNone/>
            </a:pPr>
            <a:r>
              <a:rPr lang="en-US" altLang="zh-CN" dirty="0"/>
              <a:t>v8::</a:t>
            </a:r>
            <a:r>
              <a:rPr lang="en-US" altLang="zh-CN" i="1" dirty="0"/>
              <a:t>Persistent</a:t>
            </a:r>
            <a:r>
              <a:rPr lang="en-US" altLang="zh-CN" dirty="0"/>
              <a:t>&lt;v8::</a:t>
            </a:r>
            <a:r>
              <a:rPr lang="en-US" altLang="zh-CN" i="1" dirty="0"/>
              <a:t>Object</a:t>
            </a:r>
            <a:r>
              <a:rPr lang="en-US" altLang="zh-CN" dirty="0"/>
              <a:t>&gt; </a:t>
            </a:r>
            <a:r>
              <a:rPr lang="en-US" altLang="zh-CN" dirty="0" err="1"/>
              <a:t>m_wrapper</a:t>
            </a:r>
            <a:r>
              <a:rPr lang="en-US" altLang="zh-CN" dirty="0"/>
              <a:t>;</a:t>
            </a:r>
            <a:endParaRPr lang="en-US" altLang="zh-CN" b="1" dirty="0" smtClean="0"/>
          </a:p>
          <a:p>
            <a:pPr marL="0" indent="0">
              <a:buNone/>
            </a:pPr>
            <a:r>
              <a:rPr lang="en-US" altLang="zh-CN" dirty="0" err="1" smtClean="0"/>
              <a:t>ScriptWrappable</a:t>
            </a:r>
            <a:r>
              <a:rPr lang="en-US" altLang="zh-CN" dirty="0" smtClean="0"/>
              <a:t> wraps a V8 object and its </a:t>
            </a:r>
            <a:r>
              <a:rPr lang="en-US" altLang="zh-CN" dirty="0" err="1" smtClean="0"/>
              <a:t>WrapperTypeInfo</a:t>
            </a:r>
            <a:r>
              <a:rPr lang="en-US" altLang="zh-CN" dirty="0" smtClean="0"/>
              <a:t>.</a:t>
            </a:r>
          </a:p>
          <a:p>
            <a:pPr marL="0" indent="0">
              <a:buNone/>
            </a:pPr>
            <a:r>
              <a:rPr lang="en-US" altLang="zh-CN" dirty="0"/>
              <a:t>*  - new: an empty </a:t>
            </a:r>
            <a:r>
              <a:rPr lang="en-US" altLang="zh-CN" dirty="0" err="1"/>
              <a:t>ScriptWrappable</a:t>
            </a:r>
            <a:r>
              <a:rPr lang="en-US" altLang="zh-CN" dirty="0"/>
              <a:t>.</a:t>
            </a:r>
          </a:p>
          <a:p>
            <a:pPr marL="0" indent="0">
              <a:buNone/>
            </a:pPr>
            <a:r>
              <a:rPr lang="en-US" altLang="zh-CN" dirty="0" smtClean="0"/>
              <a:t>*  </a:t>
            </a:r>
            <a:r>
              <a:rPr lang="en-US" altLang="zh-CN" dirty="0"/>
              <a:t>- </a:t>
            </a:r>
            <a:r>
              <a:rPr lang="en-US" altLang="zh-CN" dirty="0" err="1"/>
              <a:t>setWrapper</a:t>
            </a:r>
            <a:r>
              <a:rPr lang="en-US" altLang="zh-CN" dirty="0"/>
              <a:t>: install a v8::Persistent (or empty)</a:t>
            </a:r>
          </a:p>
          <a:p>
            <a:pPr marL="0" indent="0">
              <a:buNone/>
            </a:pPr>
            <a:r>
              <a:rPr lang="en-US" altLang="zh-CN" dirty="0" smtClean="0"/>
              <a:t>*  </a:t>
            </a:r>
            <a:r>
              <a:rPr lang="en-US" altLang="zh-CN" dirty="0"/>
              <a:t>- </a:t>
            </a:r>
            <a:r>
              <a:rPr lang="en-US" altLang="zh-CN" dirty="0" err="1"/>
              <a:t>disposeWrapper</a:t>
            </a:r>
            <a:r>
              <a:rPr lang="en-US" altLang="zh-CN" dirty="0"/>
              <a:t> (via </a:t>
            </a:r>
            <a:r>
              <a:rPr lang="en-US" altLang="zh-CN" dirty="0" err="1"/>
              <a:t>setWeakCallback</a:t>
            </a:r>
            <a:r>
              <a:rPr lang="en-US" altLang="zh-CN" dirty="0"/>
              <a:t>, triggered by V8 garbage </a:t>
            </a:r>
            <a:r>
              <a:rPr lang="en-US" altLang="zh-CN" dirty="0" err="1"/>
              <a:t>collecter</a:t>
            </a:r>
            <a:r>
              <a:rPr lang="en-US" altLang="zh-CN" dirty="0"/>
              <a:t>):</a:t>
            </a:r>
          </a:p>
          <a:p>
            <a:pPr marL="0" indent="0">
              <a:buNone/>
            </a:pPr>
            <a:r>
              <a:rPr lang="en-US" altLang="zh-CN" dirty="0" smtClean="0"/>
              <a:t>Remove </a:t>
            </a:r>
            <a:r>
              <a:rPr lang="en-US" altLang="zh-CN" dirty="0"/>
              <a:t>v8::Persistent and become empty</a:t>
            </a:r>
            <a:r>
              <a:rPr lang="en-US" altLang="zh-CN" dirty="0" smtClean="0"/>
              <a:t>.</a:t>
            </a:r>
          </a:p>
          <a:p>
            <a:pPr marL="0" indent="0">
              <a:buNone/>
            </a:pPr>
            <a:endParaRPr lang="en-US" altLang="zh-CN" b="1" dirty="0"/>
          </a:p>
          <a:p>
            <a:pPr marL="0" indent="0">
              <a:buNone/>
            </a:pPr>
            <a:r>
              <a:rPr lang="en-US" altLang="zh-CN" dirty="0" err="1"/>
              <a:t>enum</a:t>
            </a:r>
            <a:r>
              <a:rPr lang="en-US" altLang="zh-CN" dirty="0"/>
              <a:t> </a:t>
            </a:r>
            <a:r>
              <a:rPr lang="en-US" altLang="zh-CN" dirty="0" err="1"/>
              <a:t>InternalFields</a:t>
            </a:r>
            <a:r>
              <a:rPr lang="en-US" altLang="zh-CN" dirty="0"/>
              <a:t> {</a:t>
            </a:r>
          </a:p>
          <a:p>
            <a:pPr marL="0" indent="0">
              <a:buNone/>
            </a:pPr>
            <a:r>
              <a:rPr lang="en-US" altLang="zh-CN" dirty="0"/>
              <a:t> </a:t>
            </a:r>
            <a:r>
              <a:rPr lang="en-US" altLang="zh-CN" dirty="0" err="1" smtClean="0"/>
              <a:t>kWrapperInfoIndex</a:t>
            </a:r>
            <a:r>
              <a:rPr lang="en-US" altLang="zh-CN" dirty="0"/>
              <a:t>,</a:t>
            </a:r>
          </a:p>
          <a:p>
            <a:pPr marL="0" indent="0">
              <a:buNone/>
            </a:pPr>
            <a:r>
              <a:rPr lang="en-US" altLang="zh-CN" dirty="0" err="1" smtClean="0"/>
              <a:t>kEncodedValueIndex</a:t>
            </a:r>
            <a:r>
              <a:rPr lang="en-US" altLang="zh-CN" dirty="0" smtClean="0"/>
              <a:t>,</a:t>
            </a:r>
          </a:p>
          <a:p>
            <a:pPr marL="0" indent="0">
              <a:buNone/>
            </a:pPr>
            <a:r>
              <a:rPr lang="en-US" altLang="zh-CN" dirty="0" smtClean="0"/>
              <a:t> </a:t>
            </a:r>
            <a:r>
              <a:rPr lang="en-US" altLang="zh-CN" dirty="0" err="1"/>
              <a:t>kNumberOfInternalFields</a:t>
            </a:r>
            <a:r>
              <a:rPr lang="en-US" altLang="zh-CN" dirty="0" smtClean="0"/>
              <a:t>,   // </a:t>
            </a:r>
            <a:r>
              <a:rPr lang="zh-CN" altLang="en-US" dirty="0" smtClean="0"/>
              <a:t>后面扩展</a:t>
            </a:r>
            <a:endParaRPr lang="en-US" altLang="zh-CN" dirty="0"/>
          </a:p>
          <a:p>
            <a:pPr marL="0" indent="0">
              <a:buNone/>
            </a:pPr>
            <a:r>
              <a:rPr lang="en-US" altLang="zh-CN" dirty="0" smtClean="0"/>
              <a:t>}</a:t>
            </a:r>
          </a:p>
          <a:p>
            <a:pPr marL="0" indent="0">
              <a:buNone/>
            </a:pPr>
            <a:endParaRPr lang="en-US" altLang="zh-CN" dirty="0" smtClean="0"/>
          </a:p>
          <a:p>
            <a:pPr marL="0" indent="0">
              <a:buNone/>
            </a:pPr>
            <a:r>
              <a:rPr lang="en-US" altLang="zh-CN" dirty="0"/>
              <a:t>// Initialize the interface object's template.</a:t>
            </a:r>
            <a:endParaRPr lang="en-US" altLang="zh-CN" dirty="0" smtClean="0"/>
          </a:p>
          <a:p>
            <a:pPr marL="0" indent="0">
              <a:buNone/>
            </a:pPr>
            <a:r>
              <a:rPr lang="en-US" altLang="zh-CN" dirty="0"/>
              <a:t>v8::Local&lt;v8::</a:t>
            </a:r>
            <a:r>
              <a:rPr lang="en-US" altLang="zh-CN" dirty="0" err="1"/>
              <a:t>FunctionTemplate</a:t>
            </a:r>
            <a:r>
              <a:rPr lang="en-US" altLang="zh-CN" dirty="0"/>
              <a:t>&gt; </a:t>
            </a:r>
            <a:r>
              <a:rPr lang="en-US" altLang="zh-CN" dirty="0" err="1" smtClean="0"/>
              <a:t>interfaceTemplate</a:t>
            </a:r>
            <a:r>
              <a:rPr lang="en-US" altLang="zh-CN" dirty="0" smtClean="0"/>
              <a:t> // </a:t>
            </a:r>
            <a:r>
              <a:rPr lang="zh-CN" altLang="en-US" dirty="0" smtClean="0"/>
              <a:t>函数模板</a:t>
            </a:r>
            <a:endParaRPr lang="en-US" altLang="zh-CN" dirty="0"/>
          </a:p>
          <a:p>
            <a:pPr marL="0" indent="0">
              <a:buNone/>
            </a:pPr>
            <a:r>
              <a:rPr lang="en-US" altLang="zh-CN" dirty="0"/>
              <a:t>v8::Local&lt;v8::</a:t>
            </a:r>
            <a:r>
              <a:rPr lang="en-US" altLang="zh-CN" dirty="0" err="1"/>
              <a:t>ObjectTemplate</a:t>
            </a:r>
            <a:r>
              <a:rPr lang="en-US" altLang="zh-CN" dirty="0"/>
              <a:t>&gt; </a:t>
            </a:r>
            <a:r>
              <a:rPr lang="en-US" altLang="zh-CN" dirty="0" err="1"/>
              <a:t>instanceTemplate</a:t>
            </a:r>
            <a:r>
              <a:rPr lang="en-US" altLang="zh-CN" dirty="0"/>
              <a:t> = </a:t>
            </a:r>
            <a:r>
              <a:rPr lang="en-US" altLang="zh-CN" dirty="0" err="1"/>
              <a:t>interfaceTemplate</a:t>
            </a:r>
            <a:r>
              <a:rPr lang="en-US" altLang="zh-CN" dirty="0"/>
              <a:t>-&gt;</a:t>
            </a:r>
            <a:r>
              <a:rPr lang="en-US" altLang="zh-CN" dirty="0" err="1"/>
              <a:t>InstanceTemplate</a:t>
            </a:r>
            <a:r>
              <a:rPr lang="en-US" altLang="zh-CN" dirty="0" smtClean="0"/>
              <a:t>(); // </a:t>
            </a:r>
            <a:r>
              <a:rPr lang="zh-CN" altLang="en-US" dirty="0" smtClean="0"/>
              <a:t>实例模板</a:t>
            </a:r>
            <a:endParaRPr lang="en-US" altLang="zh-CN" dirty="0" smtClean="0"/>
          </a:p>
          <a:p>
            <a:pPr marL="0" indent="0">
              <a:buNone/>
            </a:pPr>
            <a:r>
              <a:rPr lang="pt-BR" altLang="zh-CN" dirty="0" smtClean="0"/>
              <a:t> </a:t>
            </a:r>
            <a:r>
              <a:rPr lang="pt-BR" altLang="zh-CN" dirty="0"/>
              <a:t>v8::Local&lt;v8::ObjectTemplate&gt; prototypeTemplate = interfaceTemplate-&gt;PrototypeTemplate</a:t>
            </a:r>
            <a:r>
              <a:rPr lang="pt-BR" altLang="zh-CN" dirty="0" smtClean="0"/>
              <a:t>(); // </a:t>
            </a:r>
            <a:r>
              <a:rPr lang="zh-CN" altLang="en-US" dirty="0" smtClean="0"/>
              <a:t>原型模板</a:t>
            </a:r>
            <a:endParaRPr lang="pt-BR" altLang="zh-CN" dirty="0" smtClean="0"/>
          </a:p>
          <a:p>
            <a:pPr marL="0" indent="0">
              <a:buNone/>
            </a:pPr>
            <a:r>
              <a:rPr lang="en-US" altLang="zh-CN" dirty="0" err="1" smtClean="0"/>
              <a:t>instanceTemplate</a:t>
            </a:r>
            <a:r>
              <a:rPr lang="en-US" altLang="zh-CN" dirty="0" smtClean="0"/>
              <a:t>-</a:t>
            </a:r>
            <a:r>
              <a:rPr lang="en-US" altLang="zh-CN" dirty="0"/>
              <a:t>&gt;</a:t>
            </a:r>
            <a:r>
              <a:rPr lang="en-US" altLang="zh-CN" dirty="0" err="1"/>
              <a:t>SetInternalFieldCount</a:t>
            </a:r>
            <a:r>
              <a:rPr lang="en-US" altLang="zh-CN" dirty="0"/>
              <a:t>(v8InternalFieldCount</a:t>
            </a:r>
            <a:r>
              <a:rPr lang="en-US" altLang="zh-CN" dirty="0" smtClean="0"/>
              <a:t>); // </a:t>
            </a:r>
            <a:r>
              <a:rPr lang="zh-CN" altLang="en-US" dirty="0" smtClean="0"/>
              <a:t>设置内部域数量</a:t>
            </a:r>
            <a:endParaRPr lang="en-US" altLang="zh-CN" dirty="0" smtClean="0"/>
          </a:p>
          <a:p>
            <a:pPr marL="0" indent="0">
              <a:buNone/>
            </a:pPr>
            <a:r>
              <a:rPr lang="en-US" altLang="zh-CN" dirty="0" smtClean="0"/>
              <a:t>// Register </a:t>
            </a:r>
            <a:r>
              <a:rPr lang="en-US" altLang="zh-CN" dirty="0"/>
              <a:t>DOM constants, attributes and operations.</a:t>
            </a:r>
          </a:p>
        </p:txBody>
      </p:sp>
    </p:spTree>
    <p:extLst>
      <p:ext uri="{BB962C8B-B14F-4D97-AF65-F5344CB8AC3E}">
        <p14:creationId xmlns:p14="http://schemas.microsoft.com/office/powerpoint/2010/main" val="633061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Promise</a:t>
            </a:r>
            <a:endParaRPr lang="zh-CN" altLang="en-US" dirty="0"/>
          </a:p>
        </p:txBody>
      </p:sp>
      <p:sp>
        <p:nvSpPr>
          <p:cNvPr id="3" name="内容占位符 2"/>
          <p:cNvSpPr>
            <a:spLocks noGrp="1"/>
          </p:cNvSpPr>
          <p:nvPr>
            <p:ph idx="1"/>
          </p:nvPr>
        </p:nvSpPr>
        <p:spPr/>
        <p:txBody>
          <a:bodyPr>
            <a:normAutofit fontScale="40000" lnSpcReduction="20000"/>
          </a:bodyPr>
          <a:lstStyle/>
          <a:p>
            <a:pPr marL="0" indent="0">
              <a:buNone/>
            </a:pPr>
            <a:r>
              <a:rPr lang="zh-CN" altLang="en-US" dirty="0"/>
              <a:t>一个诺言，一个成功，一个失败。</a:t>
            </a:r>
            <a:endParaRPr lang="en-US" altLang="zh-CN" dirty="0" smtClean="0"/>
          </a:p>
          <a:p>
            <a:pPr marL="0" indent="0">
              <a:buNone/>
            </a:pPr>
            <a:r>
              <a:rPr lang="en-US" altLang="zh-CN" dirty="0" smtClean="0"/>
              <a:t>new </a:t>
            </a:r>
            <a:r>
              <a:rPr lang="en-US" altLang="zh-CN" dirty="0"/>
              <a:t>Promise(   /* executor */ function(resolve, reject) {...} </a:t>
            </a:r>
            <a:r>
              <a:rPr lang="en-US" altLang="zh-CN" dirty="0" smtClean="0"/>
              <a:t>);</a:t>
            </a:r>
          </a:p>
          <a:p>
            <a:pPr marL="0" indent="0">
              <a:buNone/>
            </a:pPr>
            <a:endParaRPr lang="en-US" altLang="zh-CN" dirty="0" smtClean="0"/>
          </a:p>
          <a:p>
            <a:pPr marL="0" indent="0">
              <a:buNone/>
            </a:pPr>
            <a:r>
              <a:rPr lang="en-US" altLang="zh-CN" dirty="0" err="1">
                <a:hlinkClick r:id="rId2" tooltip="catch() 方法返回一个Promise，只处理拒绝的情况。它的行为与调用Promise.prototype.then(undefined, onRejected) 相同。"/>
              </a:rPr>
              <a:t>Promise.prototype.catch</a:t>
            </a:r>
            <a:r>
              <a:rPr lang="en-US" altLang="zh-CN" dirty="0">
                <a:hlinkClick r:id="rId2" tooltip="catch() 方法返回一个Promise，只处理拒绝的情况。它的行为与调用Promise.prototype.then(undefined, onRejected) 相同。"/>
              </a:rPr>
              <a:t>(</a:t>
            </a:r>
            <a:r>
              <a:rPr lang="en-US" altLang="zh-CN" dirty="0" err="1">
                <a:hlinkClick r:id="rId2" tooltip="catch() 方法返回一个Promise，只处理拒绝的情况。它的行为与调用Promise.prototype.then(undefined, onRejected) 相同。"/>
              </a:rPr>
              <a:t>onRejected</a:t>
            </a:r>
            <a:r>
              <a:rPr lang="en-US" altLang="zh-CN" dirty="0" smtClean="0">
                <a:hlinkClick r:id="rId2" tooltip="catch() 方法返回一个Promise，只处理拒绝的情况。它的行为与调用Promise.prototype.then(undefined, onRejected) 相同。"/>
              </a:rPr>
              <a:t>)</a:t>
            </a:r>
            <a:endParaRPr lang="en-US" altLang="zh-CN" dirty="0" smtClean="0"/>
          </a:p>
          <a:p>
            <a:pPr marL="0" indent="0">
              <a:buNone/>
            </a:pPr>
            <a:r>
              <a:rPr lang="zh-CN" altLang="en-US" dirty="0" smtClean="0"/>
              <a:t>添加</a:t>
            </a:r>
            <a:r>
              <a:rPr lang="zh-CN" altLang="en-US" dirty="0"/>
              <a:t>一个否定</a:t>
            </a:r>
            <a:r>
              <a:rPr lang="en-US" altLang="zh-CN" dirty="0"/>
              <a:t>(rejection) </a:t>
            </a:r>
            <a:r>
              <a:rPr lang="zh-CN" altLang="en-US" dirty="0"/>
              <a:t>回调到当前 </a:t>
            </a:r>
            <a:r>
              <a:rPr lang="en-US" altLang="zh-CN" dirty="0"/>
              <a:t>promise, </a:t>
            </a:r>
            <a:r>
              <a:rPr lang="zh-CN" altLang="en-US" dirty="0"/>
              <a:t>返回一个新的</a:t>
            </a:r>
            <a:r>
              <a:rPr lang="en-US" altLang="zh-CN" dirty="0"/>
              <a:t>promise</a:t>
            </a:r>
            <a:r>
              <a:rPr lang="zh-CN" altLang="en-US" dirty="0" smtClean="0"/>
              <a:t>。</a:t>
            </a:r>
            <a:endParaRPr lang="en-US" altLang="zh-CN" dirty="0" smtClean="0"/>
          </a:p>
          <a:p>
            <a:pPr marL="0" indent="0">
              <a:buNone/>
            </a:pPr>
            <a:endParaRPr lang="en-US" altLang="zh-CN" dirty="0" smtClean="0"/>
          </a:p>
          <a:p>
            <a:pPr marL="0" indent="0">
              <a:buNone/>
            </a:pPr>
            <a:r>
              <a:rPr lang="en-US" altLang="zh-CN" dirty="0" err="1" smtClean="0">
                <a:hlinkClick r:id="rId3" tooltip="then() 方法返回一个  Promise。它最多需要有两个参数：Promise的成功和失败情况的回调函数。"/>
              </a:rPr>
              <a:t>Promise.prototype.then</a:t>
            </a:r>
            <a:r>
              <a:rPr lang="en-US" altLang="zh-CN" dirty="0" smtClean="0">
                <a:hlinkClick r:id="rId3" tooltip="then() 方法返回一个  Promise。它最多需要有两个参数：Promise的成功和失败情况的回调函数。"/>
              </a:rPr>
              <a:t>(</a:t>
            </a:r>
            <a:r>
              <a:rPr lang="en-US" altLang="zh-CN" dirty="0" err="1" smtClean="0">
                <a:hlinkClick r:id="rId3" tooltip="then() 方法返回一个  Promise。它最多需要有两个参数：Promise的成功和失败情况的回调函数。"/>
              </a:rPr>
              <a:t>onFulfilled</a:t>
            </a:r>
            <a:r>
              <a:rPr lang="en-US" altLang="zh-CN" dirty="0">
                <a:hlinkClick r:id="rId3" tooltip="then() 方法返回一个  Promise。它最多需要有两个参数：Promise的成功和失败情况的回调函数。"/>
              </a:rPr>
              <a:t>, </a:t>
            </a:r>
            <a:r>
              <a:rPr lang="en-US" altLang="zh-CN" dirty="0" err="1">
                <a:hlinkClick r:id="rId3" tooltip="then() 方法返回一个  Promise。它最多需要有两个参数：Promise的成功和失败情况的回调函数。"/>
              </a:rPr>
              <a:t>onRejected</a:t>
            </a:r>
            <a:r>
              <a:rPr lang="en-US" altLang="zh-CN" dirty="0" smtClean="0">
                <a:hlinkClick r:id="rId3" tooltip="then() 方法返回一个  Promise。它最多需要有两个参数：Promise的成功和失败情况的回调函数。"/>
              </a:rPr>
              <a:t>)</a:t>
            </a:r>
            <a:endParaRPr lang="en-US" altLang="zh-CN" dirty="0" smtClean="0"/>
          </a:p>
          <a:p>
            <a:pPr marL="0" indent="0">
              <a:buNone/>
            </a:pPr>
            <a:r>
              <a:rPr lang="zh-CN" altLang="en-US" dirty="0" smtClean="0"/>
              <a:t>添加</a:t>
            </a:r>
            <a:r>
              <a:rPr lang="zh-CN" altLang="en-US" dirty="0"/>
              <a:t>肯定和否定回调到当前 </a:t>
            </a:r>
            <a:r>
              <a:rPr lang="en-US" altLang="zh-CN" dirty="0"/>
              <a:t>promise, </a:t>
            </a:r>
            <a:r>
              <a:rPr lang="zh-CN" altLang="en-US" dirty="0"/>
              <a:t>返回一个新的 </a:t>
            </a:r>
            <a:r>
              <a:rPr lang="en-US" altLang="zh-CN" dirty="0"/>
              <a:t>promise, </a:t>
            </a:r>
            <a:r>
              <a:rPr lang="zh-CN" altLang="en-US" dirty="0"/>
              <a:t>将以回调的返回值 来</a:t>
            </a:r>
            <a:r>
              <a:rPr lang="en-US" altLang="zh-CN" dirty="0"/>
              <a:t>resolve</a:t>
            </a:r>
            <a:r>
              <a:rPr lang="en-US" altLang="zh-CN" dirty="0" smtClean="0"/>
              <a:t>.</a:t>
            </a:r>
          </a:p>
          <a:p>
            <a:pPr marL="0" indent="0">
              <a:buNone/>
            </a:pPr>
            <a:endParaRPr lang="en-US" altLang="zh-CN" dirty="0"/>
          </a:p>
          <a:p>
            <a:pPr marL="0" indent="0">
              <a:buNone/>
            </a:pPr>
            <a:r>
              <a:rPr lang="en-US" altLang="zh-CN" dirty="0"/>
              <a:t>executor</a:t>
            </a:r>
            <a:r>
              <a:rPr lang="zh-CN" altLang="en-US" dirty="0"/>
              <a:t>是一个带有</a:t>
            </a:r>
            <a:r>
              <a:rPr lang="en-US" altLang="zh-CN" dirty="0"/>
              <a:t>resolve</a:t>
            </a:r>
            <a:r>
              <a:rPr lang="zh-CN" altLang="en-US" dirty="0"/>
              <a:t>和</a:t>
            </a:r>
            <a:r>
              <a:rPr lang="en-US" altLang="zh-CN" dirty="0"/>
              <a:t>reject</a:t>
            </a:r>
            <a:r>
              <a:rPr lang="zh-CN" altLang="en-US" dirty="0"/>
              <a:t>两个参数的函数 。</a:t>
            </a:r>
            <a:r>
              <a:rPr lang="en-US" altLang="zh-CN" dirty="0"/>
              <a:t>executor </a:t>
            </a:r>
            <a:r>
              <a:rPr lang="zh-CN" altLang="en-US" dirty="0"/>
              <a:t>函数在</a:t>
            </a:r>
            <a:r>
              <a:rPr lang="en-US" altLang="zh-CN" dirty="0"/>
              <a:t>Promise</a:t>
            </a:r>
            <a:r>
              <a:rPr lang="zh-CN" altLang="en-US" dirty="0"/>
              <a:t>构造函数执行时同步执行，被传递</a:t>
            </a:r>
            <a:r>
              <a:rPr lang="en-US" altLang="zh-CN" dirty="0"/>
              <a:t>resolve</a:t>
            </a:r>
            <a:r>
              <a:rPr lang="zh-CN" altLang="en-US" dirty="0"/>
              <a:t>和</a:t>
            </a:r>
            <a:r>
              <a:rPr lang="en-US" altLang="zh-CN" dirty="0"/>
              <a:t>reject</a:t>
            </a:r>
            <a:r>
              <a:rPr lang="zh-CN" altLang="en-US" dirty="0"/>
              <a:t>函数（</a:t>
            </a:r>
            <a:r>
              <a:rPr lang="en-US" altLang="zh-CN" dirty="0"/>
              <a:t>executor </a:t>
            </a:r>
            <a:r>
              <a:rPr lang="zh-CN" altLang="en-US" dirty="0"/>
              <a:t>函数在</a:t>
            </a:r>
            <a:r>
              <a:rPr lang="en-US" altLang="zh-CN" dirty="0"/>
              <a:t>Promise</a:t>
            </a:r>
            <a:r>
              <a:rPr lang="zh-CN" altLang="en-US" dirty="0"/>
              <a:t>构造函数返回新建对象前被调用）。</a:t>
            </a:r>
            <a:r>
              <a:rPr lang="en-US" altLang="zh-CN" dirty="0"/>
              <a:t>resolve </a:t>
            </a:r>
            <a:r>
              <a:rPr lang="zh-CN" altLang="en-US" dirty="0"/>
              <a:t>和 </a:t>
            </a:r>
            <a:r>
              <a:rPr lang="en-US" altLang="zh-CN" dirty="0"/>
              <a:t>reject </a:t>
            </a:r>
            <a:r>
              <a:rPr lang="zh-CN" altLang="en-US" dirty="0"/>
              <a:t>函数被调用时，分别将</a:t>
            </a:r>
            <a:r>
              <a:rPr lang="en-US" altLang="zh-CN" dirty="0"/>
              <a:t>promise</a:t>
            </a:r>
            <a:r>
              <a:rPr lang="zh-CN" altLang="en-US" dirty="0"/>
              <a:t>的状态改为</a:t>
            </a:r>
            <a:r>
              <a:rPr lang="en-US" altLang="zh-CN" dirty="0"/>
              <a:t>fulfilled(</a:t>
            </a:r>
            <a:r>
              <a:rPr lang="zh-CN" altLang="en-US" dirty="0"/>
              <a:t>完成</a:t>
            </a:r>
            <a:r>
              <a:rPr lang="en-US" altLang="zh-CN" dirty="0"/>
              <a:t>)</a:t>
            </a:r>
            <a:r>
              <a:rPr lang="zh-CN" altLang="en-US" dirty="0"/>
              <a:t>或</a:t>
            </a:r>
            <a:r>
              <a:rPr lang="en-US" altLang="zh-CN" dirty="0"/>
              <a:t>rejected</a:t>
            </a:r>
            <a:r>
              <a:rPr lang="zh-CN" altLang="en-US" dirty="0"/>
              <a:t>（失败）。</a:t>
            </a:r>
            <a:r>
              <a:rPr lang="en-US" altLang="zh-CN" dirty="0"/>
              <a:t>executor </a:t>
            </a:r>
            <a:r>
              <a:rPr lang="zh-CN" altLang="en-US" dirty="0"/>
              <a:t>内部通常会执行一些异步操作，一旦完成，可以调用</a:t>
            </a:r>
            <a:r>
              <a:rPr lang="en-US" altLang="zh-CN" dirty="0"/>
              <a:t>resolve</a:t>
            </a:r>
            <a:r>
              <a:rPr lang="zh-CN" altLang="en-US" dirty="0"/>
              <a:t>函数来将</a:t>
            </a:r>
            <a:r>
              <a:rPr lang="en-US" altLang="zh-CN" dirty="0"/>
              <a:t>promise</a:t>
            </a:r>
            <a:r>
              <a:rPr lang="zh-CN" altLang="en-US" dirty="0"/>
              <a:t>状态改成</a:t>
            </a:r>
            <a:r>
              <a:rPr lang="en-US" altLang="zh-CN" dirty="0"/>
              <a:t>fulfilled</a:t>
            </a:r>
            <a:r>
              <a:rPr lang="zh-CN" altLang="en-US" dirty="0"/>
              <a:t>，或者在发生错误时将它的状态改为</a:t>
            </a:r>
            <a:r>
              <a:rPr lang="en-US" altLang="zh-CN" dirty="0"/>
              <a:t>rejected</a:t>
            </a:r>
            <a:r>
              <a:rPr lang="zh-CN" altLang="en-US" dirty="0"/>
              <a:t>。如果在</a:t>
            </a:r>
            <a:r>
              <a:rPr lang="en-US" altLang="zh-CN" dirty="0"/>
              <a:t>executor</a:t>
            </a:r>
            <a:r>
              <a:rPr lang="zh-CN" altLang="en-US" dirty="0"/>
              <a:t>函数中抛出一个错误，那么该</a:t>
            </a:r>
            <a:r>
              <a:rPr lang="en-US" altLang="zh-CN" dirty="0"/>
              <a:t>promise </a:t>
            </a:r>
            <a:r>
              <a:rPr lang="zh-CN" altLang="en-US" dirty="0"/>
              <a:t>状态为</a:t>
            </a:r>
            <a:r>
              <a:rPr lang="en-US" altLang="zh-CN" dirty="0"/>
              <a:t>rejected</a:t>
            </a:r>
            <a:r>
              <a:rPr lang="zh-CN" altLang="en-US" dirty="0"/>
              <a:t>。</a:t>
            </a:r>
            <a:r>
              <a:rPr lang="en-US" altLang="zh-CN" dirty="0"/>
              <a:t>executor</a:t>
            </a:r>
            <a:r>
              <a:rPr lang="zh-CN" altLang="en-US" dirty="0"/>
              <a:t>函数的返回值被忽略</a:t>
            </a:r>
            <a:r>
              <a:rPr lang="zh-CN" altLang="en-US" dirty="0" smtClean="0"/>
              <a:t>。</a:t>
            </a:r>
            <a:endParaRPr lang="en-US" altLang="zh-CN" dirty="0" smtClean="0"/>
          </a:p>
          <a:p>
            <a:pPr marL="0" indent="0">
              <a:buNone/>
            </a:pPr>
            <a:endParaRPr lang="en-US" altLang="zh-CN" dirty="0"/>
          </a:p>
          <a:p>
            <a:pPr marL="0" indent="0">
              <a:buNone/>
            </a:pPr>
            <a:r>
              <a:rPr lang="en-US" altLang="zh-CN" dirty="0" err="1"/>
              <a:t>var</a:t>
            </a:r>
            <a:r>
              <a:rPr lang="en-US" altLang="zh-CN" dirty="0"/>
              <a:t> </a:t>
            </a:r>
            <a:r>
              <a:rPr lang="en-US" altLang="zh-CN" dirty="0" err="1"/>
              <a:t>myFirstPromise</a:t>
            </a:r>
            <a:r>
              <a:rPr lang="en-US" altLang="zh-CN" dirty="0"/>
              <a:t> = new Promise(function(resolve, reject){ //</a:t>
            </a:r>
            <a:r>
              <a:rPr lang="zh-CN" altLang="en-US" dirty="0"/>
              <a:t>当异步代码执行成功时，我们才会调用</a:t>
            </a:r>
            <a:r>
              <a:rPr lang="en-US" altLang="zh-CN" dirty="0"/>
              <a:t>resolve(...), </a:t>
            </a:r>
            <a:r>
              <a:rPr lang="zh-CN" altLang="en-US" dirty="0"/>
              <a:t>当异步代码失败时就会调用</a:t>
            </a:r>
            <a:r>
              <a:rPr lang="en-US" altLang="zh-CN" dirty="0"/>
              <a:t>reject(...) //</a:t>
            </a:r>
            <a:r>
              <a:rPr lang="zh-CN" altLang="en-US" dirty="0"/>
              <a:t>在本例中，我们使用</a:t>
            </a:r>
            <a:r>
              <a:rPr lang="en-US" altLang="zh-CN" dirty="0" err="1"/>
              <a:t>setTimeout</a:t>
            </a:r>
            <a:r>
              <a:rPr lang="en-US" altLang="zh-CN" dirty="0"/>
              <a:t>(...)</a:t>
            </a:r>
            <a:r>
              <a:rPr lang="zh-CN" altLang="en-US" dirty="0"/>
              <a:t>来模拟异步代码，实际编码时可能是</a:t>
            </a:r>
            <a:r>
              <a:rPr lang="en-US" altLang="zh-CN" dirty="0"/>
              <a:t>XHR</a:t>
            </a:r>
            <a:r>
              <a:rPr lang="zh-CN" altLang="en-US" dirty="0"/>
              <a:t>请求或是</a:t>
            </a:r>
            <a:r>
              <a:rPr lang="en-US" altLang="zh-CN" dirty="0"/>
              <a:t>HTML5</a:t>
            </a:r>
            <a:r>
              <a:rPr lang="zh-CN" altLang="en-US" dirty="0"/>
              <a:t>的一些</a:t>
            </a:r>
            <a:r>
              <a:rPr lang="en-US" altLang="zh-CN" dirty="0"/>
              <a:t>API</a:t>
            </a:r>
            <a:r>
              <a:rPr lang="zh-CN" altLang="en-US" dirty="0"/>
              <a:t>方法</a:t>
            </a:r>
            <a:r>
              <a:rPr lang="en-US" altLang="zh-CN" dirty="0"/>
              <a:t>.</a:t>
            </a:r>
            <a:r>
              <a:rPr lang="zh-CN" altLang="en-US" dirty="0"/>
              <a:t> </a:t>
            </a:r>
            <a:r>
              <a:rPr lang="en-US" altLang="zh-CN" dirty="0" err="1"/>
              <a:t>setTimeout</a:t>
            </a:r>
            <a:r>
              <a:rPr lang="en-US" altLang="zh-CN" dirty="0"/>
              <a:t>(function(){ resolve</a:t>
            </a:r>
            <a:r>
              <a:rPr lang="en-US" altLang="zh-CN" dirty="0" smtClean="0"/>
              <a:t>(“</a:t>
            </a:r>
            <a:r>
              <a:rPr lang="zh-CN" altLang="en-US" dirty="0" smtClean="0"/>
              <a:t>成功</a:t>
            </a:r>
            <a:r>
              <a:rPr lang="en-US" altLang="zh-CN" dirty="0" smtClean="0"/>
              <a:t>!”);</a:t>
            </a:r>
            <a:r>
              <a:rPr lang="zh-CN" altLang="en-US" dirty="0" smtClean="0"/>
              <a:t> </a:t>
            </a:r>
            <a:r>
              <a:rPr lang="en-US" altLang="zh-CN" dirty="0"/>
              <a:t>//</a:t>
            </a:r>
            <a:r>
              <a:rPr lang="zh-CN" altLang="en-US" dirty="0"/>
              <a:t>代码正常执行！ </a:t>
            </a:r>
            <a:r>
              <a:rPr lang="en-US" altLang="zh-CN" dirty="0"/>
              <a:t>},</a:t>
            </a:r>
            <a:r>
              <a:rPr lang="zh-CN" altLang="en-US" dirty="0"/>
              <a:t> </a:t>
            </a:r>
            <a:r>
              <a:rPr lang="en-US" altLang="zh-CN" dirty="0"/>
              <a:t>250);</a:t>
            </a:r>
            <a:r>
              <a:rPr lang="zh-CN" altLang="en-US" dirty="0"/>
              <a:t> </a:t>
            </a:r>
            <a:r>
              <a:rPr lang="en-US" altLang="zh-CN" dirty="0"/>
              <a:t>});</a:t>
            </a:r>
            <a:r>
              <a:rPr lang="zh-CN" altLang="en-US" dirty="0"/>
              <a:t> </a:t>
            </a:r>
            <a:endParaRPr lang="en-US" altLang="zh-CN" dirty="0"/>
          </a:p>
          <a:p>
            <a:pPr marL="0" indent="0">
              <a:buNone/>
            </a:pPr>
            <a:r>
              <a:rPr lang="en-US" altLang="zh-CN" dirty="0" err="1" smtClean="0"/>
              <a:t>myFirstPromise.then</a:t>
            </a:r>
            <a:r>
              <a:rPr lang="en-US" altLang="zh-CN" dirty="0" smtClean="0"/>
              <a:t>(function(</a:t>
            </a:r>
            <a:r>
              <a:rPr lang="en-US" altLang="zh-CN" dirty="0" err="1" smtClean="0"/>
              <a:t>successMessage</a:t>
            </a:r>
            <a:r>
              <a:rPr lang="en-US" altLang="zh-CN" dirty="0" smtClean="0"/>
              <a:t>){ </a:t>
            </a:r>
            <a:r>
              <a:rPr lang="en-US" altLang="zh-CN" dirty="0"/>
              <a:t>//</a:t>
            </a:r>
            <a:r>
              <a:rPr lang="en-US" altLang="zh-CN" dirty="0" err="1"/>
              <a:t>successMessage</a:t>
            </a:r>
            <a:r>
              <a:rPr lang="zh-CN" altLang="en-US" dirty="0"/>
              <a:t>的值是上面调用</a:t>
            </a:r>
            <a:r>
              <a:rPr lang="en-US" altLang="zh-CN" dirty="0"/>
              <a:t>resolve(...)</a:t>
            </a:r>
            <a:r>
              <a:rPr lang="zh-CN" altLang="en-US" dirty="0"/>
              <a:t>方法传入的值</a:t>
            </a:r>
            <a:r>
              <a:rPr lang="en-US" altLang="zh-CN" dirty="0"/>
              <a:t>.</a:t>
            </a:r>
            <a:r>
              <a:rPr lang="zh-CN" altLang="en-US" dirty="0"/>
              <a:t> </a:t>
            </a:r>
            <a:r>
              <a:rPr lang="en-US" altLang="zh-CN" dirty="0"/>
              <a:t>//</a:t>
            </a:r>
            <a:r>
              <a:rPr lang="en-US" altLang="zh-CN" dirty="0" err="1"/>
              <a:t>successMessage</a:t>
            </a:r>
            <a:r>
              <a:rPr lang="zh-CN" altLang="en-US" dirty="0"/>
              <a:t>参数不一定非要是字符串类型，这里只是举个例子 </a:t>
            </a:r>
            <a:r>
              <a:rPr lang="en-US" altLang="zh-CN" dirty="0"/>
              <a:t>console.log("Yay! " + </a:t>
            </a:r>
            <a:r>
              <a:rPr lang="en-US" altLang="zh-CN" dirty="0" err="1"/>
              <a:t>successMessage</a:t>
            </a:r>
            <a:r>
              <a:rPr lang="en-US" altLang="zh-CN" dirty="0"/>
              <a:t>); });</a:t>
            </a:r>
            <a:endParaRPr lang="zh-CN" altLang="en-US" dirty="0"/>
          </a:p>
        </p:txBody>
      </p:sp>
    </p:spTree>
    <p:extLst>
      <p:ext uri="{BB962C8B-B14F-4D97-AF65-F5344CB8AC3E}">
        <p14:creationId xmlns:p14="http://schemas.microsoft.com/office/powerpoint/2010/main" val="211804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gclient</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err="1" smtClean="0"/>
              <a:t>gclient</a:t>
            </a:r>
            <a:r>
              <a:rPr lang="en-US" altLang="zh-CN" dirty="0"/>
              <a:t> </a:t>
            </a:r>
            <a:r>
              <a:rPr lang="zh-CN" altLang="en-US" dirty="0"/>
              <a:t>是一个</a:t>
            </a:r>
            <a:r>
              <a:rPr lang="en-US" altLang="zh-CN" dirty="0"/>
              <a:t>python </a:t>
            </a:r>
            <a:r>
              <a:rPr lang="zh-CN" altLang="en-US" dirty="0"/>
              <a:t>脚本。用来管理模块依赖。它可以从不同的</a:t>
            </a:r>
            <a:r>
              <a:rPr lang="en-US" altLang="zh-CN" dirty="0"/>
              <a:t>GIT</a:t>
            </a:r>
            <a:r>
              <a:rPr lang="zh-CN" altLang="en-US" dirty="0"/>
              <a:t>和</a:t>
            </a:r>
            <a:r>
              <a:rPr lang="en-US" altLang="zh-CN" dirty="0"/>
              <a:t>SVN</a:t>
            </a:r>
            <a:r>
              <a:rPr lang="zh-CN" altLang="en-US" dirty="0"/>
              <a:t>仓库迁出所依赖的第三方代码。</a:t>
            </a:r>
            <a:endParaRPr lang="en-US" altLang="zh-CN" dirty="0"/>
          </a:p>
          <a:p>
            <a:r>
              <a:rPr lang="zh-CN" altLang="en-US" dirty="0"/>
              <a:t>依赖项可以根据</a:t>
            </a:r>
            <a:r>
              <a:rPr lang="en-US" altLang="zh-CN" dirty="0"/>
              <a:t>OS</a:t>
            </a:r>
            <a:r>
              <a:rPr lang="zh-CN" altLang="en-US" dirty="0"/>
              <a:t>来单独配置。</a:t>
            </a:r>
            <a:endParaRPr lang="en-US" altLang="zh-CN" dirty="0"/>
          </a:p>
          <a:p>
            <a:r>
              <a:rPr lang="zh-CN" altLang="en-US" dirty="0"/>
              <a:t>依赖项可以相对于父依赖项配置。</a:t>
            </a:r>
            <a:endParaRPr lang="en-US" altLang="zh-CN" dirty="0"/>
          </a:p>
          <a:p>
            <a:r>
              <a:rPr lang="zh-CN" altLang="en-US" dirty="0"/>
              <a:t>支持变量</a:t>
            </a:r>
            <a:endParaRPr lang="en-US" altLang="zh-CN" dirty="0"/>
          </a:p>
          <a:p>
            <a:r>
              <a:rPr lang="zh-CN" altLang="en-US" dirty="0"/>
              <a:t>可以指定迁出代码后运行指定的</a:t>
            </a:r>
            <a:r>
              <a:rPr lang="en-US" altLang="zh-CN" dirty="0"/>
              <a:t>HOOKS</a:t>
            </a:r>
            <a:r>
              <a:rPr lang="zh-CN" altLang="en-US" dirty="0"/>
              <a:t>（</a:t>
            </a:r>
            <a:r>
              <a:rPr lang="en-US" altLang="zh-CN" dirty="0"/>
              <a:t> python </a:t>
            </a:r>
            <a:r>
              <a:rPr lang="zh-CN" altLang="en-US" dirty="0"/>
              <a:t>或者</a:t>
            </a:r>
            <a:r>
              <a:rPr lang="en-US" altLang="zh-CN" dirty="0"/>
              <a:t>bat</a:t>
            </a:r>
            <a:r>
              <a:rPr lang="zh-CN" altLang="en-US" dirty="0"/>
              <a:t>脚本）。</a:t>
            </a:r>
            <a:endParaRPr lang="en-US" altLang="zh-CN" dirty="0"/>
          </a:p>
          <a:p>
            <a:r>
              <a:rPr lang="en-US" altLang="zh-CN" dirty="0"/>
              <a:t>.</a:t>
            </a:r>
            <a:r>
              <a:rPr lang="en-US" altLang="zh-CN" dirty="0" err="1"/>
              <a:t>gclient</a:t>
            </a:r>
            <a:r>
              <a:rPr lang="en-US" altLang="zh-CN" dirty="0"/>
              <a:t> and DEPS </a:t>
            </a:r>
            <a:r>
              <a:rPr lang="zh-CN" altLang="en-US" dirty="0"/>
              <a:t>文件是</a:t>
            </a:r>
            <a:r>
              <a:rPr lang="en-US" altLang="zh-CN" dirty="0"/>
              <a:t> python </a:t>
            </a:r>
            <a:r>
              <a:rPr lang="zh-CN" altLang="en-US" dirty="0"/>
              <a:t>脚本</a:t>
            </a:r>
            <a:r>
              <a:rPr lang="en-US" altLang="zh-CN" dirty="0"/>
              <a:t>, </a:t>
            </a:r>
            <a:r>
              <a:rPr lang="zh-CN" altLang="en-US" dirty="0"/>
              <a:t>可以根据需要定制额外的配置数据。</a:t>
            </a:r>
            <a:endParaRPr lang="en-US" altLang="zh-CN" dirty="0"/>
          </a:p>
          <a:p>
            <a:endParaRPr lang="zh-CN" altLang="en-US" dirty="0"/>
          </a:p>
        </p:txBody>
      </p:sp>
    </p:spTree>
    <p:extLst>
      <p:ext uri="{BB962C8B-B14F-4D97-AF65-F5344CB8AC3E}">
        <p14:creationId xmlns:p14="http://schemas.microsoft.com/office/powerpoint/2010/main" val="906055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JS DOM binding</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en-US" altLang="zh-CN" b="1" dirty="0"/>
              <a:t>Parser</a:t>
            </a:r>
            <a:r>
              <a:rPr lang="zh-CN" altLang="en-US" b="1" dirty="0"/>
              <a:t>阶段</a:t>
            </a:r>
          </a:p>
          <a:p>
            <a:pPr marL="0" indent="0">
              <a:buNone/>
            </a:pPr>
            <a:r>
              <a:rPr lang="en-US" altLang="zh-CN" dirty="0" err="1"/>
              <a:t>HTMLDocumentParser</a:t>
            </a:r>
            <a:r>
              <a:rPr lang="en-US" altLang="zh-CN" dirty="0"/>
              <a:t> </a:t>
            </a:r>
            <a:r>
              <a:rPr lang="zh-CN" altLang="en-US" dirty="0"/>
              <a:t>中的</a:t>
            </a:r>
            <a:r>
              <a:rPr lang="en-US" altLang="zh-CN" dirty="0" err="1"/>
              <a:t>HTMLTokenizer</a:t>
            </a:r>
            <a:r>
              <a:rPr lang="zh-CN" altLang="en-US" dirty="0"/>
              <a:t>在解析到</a:t>
            </a:r>
            <a:r>
              <a:rPr lang="en-US" altLang="zh-CN" dirty="0"/>
              <a:t>&lt;script&gt;</a:t>
            </a:r>
            <a:r>
              <a:rPr lang="zh-CN" altLang="en-US" dirty="0"/>
              <a:t>开始标签时，创建</a:t>
            </a:r>
            <a:r>
              <a:rPr lang="en-US" altLang="zh-CN" dirty="0" err="1"/>
              <a:t>HTMLScriptElement</a:t>
            </a:r>
            <a:r>
              <a:rPr lang="zh-CN" altLang="en-US" dirty="0"/>
              <a:t>对象，在解 析</a:t>
            </a:r>
            <a:r>
              <a:rPr lang="en-US" altLang="zh-CN" dirty="0"/>
              <a:t>&lt;/script&gt;</a:t>
            </a:r>
            <a:r>
              <a:rPr lang="zh-CN" altLang="en-US" dirty="0"/>
              <a:t>时，开始解析</a:t>
            </a:r>
            <a:r>
              <a:rPr lang="en-US" altLang="zh-CN" dirty="0"/>
              <a:t>JS</a:t>
            </a:r>
            <a:r>
              <a:rPr lang="zh-CN" altLang="en-US" dirty="0"/>
              <a:t>代码啊，如果</a:t>
            </a:r>
            <a:r>
              <a:rPr lang="en-US" altLang="zh-CN" dirty="0"/>
              <a:t>&lt;script </a:t>
            </a:r>
            <a:r>
              <a:rPr lang="en-US" altLang="zh-CN" dirty="0" err="1"/>
              <a:t>src</a:t>
            </a:r>
            <a:r>
              <a:rPr lang="en-US" altLang="zh-CN" dirty="0"/>
              <a:t>=””&gt;</a:t>
            </a:r>
            <a:r>
              <a:rPr lang="zh-CN" altLang="en-US" dirty="0"/>
              <a:t>中含有</a:t>
            </a:r>
            <a:r>
              <a:rPr lang="en-US" altLang="zh-CN" dirty="0" err="1"/>
              <a:t>src</a:t>
            </a:r>
            <a:r>
              <a:rPr lang="en-US" altLang="zh-CN" dirty="0"/>
              <a:t>,</a:t>
            </a:r>
            <a:r>
              <a:rPr lang="zh-CN" altLang="en-US" dirty="0"/>
              <a:t>那么发出一个异步请求</a:t>
            </a:r>
            <a:r>
              <a:rPr lang="en-US" altLang="zh-CN" dirty="0"/>
              <a:t>(</a:t>
            </a:r>
            <a:r>
              <a:rPr lang="zh-CN" altLang="en-US" dirty="0"/>
              <a:t>在异步请求过程中，</a:t>
            </a:r>
            <a:r>
              <a:rPr lang="en-US" altLang="zh-CN" dirty="0"/>
              <a:t>parser</a:t>
            </a:r>
            <a:r>
              <a:rPr lang="zh-CN" altLang="en-US" dirty="0"/>
              <a:t>会中断，等待</a:t>
            </a:r>
            <a:r>
              <a:rPr lang="en-US" altLang="zh-CN" dirty="0"/>
              <a:t>JS</a:t>
            </a:r>
            <a:r>
              <a:rPr lang="zh-CN" altLang="en-US" dirty="0"/>
              <a:t>的解析结果，期间</a:t>
            </a:r>
            <a:r>
              <a:rPr lang="en-US" altLang="zh-CN" dirty="0" err="1"/>
              <a:t>Webkit</a:t>
            </a:r>
            <a:r>
              <a:rPr lang="zh-CN" altLang="en-US" dirty="0"/>
              <a:t>会来做一些 </a:t>
            </a:r>
            <a:r>
              <a:rPr lang="en-US" altLang="zh-CN" dirty="0"/>
              <a:t>DNS</a:t>
            </a:r>
            <a:r>
              <a:rPr lang="zh-CN" altLang="en-US" dirty="0"/>
              <a:t>预取，资源预解析等工作，总之</a:t>
            </a:r>
            <a:r>
              <a:rPr lang="en-US" altLang="zh-CN" dirty="0" err="1"/>
              <a:t>WebKit</a:t>
            </a:r>
            <a:r>
              <a:rPr lang="zh-CN" altLang="en-US" dirty="0"/>
              <a:t>是不会浪费这些宝贵时间的</a:t>
            </a:r>
            <a:r>
              <a:rPr lang="en-US" altLang="zh-CN" dirty="0"/>
              <a:t>)</a:t>
            </a:r>
            <a:r>
              <a:rPr lang="zh-CN" altLang="en-US" dirty="0"/>
              <a:t>，等</a:t>
            </a:r>
            <a:r>
              <a:rPr lang="en-US" altLang="zh-CN" dirty="0" err="1"/>
              <a:t>src</a:t>
            </a:r>
            <a:r>
              <a:rPr lang="zh-CN" altLang="en-US" dirty="0"/>
              <a:t>资源返回后开始解析</a:t>
            </a:r>
            <a:r>
              <a:rPr lang="zh-CN" altLang="en-US" dirty="0" smtClean="0"/>
              <a:t>。</a:t>
            </a:r>
            <a:endParaRPr lang="en-US" altLang="zh-CN" dirty="0" smtClean="0"/>
          </a:p>
          <a:p>
            <a:pPr marL="0" indent="0">
              <a:buNone/>
            </a:pPr>
            <a:endParaRPr lang="en-US" altLang="zh-CN" dirty="0"/>
          </a:p>
          <a:p>
            <a:pPr marL="0" indent="0">
              <a:buNone/>
            </a:pPr>
            <a:r>
              <a:rPr lang="en-US" altLang="zh-CN" dirty="0" err="1"/>
              <a:t>WebKit</a:t>
            </a:r>
            <a:r>
              <a:rPr lang="zh-CN" altLang="en-US" dirty="0"/>
              <a:t>中所有的</a:t>
            </a:r>
            <a:r>
              <a:rPr lang="en-US" altLang="zh-CN" dirty="0"/>
              <a:t>JS</a:t>
            </a:r>
            <a:r>
              <a:rPr lang="zh-CN" altLang="en-US" dirty="0"/>
              <a:t>执行都是通过</a:t>
            </a:r>
            <a:r>
              <a:rPr lang="en-US" altLang="zh-CN" dirty="0"/>
              <a:t>Frame</a:t>
            </a:r>
            <a:r>
              <a:rPr lang="zh-CN" altLang="en-US" dirty="0"/>
              <a:t>中的</a:t>
            </a:r>
            <a:r>
              <a:rPr lang="en-US" altLang="zh-CN" dirty="0" err="1"/>
              <a:t>ScriptController</a:t>
            </a:r>
            <a:r>
              <a:rPr lang="en-US" altLang="zh-CN" dirty="0"/>
              <a:t> </a:t>
            </a:r>
            <a:r>
              <a:rPr lang="zh-CN" altLang="en-US" dirty="0" smtClean="0"/>
              <a:t>来</a:t>
            </a:r>
            <a:r>
              <a:rPr lang="zh-CN" altLang="en-US" dirty="0"/>
              <a:t>完成，也就是说</a:t>
            </a:r>
            <a:r>
              <a:rPr lang="zh-CN" altLang="en-US" dirty="0" smtClean="0"/>
              <a:t>，每个</a:t>
            </a:r>
            <a:r>
              <a:rPr lang="en-US" altLang="zh-CN" dirty="0"/>
              <a:t>Frame</a:t>
            </a:r>
            <a:r>
              <a:rPr lang="zh-CN" altLang="en-US" dirty="0"/>
              <a:t>只有一个</a:t>
            </a:r>
            <a:r>
              <a:rPr lang="en-US" altLang="zh-CN" dirty="0"/>
              <a:t>JS</a:t>
            </a:r>
            <a:r>
              <a:rPr lang="zh-CN" altLang="en-US" dirty="0"/>
              <a:t>入口。</a:t>
            </a:r>
          </a:p>
          <a:p>
            <a:pPr marL="0" indent="0">
              <a:buNone/>
            </a:pPr>
            <a:r>
              <a:rPr lang="en-US" altLang="zh-CN" dirty="0" err="1"/>
              <a:t>ScriptController</a:t>
            </a:r>
            <a:r>
              <a:rPr lang="zh-CN" altLang="en-US" dirty="0"/>
              <a:t>中含有一个</a:t>
            </a:r>
            <a:r>
              <a:rPr lang="en-US" altLang="zh-CN" dirty="0" smtClean="0"/>
              <a:t>V8Proxy</a:t>
            </a:r>
            <a:r>
              <a:rPr lang="zh-CN" altLang="en-US" dirty="0" smtClean="0"/>
              <a:t>，</a:t>
            </a:r>
            <a:r>
              <a:rPr lang="zh-CN" altLang="en-US" dirty="0"/>
              <a:t>所有执行过程都是通过</a:t>
            </a:r>
            <a:r>
              <a:rPr lang="en-US" altLang="zh-CN" dirty="0"/>
              <a:t>V8Proxy</a:t>
            </a:r>
            <a:r>
              <a:rPr lang="zh-CN" altLang="en-US" dirty="0"/>
              <a:t>来完成的</a:t>
            </a:r>
            <a:r>
              <a:rPr lang="zh-CN" altLang="en-US" dirty="0" smtClean="0"/>
              <a:t>。</a:t>
            </a:r>
            <a:endParaRPr lang="en-US" altLang="zh-CN" dirty="0" smtClean="0"/>
          </a:p>
          <a:p>
            <a:pPr marL="0" indent="0">
              <a:buNone/>
            </a:pPr>
            <a:endParaRPr lang="en-US" altLang="zh-CN" dirty="0"/>
          </a:p>
          <a:p>
            <a:pPr marL="0" indent="0">
              <a:buNone/>
            </a:pPr>
            <a:r>
              <a:rPr lang="zh-CN" altLang="en-US" dirty="0"/>
              <a:t>一个</a:t>
            </a:r>
            <a:r>
              <a:rPr lang="en-US" altLang="zh-CN" dirty="0"/>
              <a:t>Frame</a:t>
            </a:r>
            <a:r>
              <a:rPr lang="zh-CN" altLang="en-US" dirty="0"/>
              <a:t>中的</a:t>
            </a:r>
            <a:r>
              <a:rPr lang="en-US" altLang="zh-CN" dirty="0"/>
              <a:t>V8</a:t>
            </a:r>
            <a:r>
              <a:rPr lang="zh-CN" altLang="en-US" dirty="0"/>
              <a:t>运行环境，也就是上面文章所提到的</a:t>
            </a:r>
            <a:r>
              <a:rPr lang="en-US" altLang="zh-CN" dirty="0"/>
              <a:t>Context</a:t>
            </a:r>
            <a:r>
              <a:rPr lang="en-US" altLang="zh-CN" dirty="0" smtClean="0"/>
              <a:t>,</a:t>
            </a:r>
          </a:p>
          <a:p>
            <a:pPr marL="0" indent="0">
              <a:buNone/>
            </a:pPr>
            <a:endParaRPr lang="en-US" altLang="zh-CN" dirty="0"/>
          </a:p>
          <a:p>
            <a:pPr marL="0" indent="0">
              <a:buNone/>
            </a:pPr>
            <a:r>
              <a:rPr lang="zh-CN" altLang="en-US" dirty="0"/>
              <a:t>回归</a:t>
            </a:r>
            <a:r>
              <a:rPr lang="en-US" altLang="zh-CN" dirty="0" err="1"/>
              <a:t>WebKit</a:t>
            </a:r>
            <a:r>
              <a:rPr lang="zh-CN" altLang="en-US" dirty="0"/>
              <a:t>核心代码</a:t>
            </a:r>
            <a:r>
              <a:rPr lang="en-US" altLang="zh-CN" dirty="0" err="1"/>
              <a:t>WebCore</a:t>
            </a:r>
            <a:r>
              <a:rPr lang="zh-CN" altLang="en-US" dirty="0"/>
              <a:t>中的源代码，可以发现有许多</a:t>
            </a:r>
            <a:r>
              <a:rPr lang="en-US" altLang="zh-CN" dirty="0"/>
              <a:t>xxx.idl</a:t>
            </a:r>
            <a:r>
              <a:rPr lang="zh-CN" altLang="en-US" dirty="0"/>
              <a:t>文件，这些文件就是需要暴露给</a:t>
            </a:r>
            <a:r>
              <a:rPr lang="en-US" altLang="zh-CN" dirty="0"/>
              <a:t>JS</a:t>
            </a:r>
            <a:r>
              <a:rPr lang="zh-CN" altLang="en-US" dirty="0"/>
              <a:t>解析引擎的接口</a:t>
            </a:r>
            <a:r>
              <a:rPr lang="zh-CN" altLang="en-US" dirty="0" smtClean="0"/>
              <a:t>。</a:t>
            </a:r>
            <a:endParaRPr lang="en-US" altLang="zh-CN" dirty="0" smtClean="0"/>
          </a:p>
          <a:p>
            <a:pPr marL="0" indent="0">
              <a:buNone/>
            </a:pPr>
            <a:endParaRPr lang="en-US" altLang="zh-CN" dirty="0"/>
          </a:p>
          <a:p>
            <a:pPr marL="0" indent="0">
              <a:buNone/>
            </a:pPr>
            <a:r>
              <a:rPr lang="zh-CN" altLang="en-US" dirty="0"/>
              <a:t>以</a:t>
            </a:r>
            <a:r>
              <a:rPr lang="en-US" altLang="zh-CN" dirty="0" err="1"/>
              <a:t>WebKit</a:t>
            </a:r>
            <a:r>
              <a:rPr lang="en-US" altLang="zh-CN" dirty="0"/>
              <a:t>\</a:t>
            </a:r>
            <a:r>
              <a:rPr lang="en-US" altLang="zh-CN" dirty="0" err="1"/>
              <a:t>WebCore</a:t>
            </a:r>
            <a:r>
              <a:rPr lang="en-US" altLang="zh-CN" dirty="0"/>
              <a:t>\page\</a:t>
            </a:r>
            <a:r>
              <a:rPr lang="en-US" altLang="zh-CN" dirty="0" err="1"/>
              <a:t>DOMWindow.h</a:t>
            </a:r>
            <a:r>
              <a:rPr lang="en-US" altLang="zh-CN" dirty="0"/>
              <a:t> </a:t>
            </a:r>
            <a:r>
              <a:rPr lang="zh-CN" altLang="en-US" dirty="0"/>
              <a:t>为列</a:t>
            </a:r>
            <a:r>
              <a:rPr lang="zh-CN" altLang="en-US" dirty="0" smtClean="0"/>
              <a:t>，该文件</a:t>
            </a:r>
            <a:r>
              <a:rPr lang="zh-CN" altLang="en-US" dirty="0"/>
              <a:t>主要在</a:t>
            </a:r>
            <a:r>
              <a:rPr lang="en-US" altLang="zh-CN" dirty="0"/>
              <a:t>C++</a:t>
            </a:r>
            <a:r>
              <a:rPr lang="zh-CN" altLang="en-US" dirty="0"/>
              <a:t>层次描述了一个</a:t>
            </a:r>
            <a:r>
              <a:rPr lang="en-US" altLang="zh-CN" dirty="0"/>
              <a:t>Web</a:t>
            </a:r>
            <a:r>
              <a:rPr lang="zh-CN" altLang="en-US" dirty="0"/>
              <a:t>页面的所有特性，包括 </a:t>
            </a:r>
            <a:r>
              <a:rPr lang="en-US" altLang="zh-CN" dirty="0" err="1"/>
              <a:t>DOM,screen,History</a:t>
            </a:r>
            <a:r>
              <a:rPr lang="zh-CN" altLang="en-US" dirty="0"/>
              <a:t>等等相关信息。这些信息都是通过</a:t>
            </a:r>
            <a:r>
              <a:rPr lang="en-US" altLang="zh-CN" dirty="0" err="1"/>
              <a:t>WebKit</a:t>
            </a:r>
            <a:r>
              <a:rPr lang="en-US" altLang="zh-CN" dirty="0"/>
              <a:t>\</a:t>
            </a:r>
            <a:r>
              <a:rPr lang="en-US" altLang="zh-CN" dirty="0" err="1"/>
              <a:t>WebCore</a:t>
            </a:r>
            <a:r>
              <a:rPr lang="en-US" altLang="zh-CN" dirty="0"/>
              <a:t>\page\DOMwindows.idl</a:t>
            </a:r>
            <a:r>
              <a:rPr lang="zh-CN" altLang="en-US" dirty="0"/>
              <a:t>描述文件来描 述的，</a:t>
            </a:r>
            <a:r>
              <a:rPr lang="en-US" altLang="zh-CN" dirty="0"/>
              <a:t>DOMwindows.idl</a:t>
            </a:r>
            <a:r>
              <a:rPr lang="zh-CN" altLang="en-US" dirty="0"/>
              <a:t>主要分为两个部分，属性和</a:t>
            </a:r>
            <a:r>
              <a:rPr lang="zh-CN" altLang="en-US" dirty="0" smtClean="0"/>
              <a:t>方法。</a:t>
            </a:r>
            <a:r>
              <a:rPr lang="zh-CN" altLang="en-US" dirty="0"/>
              <a:t>其实 </a:t>
            </a:r>
            <a:r>
              <a:rPr lang="en-US" altLang="zh-CN" dirty="0"/>
              <a:t>xxx.idl</a:t>
            </a:r>
            <a:r>
              <a:rPr lang="zh-CN" altLang="en-US" dirty="0"/>
              <a:t>文件在</a:t>
            </a:r>
            <a:r>
              <a:rPr lang="en-US" altLang="zh-CN" dirty="0"/>
              <a:t>C++</a:t>
            </a:r>
            <a:r>
              <a:rPr lang="zh-CN" altLang="en-US" dirty="0"/>
              <a:t>运行时并不起任何作用，真正起作用的是编译器利用 </a:t>
            </a:r>
            <a:r>
              <a:rPr lang="en-US" altLang="zh-CN" dirty="0"/>
              <a:t>xxx.idl</a:t>
            </a:r>
            <a:r>
              <a:rPr lang="zh-CN" altLang="en-US" dirty="0"/>
              <a:t>文件来生成的对应的</a:t>
            </a:r>
            <a:r>
              <a:rPr lang="en-US" altLang="zh-CN" dirty="0"/>
              <a:t>C++</a:t>
            </a:r>
            <a:r>
              <a:rPr lang="zh-CN" altLang="en-US" dirty="0"/>
              <a:t>源文件，由于通过</a:t>
            </a:r>
            <a:r>
              <a:rPr lang="en-US" altLang="zh-CN" dirty="0"/>
              <a:t>xxx.idl</a:t>
            </a:r>
            <a:r>
              <a:rPr lang="zh-CN" altLang="en-US" dirty="0"/>
              <a:t>接口描述的属性和功能规则比较简单，所以通过编译器通过</a:t>
            </a:r>
            <a:r>
              <a:rPr lang="en-US" altLang="zh-CN" dirty="0" err="1"/>
              <a:t>perl</a:t>
            </a:r>
            <a:r>
              <a:rPr lang="zh-CN" altLang="en-US" dirty="0"/>
              <a:t>语言，然后按照一 定规则来生成对应的供</a:t>
            </a:r>
            <a:r>
              <a:rPr lang="en-US" altLang="zh-CN" dirty="0"/>
              <a:t>JS</a:t>
            </a:r>
            <a:r>
              <a:rPr lang="zh-CN" altLang="en-US" dirty="0"/>
              <a:t>引擎调用的</a:t>
            </a:r>
            <a:r>
              <a:rPr lang="en-US" altLang="zh-CN" dirty="0"/>
              <a:t>C++</a:t>
            </a:r>
            <a:r>
              <a:rPr lang="zh-CN" altLang="en-US" dirty="0"/>
              <a:t>源文件</a:t>
            </a:r>
            <a:r>
              <a:rPr lang="zh-CN" altLang="en-US" dirty="0" smtClean="0"/>
              <a:t>。</a:t>
            </a:r>
            <a:endParaRPr lang="en-US" altLang="zh-CN" dirty="0" smtClean="0"/>
          </a:p>
          <a:p>
            <a:pPr marL="0" indent="0">
              <a:buNone/>
            </a:pPr>
            <a:endParaRPr lang="en-US" altLang="zh-CN" dirty="0"/>
          </a:p>
          <a:p>
            <a:pPr marL="0" indent="0">
              <a:buNone/>
            </a:pPr>
            <a:r>
              <a:rPr lang="zh-CN" altLang="en-US" dirty="0"/>
              <a:t>然后再把这些属性和方法注册到</a:t>
            </a:r>
            <a:r>
              <a:rPr lang="en-US" altLang="zh-CN" dirty="0"/>
              <a:t>V8</a:t>
            </a:r>
            <a:r>
              <a:rPr lang="zh-CN" altLang="en-US" dirty="0"/>
              <a:t>执行时所需要的</a:t>
            </a:r>
            <a:r>
              <a:rPr lang="en-US" altLang="zh-CN" dirty="0"/>
              <a:t>Context</a:t>
            </a:r>
            <a:r>
              <a:rPr lang="zh-CN" altLang="en-US" dirty="0"/>
              <a:t>中</a:t>
            </a:r>
            <a:r>
              <a:rPr lang="zh-CN" altLang="en-US" dirty="0" smtClean="0"/>
              <a:t>，这样</a:t>
            </a:r>
            <a:r>
              <a:rPr lang="en-US" altLang="zh-CN" dirty="0"/>
              <a:t>V8</a:t>
            </a:r>
            <a:r>
              <a:rPr lang="zh-CN" altLang="en-US" dirty="0"/>
              <a:t>就可以在指定的</a:t>
            </a:r>
            <a:r>
              <a:rPr lang="en-US" altLang="zh-CN" dirty="0"/>
              <a:t>Context</a:t>
            </a:r>
            <a:r>
              <a:rPr lang="zh-CN" altLang="en-US" dirty="0"/>
              <a:t>中调用所有</a:t>
            </a:r>
            <a:r>
              <a:rPr lang="en-US" altLang="zh-CN" dirty="0"/>
              <a:t>WEB IDL</a:t>
            </a:r>
            <a:r>
              <a:rPr lang="zh-CN" altLang="en-US" dirty="0"/>
              <a:t>中所规则的属性和方法了</a:t>
            </a:r>
            <a:r>
              <a:rPr lang="zh-CN" altLang="en-US" dirty="0" smtClean="0"/>
              <a:t>。</a:t>
            </a:r>
            <a:endParaRPr lang="en-US" altLang="zh-CN" dirty="0" smtClean="0"/>
          </a:p>
          <a:p>
            <a:pPr marL="0" indent="0">
              <a:buNone/>
            </a:pPr>
            <a:endParaRPr lang="en-US" altLang="zh-CN" dirty="0" smtClean="0"/>
          </a:p>
          <a:p>
            <a:pPr marL="0" indent="0">
              <a:buNone/>
            </a:pPr>
            <a:r>
              <a:rPr lang="en-US" altLang="zh-CN" dirty="0"/>
              <a:t>An isolate is a concept of an instance in V8. </a:t>
            </a:r>
            <a:r>
              <a:rPr lang="en-US" altLang="zh-CN" dirty="0" smtClean="0"/>
              <a:t> In </a:t>
            </a:r>
            <a:r>
              <a:rPr lang="en-US" altLang="zh-CN" dirty="0"/>
              <a:t>Blink, isolates and threads are in 1:1 relationship. </a:t>
            </a:r>
            <a:r>
              <a:rPr lang="en-US" altLang="zh-CN" dirty="0" smtClean="0"/>
              <a:t> </a:t>
            </a:r>
          </a:p>
          <a:p>
            <a:pPr marL="0" indent="0">
              <a:buNone/>
            </a:pPr>
            <a:r>
              <a:rPr lang="en-US" altLang="zh-CN" dirty="0" smtClean="0"/>
              <a:t>One </a:t>
            </a:r>
            <a:r>
              <a:rPr lang="en-US" altLang="zh-CN" dirty="0"/>
              <a:t>isolate is associated with the main thread.</a:t>
            </a:r>
          </a:p>
          <a:p>
            <a:pPr marL="0" indent="0">
              <a:buNone/>
            </a:pPr>
            <a:r>
              <a:rPr lang="en-US" altLang="zh-CN" dirty="0"/>
              <a:t>One isolate is associated with one worker thread.</a:t>
            </a:r>
          </a:p>
          <a:p>
            <a:pPr marL="0" indent="0">
              <a:buNone/>
            </a:pPr>
            <a:r>
              <a:rPr lang="en-US" altLang="zh-CN" dirty="0"/>
              <a:t>An exception is a compositor worker where one isolate is shared by </a:t>
            </a:r>
            <a:r>
              <a:rPr lang="en-US" altLang="zh-CN" dirty="0" smtClean="0"/>
              <a:t>multiple compositor </a:t>
            </a:r>
            <a:r>
              <a:rPr lang="en-US" altLang="zh-CN" dirty="0"/>
              <a:t>workers.</a:t>
            </a:r>
          </a:p>
          <a:p>
            <a:pPr marL="0" indent="0">
              <a:buNone/>
            </a:pPr>
            <a:r>
              <a:rPr lang="zh-CN" altLang="en-US" dirty="0"/>
              <a:t/>
            </a:r>
            <a:br>
              <a:rPr lang="zh-CN" altLang="en-US" dirty="0"/>
            </a:br>
            <a:r>
              <a:rPr lang="en-US" altLang="zh-CN" dirty="0"/>
              <a:t>A context is a concept of a global variable scope in V8.</a:t>
            </a:r>
          </a:p>
          <a:p>
            <a:pPr marL="0" indent="0">
              <a:buNone/>
            </a:pPr>
            <a:r>
              <a:rPr lang="en-US" altLang="zh-CN" dirty="0"/>
              <a:t>In summary, each frame has a window </a:t>
            </a:r>
            <a:r>
              <a:rPr lang="en-US" altLang="zh-CN" dirty="0" smtClean="0"/>
              <a:t>object. </a:t>
            </a:r>
          </a:p>
          <a:p>
            <a:pPr marL="0" indent="0">
              <a:buNone/>
            </a:pPr>
            <a:r>
              <a:rPr lang="en-US" altLang="zh-CN" dirty="0" smtClean="0"/>
              <a:t>Each </a:t>
            </a:r>
            <a:r>
              <a:rPr lang="en-US" altLang="zh-CN" dirty="0"/>
              <a:t>window object has a context.</a:t>
            </a:r>
          </a:p>
          <a:p>
            <a:pPr marL="0" indent="0">
              <a:buNone/>
            </a:pPr>
            <a:r>
              <a:rPr lang="en-US" altLang="zh-CN" dirty="0"/>
              <a:t>Each context has its own global variable scope and prototype chains</a:t>
            </a:r>
            <a:r>
              <a:rPr lang="en-US" altLang="zh-CN" dirty="0" smtClean="0"/>
              <a:t>.</a:t>
            </a:r>
            <a:r>
              <a:rPr lang="zh-CN" altLang="en-US" dirty="0"/>
              <a:t/>
            </a:r>
            <a:br>
              <a:rPr lang="zh-CN" altLang="en-US" dirty="0"/>
            </a:br>
            <a:r>
              <a:rPr lang="en-US" altLang="zh-CN" dirty="0"/>
              <a:t>One isolate has to execute </a:t>
            </a:r>
            <a:r>
              <a:rPr lang="en-US" altLang="zh-CN" dirty="0" err="1"/>
              <a:t>JavaScripts</a:t>
            </a:r>
            <a:r>
              <a:rPr lang="en-US" altLang="zh-CN" dirty="0"/>
              <a:t> in multiple frames, each of which has its own context. </a:t>
            </a:r>
          </a:p>
          <a:p>
            <a:pPr marL="0" indent="0">
              <a:buNone/>
            </a:pPr>
            <a:endParaRPr lang="en-US" altLang="zh-CN" dirty="0"/>
          </a:p>
          <a:p>
            <a:pPr marL="0" indent="0">
              <a:buNone/>
            </a:pPr>
            <a:r>
              <a:rPr lang="en-US" altLang="zh-CN" dirty="0"/>
              <a:t>The entered context is a concept to implement </a:t>
            </a:r>
            <a:r>
              <a:rPr lang="en-US" altLang="zh-CN" dirty="0" smtClean="0"/>
              <a:t>the [entry </a:t>
            </a:r>
            <a:r>
              <a:rPr lang="en-US" altLang="zh-CN" dirty="0"/>
              <a:t>settings object](</a:t>
            </a:r>
            <a:r>
              <a:rPr lang="en-US" altLang="zh-CN" dirty="0">
                <a:hlinkClick r:id="rId2"/>
              </a:rPr>
              <a:t>https://</a:t>
            </a:r>
            <a:r>
              <a:rPr lang="en-US" altLang="zh-CN" dirty="0" smtClean="0">
                <a:hlinkClick r:id="rId2"/>
              </a:rPr>
              <a:t>html.spec.whatwg.org/multipage/webappapis.html#entry-settings-object</a:t>
            </a:r>
            <a:r>
              <a:rPr lang="en-US" altLang="zh-CN" dirty="0" smtClean="0"/>
              <a:t>) of </a:t>
            </a:r>
            <a:r>
              <a:rPr lang="en-US" altLang="zh-CN" dirty="0"/>
              <a:t>the HTML spec. </a:t>
            </a:r>
            <a:endParaRPr lang="en-US" altLang="zh-CN" dirty="0" smtClean="0"/>
          </a:p>
          <a:p>
            <a:pPr marL="0" indent="0">
              <a:buNone/>
            </a:pPr>
            <a:r>
              <a:rPr lang="en-US" altLang="zh-CN" dirty="0" smtClean="0"/>
              <a:t>The </a:t>
            </a:r>
            <a:r>
              <a:rPr lang="en-US" altLang="zh-CN" dirty="0"/>
              <a:t>current context is a concept to implement </a:t>
            </a:r>
            <a:r>
              <a:rPr lang="en-US" altLang="zh-CN" dirty="0" smtClean="0"/>
              <a:t>the [incumbent </a:t>
            </a:r>
            <a:r>
              <a:rPr lang="en-US" altLang="zh-CN" dirty="0"/>
              <a:t>settings object](</a:t>
            </a:r>
            <a:r>
              <a:rPr lang="en-US" altLang="zh-CN" dirty="0">
                <a:hlinkClick r:id="rId3"/>
              </a:rPr>
              <a:t>https://</a:t>
            </a:r>
            <a:r>
              <a:rPr lang="en-US" altLang="zh-CN" dirty="0" smtClean="0">
                <a:hlinkClick r:id="rId3"/>
              </a:rPr>
              <a:t>html.spec.whatwg.org/multipage/webappapis.html#incumbent-settings-object</a:t>
            </a:r>
            <a:r>
              <a:rPr lang="en-US" altLang="zh-CN" dirty="0" smtClean="0"/>
              <a:t>) of </a:t>
            </a:r>
            <a:r>
              <a:rPr lang="en-US" altLang="zh-CN" dirty="0"/>
              <a:t>the HTML spec</a:t>
            </a:r>
            <a:r>
              <a:rPr lang="en-US" altLang="zh-CN" dirty="0" smtClean="0"/>
              <a:t>.</a:t>
            </a:r>
          </a:p>
          <a:p>
            <a:pPr marL="0" indent="0">
              <a:buNone/>
            </a:pPr>
            <a:endParaRPr lang="en-US" altLang="zh-CN" dirty="0"/>
          </a:p>
          <a:p>
            <a:pPr marL="0" indent="0">
              <a:buNone/>
            </a:pPr>
            <a:r>
              <a:rPr lang="en-US" altLang="zh-CN" dirty="0" smtClean="0"/>
              <a:t>the </a:t>
            </a:r>
            <a:r>
              <a:rPr lang="en-US" altLang="zh-CN" dirty="0"/>
              <a:t>entered context is a context from which the current </a:t>
            </a:r>
            <a:r>
              <a:rPr lang="en-US" altLang="zh-CN" dirty="0" smtClean="0"/>
              <a:t>JavaScript execution </a:t>
            </a:r>
            <a:r>
              <a:rPr lang="en-US" altLang="zh-CN" dirty="0"/>
              <a:t>was started. The current context is a context of</a:t>
            </a:r>
          </a:p>
          <a:p>
            <a:pPr marL="0" indent="0">
              <a:buNone/>
            </a:pPr>
            <a:r>
              <a:rPr lang="en-US" altLang="zh-CN" dirty="0"/>
              <a:t>the JavaScript function that is currently running</a:t>
            </a:r>
            <a:r>
              <a:rPr lang="en-US" altLang="zh-CN" dirty="0" smtClean="0"/>
              <a:t>.</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084005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A world is a concept to sandbox DOM wrappers among content scripts of Chrome extensions. There are three kinds of worlds: a main world, an isolated world and a worker world.</a:t>
            </a:r>
          </a:p>
          <a:p>
            <a:pPr marL="0" indent="0">
              <a:buNone/>
            </a:pPr>
            <a:r>
              <a:rPr lang="en-US" altLang="zh-CN" dirty="0"/>
              <a:t>A main world is a world where a normal JavaScript downloaded from the web is executed. An isolated world is a world where a content script of a Chrome extension.</a:t>
            </a:r>
          </a:p>
          <a:p>
            <a:pPr marL="0" indent="0">
              <a:buNone/>
            </a:pPr>
            <a:r>
              <a:rPr lang="en-US" altLang="zh-CN" dirty="0"/>
              <a:t>An isolate of the main thread has 1 main world and N isolated worlds.</a:t>
            </a:r>
          </a:p>
          <a:p>
            <a:pPr marL="0" indent="0">
              <a:buNone/>
            </a:pPr>
            <a:r>
              <a:rPr lang="en-US" altLang="zh-CN" dirty="0"/>
              <a:t>An isolate of a worker thread has 1 worker world and 0 isolated world</a:t>
            </a:r>
            <a:r>
              <a:rPr lang="en-US" altLang="zh-CN" dirty="0" smtClean="0"/>
              <a:t>.</a:t>
            </a:r>
          </a:p>
          <a:p>
            <a:pPr marL="0" indent="0">
              <a:buNone/>
            </a:pPr>
            <a:endParaRPr lang="en-US" altLang="zh-CN" dirty="0" smtClean="0"/>
          </a:p>
          <a:p>
            <a:pPr marL="0" indent="0">
              <a:buNone/>
            </a:pPr>
            <a:r>
              <a:rPr lang="en-US" altLang="zh-CN" dirty="0"/>
              <a:t>All worlds in one isolate share underlying C++ DOM </a:t>
            </a:r>
            <a:r>
              <a:rPr lang="en-US" altLang="zh-CN" dirty="0" smtClean="0"/>
              <a:t>objects, but </a:t>
            </a:r>
            <a:r>
              <a:rPr lang="en-US" altLang="zh-CN" dirty="0"/>
              <a:t>each world has its own DOM wrappers. That way the worlds in one </a:t>
            </a:r>
            <a:r>
              <a:rPr lang="en-US" altLang="zh-CN" dirty="0" smtClean="0"/>
              <a:t>isolate can </a:t>
            </a:r>
            <a:r>
              <a:rPr lang="en-US" altLang="zh-CN" dirty="0"/>
              <a:t>operate on the same C++ DOM object without sharing any DOM </a:t>
            </a:r>
            <a:r>
              <a:rPr lang="en-US" altLang="zh-CN" dirty="0" smtClean="0"/>
              <a:t>wrapper among </a:t>
            </a:r>
            <a:r>
              <a:rPr lang="en-US" altLang="zh-CN" dirty="0"/>
              <a:t>the worlds</a:t>
            </a:r>
            <a:r>
              <a:rPr lang="en-US" altLang="zh-CN" dirty="0" smtClean="0"/>
              <a:t>.</a:t>
            </a:r>
          </a:p>
          <a:p>
            <a:pPr marL="0" indent="0">
              <a:buNone/>
            </a:pPr>
            <a:endParaRPr lang="en-US" altLang="zh-CN" dirty="0" smtClean="0"/>
          </a:p>
          <a:p>
            <a:pPr marL="0" indent="0">
              <a:buNone/>
            </a:pPr>
            <a:r>
              <a:rPr lang="en-US" altLang="zh-CN" dirty="0"/>
              <a:t>Also each world has its own </a:t>
            </a:r>
            <a:r>
              <a:rPr lang="en-US" altLang="zh-CN" dirty="0" smtClean="0"/>
              <a:t>context. This </a:t>
            </a:r>
            <a:r>
              <a:rPr lang="en-US" altLang="zh-CN" dirty="0"/>
              <a:t>means that each world has its own global variable scope </a:t>
            </a:r>
            <a:r>
              <a:rPr lang="en-US" altLang="zh-CN" dirty="0" smtClean="0"/>
              <a:t>and prototype </a:t>
            </a:r>
            <a:r>
              <a:rPr lang="en-US" altLang="zh-CN" dirty="0"/>
              <a:t>chains</a:t>
            </a:r>
            <a:r>
              <a:rPr lang="en-US" altLang="zh-CN" dirty="0" smtClean="0"/>
              <a:t>.</a:t>
            </a:r>
          </a:p>
          <a:p>
            <a:pPr marL="0" indent="0">
              <a:buNone/>
            </a:pPr>
            <a:endParaRPr lang="en-US" altLang="zh-CN" dirty="0" smtClean="0"/>
          </a:p>
          <a:p>
            <a:pPr marL="0" indent="0">
              <a:buNone/>
            </a:pPr>
            <a:r>
              <a:rPr lang="en-US" altLang="zh-CN" dirty="0"/>
              <a:t>As a result of the sandboxing, the worlds in one isolate cannot </a:t>
            </a:r>
            <a:r>
              <a:rPr lang="en-US" altLang="zh-CN" dirty="0" smtClean="0"/>
              <a:t>share any </a:t>
            </a:r>
            <a:r>
              <a:rPr lang="en-US" altLang="zh-CN" dirty="0"/>
              <a:t>DOM wrappers or contexts but can share underlying C++ DOM objects. The fact that no DOM wrappers or contexts are shared means that no </a:t>
            </a:r>
            <a:r>
              <a:rPr lang="en-US" altLang="zh-CN" dirty="0" smtClean="0"/>
              <a:t>JavaScript objects </a:t>
            </a:r>
            <a:r>
              <a:rPr lang="en-US" altLang="zh-CN" dirty="0"/>
              <a:t>are shared among the worlds. That way we guarantee the security </a:t>
            </a:r>
            <a:r>
              <a:rPr lang="en-US" altLang="zh-CN" dirty="0" smtClean="0"/>
              <a:t>model that </a:t>
            </a:r>
            <a:r>
              <a:rPr lang="en-US" altLang="zh-CN" dirty="0"/>
              <a:t>Chrome extensions doesn't share any JavaScript objects while </a:t>
            </a:r>
            <a:r>
              <a:rPr lang="en-US" altLang="zh-CN" dirty="0" smtClean="0"/>
              <a:t>sharing the </a:t>
            </a:r>
            <a:r>
              <a:rPr lang="en-US" altLang="zh-CN" dirty="0"/>
              <a:t>underlying C++ DOM objects. This sandbox allows the Chrome extensions to </a:t>
            </a:r>
            <a:r>
              <a:rPr lang="en-US" altLang="zh-CN" dirty="0" smtClean="0"/>
              <a:t>run untrusted </a:t>
            </a:r>
            <a:r>
              <a:rPr lang="en-US" altLang="zh-CN" dirty="0" err="1"/>
              <a:t>JavaScripts</a:t>
            </a:r>
            <a:r>
              <a:rPr lang="en-US" altLang="zh-CN" dirty="0"/>
              <a:t> on a shared DOM structure.</a:t>
            </a:r>
          </a:p>
          <a:p>
            <a:pPr marL="0" indent="0">
              <a:buNone/>
            </a:pPr>
            <a:endParaRPr lang="en-US" altLang="zh-CN" dirty="0" smtClean="0"/>
          </a:p>
          <a:p>
            <a:pPr marL="0" indent="0">
              <a:buNone/>
            </a:pPr>
            <a:r>
              <a:rPr lang="en-US" altLang="zh-CN" dirty="0"/>
              <a:t>(Note: An isolated world is a concept of V8 </a:t>
            </a:r>
            <a:r>
              <a:rPr lang="en-US" altLang="zh-CN" dirty="0" smtClean="0"/>
              <a:t>binding, whereas </a:t>
            </a:r>
            <a:r>
              <a:rPr lang="en-US" altLang="zh-CN" dirty="0"/>
              <a:t>an isolate and a context are a concept of </a:t>
            </a:r>
            <a:r>
              <a:rPr lang="en-US" altLang="zh-CN" dirty="0" smtClean="0"/>
              <a:t>V8. V8 </a:t>
            </a:r>
            <a:r>
              <a:rPr lang="en-US" altLang="zh-CN" dirty="0"/>
              <a:t>does not know what isolated worlds are in an isolate</a:t>
            </a:r>
            <a:r>
              <a:rPr lang="en-US" altLang="zh-CN" dirty="0" smtClean="0"/>
              <a:t>.)</a:t>
            </a:r>
          </a:p>
          <a:p>
            <a:pPr marL="0" indent="0">
              <a:buNone/>
            </a:pPr>
            <a:endParaRPr lang="en-US" altLang="zh-CN" dirty="0"/>
          </a:p>
          <a:p>
            <a:pPr marL="0" indent="0">
              <a:buNone/>
            </a:pPr>
            <a:r>
              <a:rPr lang="en-US" altLang="zh-CN" dirty="0"/>
              <a:t>* As a requirement of the DOM side, one HTML page has N frames.</a:t>
            </a:r>
          </a:p>
          <a:p>
            <a:pPr marL="0" indent="0">
              <a:buNone/>
            </a:pPr>
            <a:r>
              <a:rPr lang="en-US" altLang="zh-CN" dirty="0"/>
              <a:t>Each frame has its own context.</a:t>
            </a:r>
          </a:p>
          <a:p>
            <a:pPr marL="0" indent="0">
              <a:buNone/>
            </a:pPr>
            <a:endParaRPr lang="en-US" altLang="zh-CN" dirty="0"/>
          </a:p>
          <a:p>
            <a:pPr marL="0" indent="0">
              <a:buNone/>
            </a:pPr>
            <a:r>
              <a:rPr lang="en-US" altLang="zh-CN" dirty="0"/>
              <a:t>* As a requirement of the JavaScript side, one isolate has M worlds.</a:t>
            </a:r>
          </a:p>
          <a:p>
            <a:pPr marL="0" indent="0">
              <a:buNone/>
            </a:pPr>
            <a:r>
              <a:rPr lang="en-US" altLang="zh-CN" dirty="0"/>
              <a:t>Each world has its own context</a:t>
            </a:r>
            <a:r>
              <a:rPr lang="en-US" altLang="zh-CN" dirty="0" smtClean="0"/>
              <a:t>.</a:t>
            </a:r>
          </a:p>
          <a:p>
            <a:pPr marL="0" indent="0">
              <a:buNone/>
            </a:pPr>
            <a:endParaRPr lang="en-US" altLang="zh-CN" dirty="0"/>
          </a:p>
          <a:p>
            <a:pPr marL="0" indent="0">
              <a:buNone/>
            </a:pPr>
            <a:r>
              <a:rPr lang="en-US" altLang="zh-CN" dirty="0"/>
              <a:t>As a result, when we execute the main thread where N frames and M </a:t>
            </a:r>
            <a:r>
              <a:rPr lang="en-US" altLang="zh-CN" dirty="0" smtClean="0"/>
              <a:t>worlds are </a:t>
            </a:r>
            <a:r>
              <a:rPr lang="en-US" altLang="zh-CN" dirty="0"/>
              <a:t>involved, there exists N * M contexts. In other words, one context </a:t>
            </a:r>
            <a:r>
              <a:rPr lang="en-US" altLang="zh-CN" dirty="0" smtClean="0"/>
              <a:t>is created </a:t>
            </a:r>
            <a:r>
              <a:rPr lang="en-US" altLang="zh-CN" dirty="0"/>
              <a:t>for each pair of (frame, world</a:t>
            </a:r>
            <a:r>
              <a:rPr lang="en-US" altLang="zh-CN" dirty="0" smtClean="0"/>
              <a:t>).</a:t>
            </a:r>
          </a:p>
          <a:p>
            <a:pPr marL="0" indent="0">
              <a:buNone/>
            </a:pPr>
            <a:endParaRPr lang="en-US" altLang="zh-CN" dirty="0"/>
          </a:p>
          <a:p>
            <a:pPr marL="0" indent="0">
              <a:buNone/>
            </a:pPr>
            <a:r>
              <a:rPr lang="en-US" altLang="zh-CN" dirty="0"/>
              <a:t>The main thread can have only one current context at one </a:t>
            </a:r>
            <a:r>
              <a:rPr lang="en-US" altLang="zh-CN" dirty="0" smtClean="0"/>
              <a:t>time, but </a:t>
            </a:r>
            <a:r>
              <a:rPr lang="en-US" altLang="zh-CN" dirty="0"/>
              <a:t>the main thread can have the N * M contexts over its lifetime.</a:t>
            </a:r>
          </a:p>
          <a:p>
            <a:pPr marL="0" indent="0">
              <a:buNone/>
            </a:pPr>
            <a:r>
              <a:rPr lang="en-US" altLang="zh-CN" dirty="0"/>
              <a:t>For example, when the main thread is operating on a frame X using a </a:t>
            </a:r>
            <a:r>
              <a:rPr lang="en-US" altLang="zh-CN" dirty="0" smtClean="0"/>
              <a:t>JavaScript in </a:t>
            </a:r>
            <a:r>
              <a:rPr lang="en-US" altLang="zh-CN" dirty="0"/>
              <a:t>a world Y, the current context is set to a context for the pair of (X, Y</a:t>
            </a:r>
            <a:r>
              <a:rPr lang="en-US" altLang="zh-CN" dirty="0" smtClean="0"/>
              <a:t>). The </a:t>
            </a:r>
            <a:r>
              <a:rPr lang="en-US" altLang="zh-CN" dirty="0"/>
              <a:t>current context of the main thread changes over its lifetime</a:t>
            </a:r>
            <a:r>
              <a:rPr lang="en-US" altLang="zh-CN" dirty="0" smtClean="0"/>
              <a:t>.</a:t>
            </a:r>
          </a:p>
          <a:p>
            <a:pPr marL="0" indent="0">
              <a:buNone/>
            </a:pPr>
            <a:endParaRPr lang="en-US" altLang="zh-CN" dirty="0" smtClean="0"/>
          </a:p>
          <a:p>
            <a:pPr marL="0" indent="0">
              <a:buNone/>
            </a:pPr>
            <a:r>
              <a:rPr lang="en-US" altLang="zh-CN" dirty="0"/>
              <a:t>For compatibility reasons, we need to make sure that the same DOM </a:t>
            </a:r>
            <a:r>
              <a:rPr lang="en-US" altLang="zh-CN" dirty="0" smtClean="0"/>
              <a:t>wrapper is </a:t>
            </a:r>
            <a:r>
              <a:rPr lang="en-US" altLang="zh-CN" dirty="0"/>
              <a:t>returned to JavaScript as long as the underlying C++ DOM object is alive.</a:t>
            </a:r>
          </a:p>
          <a:p>
            <a:pPr marL="0" indent="0">
              <a:buNone/>
            </a:pPr>
            <a:r>
              <a:rPr lang="en-US" altLang="zh-CN" dirty="0"/>
              <a:t>As a result, we have multiple DOM wrapper storages in one </a:t>
            </a:r>
            <a:r>
              <a:rPr lang="en-US" altLang="zh-CN" dirty="0" smtClean="0"/>
              <a:t>isolate. The </a:t>
            </a:r>
            <a:r>
              <a:rPr lang="en-US" altLang="zh-CN" dirty="0"/>
              <a:t>mapping of the main world is written in </a:t>
            </a:r>
            <a:r>
              <a:rPr lang="en-US" altLang="zh-CN" dirty="0" err="1" smtClean="0"/>
              <a:t>ScriptWrappable</a:t>
            </a:r>
            <a:r>
              <a:rPr lang="en-US" altLang="zh-CN" dirty="0" smtClean="0"/>
              <a:t>. If </a:t>
            </a:r>
            <a:r>
              <a:rPr lang="en-US" altLang="zh-CN" dirty="0" err="1"/>
              <a:t>ScriptWrappable</a:t>
            </a:r>
            <a:r>
              <a:rPr lang="en-US" altLang="zh-CN" dirty="0"/>
              <a:t>::</a:t>
            </a:r>
            <a:r>
              <a:rPr lang="en-US" altLang="zh-CN" dirty="0" err="1"/>
              <a:t>m_wrapper</a:t>
            </a:r>
            <a:r>
              <a:rPr lang="en-US" altLang="zh-CN" dirty="0"/>
              <a:t> has a non-empty value, it is a DOM wrapper </a:t>
            </a:r>
            <a:r>
              <a:rPr lang="en-US" altLang="zh-CN" dirty="0" smtClean="0"/>
              <a:t>of the </a:t>
            </a:r>
            <a:r>
              <a:rPr lang="en-US" altLang="zh-CN" dirty="0"/>
              <a:t>C++ DOM object of the main </a:t>
            </a:r>
            <a:r>
              <a:rPr lang="en-US" altLang="zh-CN" dirty="0" smtClean="0"/>
              <a:t>world. The </a:t>
            </a:r>
            <a:r>
              <a:rPr lang="en-US" altLang="zh-CN" dirty="0"/>
              <a:t>mapping of other worlds are written in </a:t>
            </a:r>
            <a:r>
              <a:rPr lang="en-US" altLang="zh-CN" dirty="0" err="1"/>
              <a:t>DOMWrapperMap</a:t>
            </a:r>
            <a:r>
              <a:rPr lang="en-US" altLang="zh-CN" dirty="0" smtClean="0"/>
              <a:t>.</a:t>
            </a:r>
          </a:p>
          <a:p>
            <a:pPr marL="0" indent="0">
              <a:buNone/>
            </a:pPr>
            <a:endParaRPr lang="en-US" altLang="zh-CN" dirty="0" smtClean="0"/>
          </a:p>
          <a:p>
            <a:pPr marL="0" indent="0">
              <a:buNone/>
            </a:pPr>
            <a:r>
              <a:rPr lang="en-US" altLang="zh-CN" dirty="0"/>
              <a:t>When you create a new DOM wrapper, you need to choose a correct </a:t>
            </a:r>
            <a:r>
              <a:rPr lang="en-US" altLang="zh-CN" dirty="0" err="1" smtClean="0"/>
              <a:t>contexton</a:t>
            </a:r>
            <a:r>
              <a:rPr lang="en-US" altLang="zh-CN" dirty="0" smtClean="0"/>
              <a:t> </a:t>
            </a:r>
            <a:r>
              <a:rPr lang="en-US" altLang="zh-CN" dirty="0"/>
              <a:t>which the DOM wrapper is created. </a:t>
            </a:r>
            <a:r>
              <a:rPr lang="en-US" altLang="zh-CN" dirty="0" smtClean="0"/>
              <a:t> If </a:t>
            </a:r>
            <a:r>
              <a:rPr lang="en-US" altLang="zh-CN" dirty="0"/>
              <a:t>you create a new DOM wrapper in </a:t>
            </a:r>
            <a:r>
              <a:rPr lang="en-US" altLang="zh-CN" dirty="0" smtClean="0"/>
              <a:t>a wrong </a:t>
            </a:r>
            <a:r>
              <a:rPr lang="en-US" altLang="zh-CN" dirty="0"/>
              <a:t>context, you will end up with leaking JavaScript objects to </a:t>
            </a:r>
            <a:r>
              <a:rPr lang="en-US" altLang="zh-CN" dirty="0" smtClean="0"/>
              <a:t>other contexts</a:t>
            </a:r>
            <a:r>
              <a:rPr lang="en-US" altLang="zh-CN" dirty="0"/>
              <a:t>, </a:t>
            </a:r>
            <a:r>
              <a:rPr lang="en-US" altLang="zh-CN" dirty="0" smtClean="0"/>
              <a:t>which </a:t>
            </a:r>
            <a:r>
              <a:rPr lang="en-US" altLang="zh-CN" dirty="0"/>
              <a:t>is very likely to cause security issues</a:t>
            </a:r>
            <a:r>
              <a:rPr lang="en-US" altLang="zh-CN" dirty="0" smtClean="0"/>
              <a:t>.</a:t>
            </a:r>
          </a:p>
          <a:p>
            <a:pPr marL="0" indent="0">
              <a:buNone/>
            </a:pPr>
            <a:endParaRPr lang="en-US" altLang="zh-CN" dirty="0"/>
          </a:p>
          <a:p>
            <a:pPr marL="0" indent="0">
              <a:buNone/>
            </a:pPr>
            <a:r>
              <a:rPr lang="en-US" altLang="zh-CN" dirty="0"/>
              <a:t>To make sure that a DOM wrapper is created in a correct context, you need </a:t>
            </a:r>
            <a:r>
              <a:rPr lang="en-US" altLang="zh-CN" dirty="0" smtClean="0"/>
              <a:t>to make </a:t>
            </a:r>
            <a:r>
              <a:rPr lang="en-US" altLang="zh-CN" dirty="0"/>
              <a:t>sure that the current context must be set to the correct </a:t>
            </a:r>
            <a:r>
              <a:rPr lang="en-US" altLang="zh-CN" dirty="0" smtClean="0"/>
              <a:t>context whenever </a:t>
            </a:r>
            <a:r>
              <a:rPr lang="en-US" altLang="zh-CN" dirty="0"/>
              <a:t>you call toV8(). </a:t>
            </a:r>
            <a:endParaRPr lang="zh-CN" altLang="en-US" dirty="0"/>
          </a:p>
        </p:txBody>
      </p:sp>
    </p:spTree>
    <p:extLst>
      <p:ext uri="{BB962C8B-B14F-4D97-AF65-F5344CB8AC3E}">
        <p14:creationId xmlns:p14="http://schemas.microsoft.com/office/powerpoint/2010/main" val="32959291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在</a:t>
            </a:r>
            <a:r>
              <a:rPr lang="en-US" altLang="zh-CN" dirty="0"/>
              <a:t>html</a:t>
            </a:r>
            <a:r>
              <a:rPr lang="zh-CN" altLang="en-US" dirty="0"/>
              <a:t>页面中，我们可以通过</a:t>
            </a:r>
            <a:r>
              <a:rPr lang="en-US" altLang="zh-CN" b="1" dirty="0">
                <a:hlinkClick r:id="rId2" tooltip="JavaScript知识库"/>
              </a:rPr>
              <a:t>JavaScript</a:t>
            </a:r>
            <a:r>
              <a:rPr lang="zh-CN" altLang="en-US" dirty="0"/>
              <a:t>语句来访问</a:t>
            </a:r>
            <a:r>
              <a:rPr lang="en-US" altLang="zh-CN" dirty="0"/>
              <a:t>DOM</a:t>
            </a:r>
            <a:r>
              <a:rPr lang="zh-CN" altLang="en-US" dirty="0"/>
              <a:t>节点，例如</a:t>
            </a:r>
            <a:r>
              <a:rPr lang="en-US" altLang="zh-CN" dirty="0" err="1"/>
              <a:t>document.createElement</a:t>
            </a:r>
            <a:r>
              <a:rPr lang="en-US" altLang="zh-CN" dirty="0"/>
              <a:t>(“canvas”); </a:t>
            </a:r>
            <a:r>
              <a:rPr lang="zh-CN" altLang="en-US" dirty="0"/>
              <a:t>可是</a:t>
            </a:r>
            <a:r>
              <a:rPr lang="en-US" altLang="zh-CN" dirty="0"/>
              <a:t>document</a:t>
            </a:r>
            <a:r>
              <a:rPr lang="zh-CN" altLang="en-US" dirty="0"/>
              <a:t>所指向的对象</a:t>
            </a:r>
            <a:r>
              <a:rPr lang="en-US" altLang="zh-CN" dirty="0" err="1"/>
              <a:t>HTMLDocument</a:t>
            </a:r>
            <a:r>
              <a:rPr lang="zh-CN" altLang="en-US" dirty="0"/>
              <a:t>存在于</a:t>
            </a:r>
            <a:r>
              <a:rPr lang="en-US" altLang="zh-CN" dirty="0" err="1"/>
              <a:t>WebKit</a:t>
            </a:r>
            <a:r>
              <a:rPr lang="zh-CN" altLang="en-US" dirty="0"/>
              <a:t>中，通过</a:t>
            </a:r>
            <a:r>
              <a:rPr lang="en-US" altLang="zh-CN" dirty="0"/>
              <a:t>C++</a:t>
            </a:r>
            <a:r>
              <a:rPr lang="zh-CN" altLang="en-US" dirty="0"/>
              <a:t>实现的，并不存在于</a:t>
            </a:r>
            <a:r>
              <a:rPr lang="en-US" altLang="zh-CN" b="1" dirty="0" err="1">
                <a:hlinkClick r:id="rId2" tooltip="JavaScript知识库"/>
              </a:rPr>
              <a:t>javascript</a:t>
            </a:r>
            <a:r>
              <a:rPr lang="zh-CN" altLang="en-US" dirty="0"/>
              <a:t>的引擎中，所以如果想要在</a:t>
            </a:r>
            <a:r>
              <a:rPr lang="en-US" altLang="zh-CN" dirty="0"/>
              <a:t>web</a:t>
            </a:r>
            <a:r>
              <a:rPr lang="zh-CN" altLang="en-US" dirty="0"/>
              <a:t>页面中也能通过</a:t>
            </a:r>
            <a:r>
              <a:rPr lang="en-US" altLang="zh-CN" dirty="0"/>
              <a:t>JavaScript</a:t>
            </a:r>
            <a:r>
              <a:rPr lang="zh-CN" altLang="en-US" dirty="0"/>
              <a:t>来访问</a:t>
            </a:r>
            <a:r>
              <a:rPr lang="en-US" altLang="zh-CN" dirty="0" err="1"/>
              <a:t>webkit</a:t>
            </a:r>
            <a:r>
              <a:rPr lang="zh-CN" altLang="en-US" dirty="0"/>
              <a:t>定义的对象，这就需要把</a:t>
            </a:r>
            <a:r>
              <a:rPr lang="en-US" altLang="zh-CN" dirty="0" err="1"/>
              <a:t>WebKit</a:t>
            </a:r>
            <a:r>
              <a:rPr lang="zh-CN" altLang="en-US" dirty="0"/>
              <a:t>中的对象注入到</a:t>
            </a:r>
            <a:r>
              <a:rPr lang="en-US" altLang="zh-CN" dirty="0"/>
              <a:t>JavaScript</a:t>
            </a:r>
            <a:r>
              <a:rPr lang="zh-CN" altLang="en-US" dirty="0"/>
              <a:t>引擎中，而</a:t>
            </a:r>
            <a:r>
              <a:rPr lang="en-US" altLang="zh-CN" dirty="0"/>
              <a:t>JavaScript</a:t>
            </a:r>
            <a:r>
              <a:rPr lang="zh-CN" altLang="en-US" dirty="0"/>
              <a:t>引擎中对象的表示方式与</a:t>
            </a:r>
            <a:r>
              <a:rPr lang="en-US" altLang="zh-CN" dirty="0" err="1"/>
              <a:t>WebKit</a:t>
            </a:r>
            <a:r>
              <a:rPr lang="zh-CN" altLang="en-US" dirty="0"/>
              <a:t>中对象的表示方式存在差别，就需要存在一种方式，把</a:t>
            </a:r>
            <a:r>
              <a:rPr lang="en-US" altLang="zh-CN" dirty="0" err="1"/>
              <a:t>WebKit</a:t>
            </a:r>
            <a:r>
              <a:rPr lang="zh-CN" altLang="en-US" dirty="0"/>
              <a:t>中的对象转换成</a:t>
            </a:r>
            <a:r>
              <a:rPr lang="en-US" altLang="zh-CN" dirty="0"/>
              <a:t>JavaScript</a:t>
            </a:r>
            <a:r>
              <a:rPr lang="zh-CN" altLang="en-US" dirty="0"/>
              <a:t>引擎能识别的对象，这一过程就称为</a:t>
            </a:r>
            <a:r>
              <a:rPr lang="en-US" altLang="zh-CN" dirty="0"/>
              <a:t>JavaScript Binding</a:t>
            </a:r>
            <a:r>
              <a:rPr lang="zh-CN" altLang="en-US" dirty="0"/>
              <a:t>。例如以</a:t>
            </a:r>
            <a:r>
              <a:rPr lang="en-US" altLang="zh-CN" dirty="0"/>
              <a:t>V8</a:t>
            </a:r>
            <a:r>
              <a:rPr lang="zh-CN" altLang="en-US" dirty="0"/>
              <a:t>引擎为例，</a:t>
            </a:r>
            <a:r>
              <a:rPr lang="en-US" altLang="zh-CN" dirty="0" err="1"/>
              <a:t>HTMLDocument</a:t>
            </a:r>
            <a:r>
              <a:rPr lang="en-US" altLang="zh-CN" dirty="0"/>
              <a:t> --&gt; V8HTMLDocument --&gt; v8::Object</a:t>
            </a:r>
            <a:r>
              <a:rPr lang="en-US" altLang="zh-CN" dirty="0" smtClean="0"/>
              <a:t>.</a:t>
            </a:r>
          </a:p>
          <a:p>
            <a:pPr marL="0" indent="0">
              <a:buNone/>
            </a:pPr>
            <a:endParaRPr lang="en-US" altLang="zh-CN" dirty="0"/>
          </a:p>
          <a:p>
            <a:pPr marL="0" indent="0">
              <a:buNone/>
            </a:pPr>
            <a:r>
              <a:rPr lang="zh-CN" altLang="en-US" dirty="0"/>
              <a:t>如果需要把</a:t>
            </a:r>
            <a:r>
              <a:rPr lang="en-US" altLang="zh-CN" dirty="0" err="1"/>
              <a:t>WebKit</a:t>
            </a:r>
            <a:r>
              <a:rPr lang="zh-CN" altLang="en-US" dirty="0"/>
              <a:t>中实现的</a:t>
            </a:r>
            <a:r>
              <a:rPr lang="en-US" altLang="zh-CN" dirty="0"/>
              <a:t>DOM</a:t>
            </a:r>
            <a:r>
              <a:rPr lang="zh-CN" altLang="en-US" dirty="0"/>
              <a:t>对象或</a:t>
            </a:r>
            <a:r>
              <a:rPr lang="en-US" altLang="zh-CN" b="1" dirty="0">
                <a:hlinkClick r:id="rId3" tooltip="HTML5知识库"/>
              </a:rPr>
              <a:t>HTML5</a:t>
            </a:r>
            <a:r>
              <a:rPr lang="zh-CN" altLang="en-US" dirty="0"/>
              <a:t>对象暴露给</a:t>
            </a:r>
            <a:r>
              <a:rPr lang="en-US" altLang="zh-CN" dirty="0"/>
              <a:t>JavaScript</a:t>
            </a:r>
            <a:r>
              <a:rPr lang="zh-CN" altLang="en-US" dirty="0"/>
              <a:t>，让</a:t>
            </a:r>
            <a:r>
              <a:rPr lang="en-US" altLang="zh-CN" dirty="0"/>
              <a:t>web</a:t>
            </a:r>
            <a:r>
              <a:rPr lang="zh-CN" altLang="en-US" dirty="0"/>
              <a:t>开发者在</a:t>
            </a:r>
            <a:r>
              <a:rPr lang="en-US" altLang="zh-CN" dirty="0"/>
              <a:t>JavaScript</a:t>
            </a:r>
            <a:r>
              <a:rPr lang="zh-CN" altLang="en-US" dirty="0"/>
              <a:t>中能够访问，就需要在</a:t>
            </a:r>
            <a:r>
              <a:rPr lang="en-US" altLang="zh-CN" dirty="0" err="1"/>
              <a:t>WebKit</a:t>
            </a:r>
            <a:r>
              <a:rPr lang="zh-CN" altLang="en-US" dirty="0"/>
              <a:t>中为每个对象实现相应的</a:t>
            </a:r>
            <a:r>
              <a:rPr lang="en-US" altLang="zh-CN" dirty="0"/>
              <a:t>JavaScript Binding</a:t>
            </a:r>
            <a:r>
              <a:rPr lang="zh-CN" altLang="en-US" dirty="0"/>
              <a:t>文件，以</a:t>
            </a:r>
            <a:r>
              <a:rPr lang="en-US" altLang="zh-CN" dirty="0"/>
              <a:t>v8</a:t>
            </a:r>
            <a:r>
              <a:rPr lang="zh-CN" altLang="en-US" dirty="0"/>
              <a:t>引擎为例，我们需要为</a:t>
            </a:r>
            <a:r>
              <a:rPr lang="en-US" altLang="zh-CN" dirty="0" err="1"/>
              <a:t>HTMLDocument</a:t>
            </a:r>
            <a:r>
              <a:rPr lang="zh-CN" altLang="en-US" dirty="0"/>
              <a:t>对象实现一个</a:t>
            </a:r>
            <a:r>
              <a:rPr lang="en-US" altLang="zh-CN" dirty="0"/>
              <a:t>V8HTMLDocument</a:t>
            </a:r>
            <a:r>
              <a:rPr lang="zh-CN" altLang="en-US" dirty="0"/>
              <a:t>的对象，目的是转化</a:t>
            </a:r>
            <a:r>
              <a:rPr lang="en-US" altLang="zh-CN" dirty="0" err="1"/>
              <a:t>HTMLDocument</a:t>
            </a:r>
            <a:r>
              <a:rPr lang="zh-CN" altLang="en-US" dirty="0"/>
              <a:t>对象为</a:t>
            </a:r>
            <a:r>
              <a:rPr lang="en-US" altLang="zh-CN" dirty="0"/>
              <a:t>v8::Object</a:t>
            </a:r>
            <a:r>
              <a:rPr lang="zh-CN" altLang="en-US" dirty="0"/>
              <a:t>。只是</a:t>
            </a:r>
            <a:r>
              <a:rPr lang="en-US" altLang="zh-CN" dirty="0" err="1"/>
              <a:t>WebKit</a:t>
            </a:r>
            <a:r>
              <a:rPr lang="zh-CN" altLang="en-US" dirty="0"/>
              <a:t>中的</a:t>
            </a:r>
            <a:r>
              <a:rPr lang="en-US" altLang="zh-CN" dirty="0"/>
              <a:t>DOM</a:t>
            </a:r>
            <a:r>
              <a:rPr lang="zh-CN" altLang="en-US" dirty="0"/>
              <a:t>对象如此庞大，再加上后续添加的</a:t>
            </a:r>
            <a:r>
              <a:rPr lang="en-US" altLang="zh-CN" b="1" dirty="0">
                <a:hlinkClick r:id="rId3" tooltip="HTML5知识库"/>
              </a:rPr>
              <a:t>html5</a:t>
            </a:r>
            <a:r>
              <a:rPr lang="zh-CN" altLang="en-US" dirty="0"/>
              <a:t>对象，如果需要为每个对象都亲自完成一个</a:t>
            </a:r>
            <a:r>
              <a:rPr lang="en-US" altLang="zh-CN" dirty="0" err="1"/>
              <a:t>cpp</a:t>
            </a:r>
            <a:r>
              <a:rPr lang="zh-CN" altLang="en-US" dirty="0"/>
              <a:t>文件实现一个相应的转换类，工作量是可想而知的。</a:t>
            </a:r>
            <a:r>
              <a:rPr lang="en-US" altLang="zh-CN" dirty="0" err="1"/>
              <a:t>WebKit</a:t>
            </a:r>
            <a:r>
              <a:rPr lang="zh-CN" altLang="en-US" dirty="0"/>
              <a:t>为了解决上述问题，编写了一套工具，可以让</a:t>
            </a:r>
            <a:r>
              <a:rPr lang="en-US" altLang="zh-CN" dirty="0" err="1"/>
              <a:t>WebKit</a:t>
            </a:r>
            <a:r>
              <a:rPr lang="zh-CN" altLang="en-US" dirty="0"/>
              <a:t>在编译时自动生成相应的</a:t>
            </a:r>
            <a:r>
              <a:rPr lang="en-US" altLang="zh-CN" dirty="0"/>
              <a:t>binding</a:t>
            </a:r>
            <a:r>
              <a:rPr lang="zh-CN" altLang="en-US" dirty="0"/>
              <a:t>文件，省去了开发者重复劳动的麻烦</a:t>
            </a:r>
            <a:r>
              <a:rPr lang="zh-CN" altLang="en-US" dirty="0" smtClean="0"/>
              <a:t>。</a:t>
            </a:r>
            <a:endParaRPr lang="en-US" altLang="zh-CN" dirty="0" smtClean="0"/>
          </a:p>
          <a:p>
            <a:pPr marL="0" indent="0">
              <a:buNone/>
            </a:pPr>
            <a:endParaRPr lang="en-US" altLang="zh-CN" dirty="0"/>
          </a:p>
          <a:p>
            <a:pPr marL="0" indent="0">
              <a:buNone/>
            </a:pPr>
            <a:r>
              <a:rPr lang="zh-CN" altLang="en-US" dirty="0" smtClean="0"/>
              <a:t>在</a:t>
            </a:r>
            <a:r>
              <a:rPr lang="zh-CN" altLang="en-US" dirty="0"/>
              <a:t>介绍</a:t>
            </a:r>
            <a:r>
              <a:rPr lang="en-US" altLang="zh-CN" dirty="0"/>
              <a:t>binding</a:t>
            </a:r>
            <a:r>
              <a:rPr lang="zh-CN" altLang="en-US" dirty="0"/>
              <a:t>工具之前，首先介绍一个</a:t>
            </a:r>
            <a:r>
              <a:rPr lang="en-US" altLang="zh-CN" dirty="0"/>
              <a:t>Web IDL</a:t>
            </a:r>
            <a:r>
              <a:rPr lang="zh-CN" altLang="en-US" dirty="0"/>
              <a:t>。</a:t>
            </a:r>
            <a:r>
              <a:rPr lang="en-US" altLang="zh-CN" dirty="0"/>
              <a:t>Web IDL</a:t>
            </a:r>
            <a:r>
              <a:rPr lang="zh-CN" altLang="en-US" dirty="0"/>
              <a:t>是</a:t>
            </a:r>
            <a:r>
              <a:rPr lang="en-US" altLang="zh-CN" dirty="0"/>
              <a:t>W3C Web</a:t>
            </a:r>
            <a:r>
              <a:rPr lang="zh-CN" altLang="en-US" dirty="0"/>
              <a:t>工作组为了定义</a:t>
            </a:r>
            <a:r>
              <a:rPr lang="en-US" altLang="zh-CN" dirty="0"/>
              <a:t>Web</a:t>
            </a:r>
            <a:r>
              <a:rPr lang="zh-CN" altLang="en-US" dirty="0"/>
              <a:t>接口定义的一套标准接口，全称为</a:t>
            </a:r>
            <a:r>
              <a:rPr lang="en-US" altLang="zh-CN" dirty="0"/>
              <a:t>Web Interface Description Language. </a:t>
            </a:r>
            <a:r>
              <a:rPr lang="zh-CN" altLang="en-US" dirty="0"/>
              <a:t>如果浏览器需要实现某项新功能，一般的流程是</a:t>
            </a:r>
            <a:r>
              <a:rPr lang="en-US" altLang="zh-CN" dirty="0"/>
              <a:t>W3C</a:t>
            </a:r>
            <a:r>
              <a:rPr lang="zh-CN" altLang="en-US" dirty="0"/>
              <a:t>委员会先讨论该功能，并给出该功能的接口定义，也就是</a:t>
            </a:r>
            <a:r>
              <a:rPr lang="en-US" altLang="zh-CN" dirty="0"/>
              <a:t>Web IDL</a:t>
            </a:r>
            <a:r>
              <a:rPr lang="zh-CN" altLang="en-US" dirty="0"/>
              <a:t>，然后各个浏览器厂商来实现该接口，这样就能最大程度的保证各个浏览器的兼容性，才不至于</a:t>
            </a:r>
            <a:r>
              <a:rPr lang="en-US" altLang="zh-CN" dirty="0"/>
              <a:t>Web</a:t>
            </a:r>
            <a:r>
              <a:rPr lang="zh-CN" altLang="en-US" dirty="0"/>
              <a:t>开发者采用标准接口开发的</a:t>
            </a:r>
            <a:r>
              <a:rPr lang="en-US" altLang="zh-CN" dirty="0"/>
              <a:t>Web</a:t>
            </a:r>
            <a:r>
              <a:rPr lang="zh-CN" altLang="en-US" dirty="0"/>
              <a:t>网页或应用程序只能在某个特定浏览器上运行</a:t>
            </a:r>
            <a:r>
              <a:rPr lang="zh-CN" altLang="en-US" dirty="0" smtClean="0"/>
              <a:t>。那么</a:t>
            </a:r>
            <a:r>
              <a:rPr lang="en-US" altLang="zh-CN" dirty="0"/>
              <a:t>binding</a:t>
            </a:r>
            <a:r>
              <a:rPr lang="zh-CN" altLang="en-US" dirty="0"/>
              <a:t>工具的工作就是把这个</a:t>
            </a:r>
            <a:r>
              <a:rPr lang="en-US" altLang="zh-CN" dirty="0"/>
              <a:t>Web IDL</a:t>
            </a:r>
            <a:r>
              <a:rPr lang="zh-CN" altLang="en-US" dirty="0"/>
              <a:t>翻译成相应的</a:t>
            </a:r>
            <a:r>
              <a:rPr lang="en-US" altLang="zh-CN" dirty="0" err="1"/>
              <a:t>cpp</a:t>
            </a:r>
            <a:r>
              <a:rPr lang="zh-CN" altLang="en-US" dirty="0"/>
              <a:t>文件。</a:t>
            </a:r>
          </a:p>
          <a:p>
            <a:pPr marL="0" indent="0">
              <a:buNone/>
            </a:pPr>
            <a:endParaRPr lang="en-US" altLang="zh-CN" dirty="0" smtClean="0"/>
          </a:p>
          <a:p>
            <a:pPr marL="0" indent="0">
              <a:buNone/>
            </a:pPr>
            <a:r>
              <a:rPr lang="en-US" altLang="zh-CN" dirty="0" smtClean="0"/>
              <a:t>Chrome &lt;----  (</a:t>
            </a:r>
            <a:r>
              <a:rPr lang="en-US" altLang="zh-CN" dirty="0" err="1" smtClean="0"/>
              <a:t>webkitAPI</a:t>
            </a:r>
            <a:r>
              <a:rPr lang="en-US" altLang="zh-CN" dirty="0" smtClean="0"/>
              <a:t>)----&gt; </a:t>
            </a:r>
            <a:r>
              <a:rPr lang="en-US" altLang="zh-CN" dirty="0" err="1" smtClean="0"/>
              <a:t>webkit</a:t>
            </a:r>
            <a:r>
              <a:rPr lang="en-US" altLang="zh-CN" dirty="0" smtClean="0"/>
              <a:t> &lt;----</a:t>
            </a:r>
            <a:r>
              <a:rPr lang="en-US" altLang="zh-CN" dirty="0"/>
              <a:t>&gt; </a:t>
            </a:r>
            <a:r>
              <a:rPr lang="en-US" altLang="zh-CN" dirty="0" smtClean="0"/>
              <a:t>v8Bindings </a:t>
            </a:r>
            <a:r>
              <a:rPr lang="en-US" altLang="zh-CN" dirty="0"/>
              <a:t>&lt;</a:t>
            </a:r>
            <a:r>
              <a:rPr lang="en-US" altLang="zh-CN" dirty="0" smtClean="0"/>
              <a:t>----(V8API )-----</a:t>
            </a:r>
            <a:r>
              <a:rPr lang="en-US" altLang="zh-CN" dirty="0"/>
              <a:t>&gt; </a:t>
            </a:r>
            <a:r>
              <a:rPr lang="en-US" altLang="zh-CN" dirty="0" smtClean="0"/>
              <a:t>V8</a:t>
            </a:r>
          </a:p>
          <a:p>
            <a:pPr marL="0" indent="0">
              <a:buNone/>
            </a:pPr>
            <a:endParaRPr lang="en-US" altLang="zh-CN" dirty="0"/>
          </a:p>
          <a:p>
            <a:pPr marL="0" indent="0">
              <a:buNone/>
            </a:pPr>
            <a:r>
              <a:rPr lang="en-US" altLang="zh-CN" dirty="0"/>
              <a:t>Web IDL defines how </a:t>
            </a:r>
            <a:r>
              <a:rPr lang="en-US" altLang="zh-CN" u="sng" dirty="0">
                <a:hlinkClick r:id="rId4"/>
              </a:rPr>
              <a:t>DOM</a:t>
            </a:r>
            <a:r>
              <a:rPr lang="en-US" altLang="zh-CN" dirty="0"/>
              <a:t> and </a:t>
            </a:r>
            <a:r>
              <a:rPr lang="en-US" altLang="zh-CN" u="sng" dirty="0" err="1">
                <a:hlinkClick r:id="rId5"/>
              </a:rPr>
              <a:t>ECMAScript</a:t>
            </a:r>
            <a:r>
              <a:rPr lang="en-US" altLang="zh-CN" dirty="0"/>
              <a:t> are bound </a:t>
            </a:r>
            <a:r>
              <a:rPr lang="en-US" altLang="zh-CN" dirty="0" smtClean="0"/>
              <a:t>together</a:t>
            </a:r>
          </a:p>
          <a:p>
            <a:pPr marL="0" indent="0">
              <a:buNone/>
            </a:pPr>
            <a:endParaRPr lang="en-US" altLang="zh-CN" dirty="0"/>
          </a:p>
          <a:p>
            <a:pPr marL="0" indent="0">
              <a:buNone/>
            </a:pPr>
            <a:r>
              <a:rPr lang="en-US" altLang="zh-CN" dirty="0"/>
              <a:t>(1) You need to implement </a:t>
            </a:r>
            <a:r>
              <a:rPr lang="en-US" altLang="zh-CN" dirty="0" err="1"/>
              <a:t>HTMLElement</a:t>
            </a:r>
            <a:r>
              <a:rPr lang="en-US" altLang="zh-CN" dirty="0"/>
              <a:t> in </a:t>
            </a:r>
            <a:r>
              <a:rPr lang="en-US" altLang="zh-CN" dirty="0" err="1"/>
              <a:t>WebKit</a:t>
            </a:r>
            <a:endParaRPr lang="en-US" altLang="zh-CN" dirty="0"/>
          </a:p>
          <a:p>
            <a:pPr>
              <a:buFontTx/>
              <a:buChar char="-"/>
            </a:pPr>
            <a:r>
              <a:rPr lang="en-US" altLang="zh-CN" u="sng" dirty="0" err="1" smtClean="0">
                <a:hlinkClick r:id="rId6"/>
              </a:rPr>
              <a:t>WebCore</a:t>
            </a:r>
            <a:r>
              <a:rPr lang="en-US" altLang="zh-CN" u="sng" dirty="0" smtClean="0">
                <a:hlinkClick r:id="rId6"/>
              </a:rPr>
              <a:t>/html/</a:t>
            </a:r>
            <a:r>
              <a:rPr lang="en-US" altLang="zh-CN" u="sng" dirty="0" err="1" smtClean="0">
                <a:hlinkClick r:id="rId6"/>
              </a:rPr>
              <a:t>HTMLElement</a:t>
            </a:r>
            <a:r>
              <a:rPr lang="en-US" altLang="zh-CN" u="sng" dirty="0">
                <a:hlinkClick r:id="rId6"/>
              </a:rPr>
              <a:t>.{</a:t>
            </a:r>
            <a:r>
              <a:rPr lang="en-US" altLang="zh-CN" u="sng" dirty="0" err="1">
                <a:hlinkClick r:id="rId6"/>
              </a:rPr>
              <a:t>h,cpp</a:t>
            </a:r>
            <a:r>
              <a:rPr lang="en-US" altLang="zh-CN" u="sng" dirty="0">
                <a:hlinkClick r:id="rId6"/>
              </a:rPr>
              <a:t>}</a:t>
            </a:r>
            <a:r>
              <a:rPr lang="en-US" altLang="zh-CN" dirty="0"/>
              <a:t>, </a:t>
            </a:r>
            <a:r>
              <a:rPr lang="en-US" altLang="zh-CN" dirty="0" err="1" smtClean="0"/>
              <a:t>etc</a:t>
            </a:r>
            <a:endParaRPr lang="en-US" altLang="zh-CN" dirty="0" smtClean="0"/>
          </a:p>
          <a:p>
            <a:pPr>
              <a:buFontTx/>
              <a:buChar char="-"/>
            </a:pPr>
            <a:endParaRPr lang="en-US" altLang="zh-CN" dirty="0"/>
          </a:p>
          <a:p>
            <a:pPr marL="0" indent="0">
              <a:buNone/>
            </a:pPr>
            <a:r>
              <a:rPr lang="en-US" altLang="zh-CN" dirty="0" smtClean="0"/>
              <a:t>(</a:t>
            </a:r>
            <a:r>
              <a:rPr lang="en-US" altLang="zh-CN" dirty="0"/>
              <a:t>2) You need to write an IDL file</a:t>
            </a:r>
          </a:p>
          <a:p>
            <a:pPr marL="0" indent="0">
              <a:buNone/>
            </a:pPr>
            <a:r>
              <a:rPr lang="en-US" altLang="zh-CN" dirty="0"/>
              <a:t>- </a:t>
            </a:r>
            <a:r>
              <a:rPr lang="en-US" altLang="zh-CN" u="sng" dirty="0" err="1">
                <a:hlinkClick r:id="rId7"/>
              </a:rPr>
              <a:t>WebCore</a:t>
            </a:r>
            <a:r>
              <a:rPr lang="en-US" altLang="zh-CN" u="sng" dirty="0">
                <a:hlinkClick r:id="rId7"/>
              </a:rPr>
              <a:t>/html/HTMLElement.idl</a:t>
            </a:r>
            <a:endParaRPr lang="en-US" altLang="zh-CN" dirty="0"/>
          </a:p>
          <a:p>
            <a:pPr marL="0" indent="0">
              <a:buNone/>
            </a:pPr>
            <a:r>
              <a:rPr lang="en-US" altLang="zh-CN" dirty="0"/>
              <a:t/>
            </a:r>
            <a:br>
              <a:rPr lang="en-US" altLang="zh-CN" dirty="0"/>
            </a:br>
            <a:r>
              <a:rPr lang="en-US" altLang="zh-CN" dirty="0"/>
              <a:t>(3) Build. Binding code will be </a:t>
            </a:r>
            <a:r>
              <a:rPr lang="en-US" altLang="zh-CN" dirty="0" smtClean="0"/>
              <a:t>auto-generated</a:t>
            </a:r>
          </a:p>
          <a:p>
            <a:pPr marL="0" indent="0">
              <a:buNone/>
            </a:pPr>
            <a:endParaRPr lang="en-US" altLang="zh-CN" dirty="0"/>
          </a:p>
          <a:p>
            <a:pPr marL="0" indent="0">
              <a:buNone/>
            </a:pPr>
            <a:r>
              <a:rPr lang="en-US" altLang="zh-CN" dirty="0"/>
              <a:t>// V8 calls back this method when </a:t>
            </a:r>
            <a:r>
              <a:rPr lang="en-US" altLang="zh-CN" dirty="0" err="1"/>
              <a:t>div.firstChild</a:t>
            </a:r>
            <a:r>
              <a:rPr lang="en-US" altLang="zh-CN" dirty="0"/>
              <a:t> is evaluated</a:t>
            </a:r>
          </a:p>
          <a:p>
            <a:pPr marL="0" indent="0">
              <a:buNone/>
            </a:pPr>
            <a:r>
              <a:rPr lang="en-US" altLang="zh-CN" dirty="0"/>
              <a:t>static v8::Handle&lt;v8::</a:t>
            </a:r>
            <a:r>
              <a:rPr lang="en-US" altLang="zh-CN" dirty="0" smtClean="0"/>
              <a:t>Value&gt; </a:t>
            </a:r>
            <a:r>
              <a:rPr lang="en-US" altLang="zh-CN" dirty="0" err="1" smtClean="0"/>
              <a:t>firstChildAttrGetter</a:t>
            </a:r>
            <a:r>
              <a:rPr lang="en-US" altLang="zh-CN" dirty="0"/>
              <a:t>(..., </a:t>
            </a:r>
            <a:r>
              <a:rPr lang="en-US" altLang="zh-CN" dirty="0" err="1"/>
              <a:t>const</a:t>
            </a:r>
            <a:r>
              <a:rPr lang="en-US" altLang="zh-CN" dirty="0"/>
              <a:t> v8::</a:t>
            </a:r>
            <a:r>
              <a:rPr lang="en-US" altLang="zh-CN" dirty="0" err="1"/>
              <a:t>AccessorInfo</a:t>
            </a:r>
            <a:r>
              <a:rPr lang="en-US" altLang="zh-CN" dirty="0"/>
              <a:t>&amp; info) </a:t>
            </a:r>
            <a:r>
              <a:rPr lang="en-US" altLang="zh-CN" dirty="0" smtClean="0"/>
              <a:t>{</a:t>
            </a:r>
            <a:r>
              <a:rPr lang="en-US" altLang="zh-CN" dirty="0"/>
              <a:t> // Retrieve a DOM object from a V8 object</a:t>
            </a:r>
          </a:p>
          <a:p>
            <a:pPr marL="0" indent="0">
              <a:buNone/>
            </a:pPr>
            <a:r>
              <a:rPr lang="en-US" altLang="zh-CN" dirty="0" smtClean="0"/>
              <a:t>Node</a:t>
            </a:r>
            <a:r>
              <a:rPr lang="en-US" altLang="zh-CN" dirty="0"/>
              <a:t>* imp = V8Node::</a:t>
            </a:r>
            <a:r>
              <a:rPr lang="en-US" altLang="zh-CN" dirty="0" err="1"/>
              <a:t>toNative</a:t>
            </a:r>
            <a:r>
              <a:rPr lang="en-US" altLang="zh-CN" dirty="0"/>
              <a:t>(</a:t>
            </a:r>
            <a:r>
              <a:rPr lang="en-US" altLang="zh-CN" dirty="0" err="1"/>
              <a:t>info.Holder</a:t>
            </a:r>
            <a:r>
              <a:rPr lang="en-US" altLang="zh-CN" dirty="0"/>
              <a:t>());</a:t>
            </a:r>
          </a:p>
          <a:p>
            <a:pPr marL="0" indent="0">
              <a:buNone/>
            </a:pPr>
            <a:r>
              <a:rPr lang="en-US" altLang="zh-CN" dirty="0" smtClean="0"/>
              <a:t>// </a:t>
            </a:r>
            <a:r>
              <a:rPr lang="en-US" altLang="zh-CN" dirty="0"/>
              <a:t>Call a </a:t>
            </a:r>
            <a:r>
              <a:rPr lang="en-US" altLang="zh-CN" dirty="0" err="1"/>
              <a:t>WebKit</a:t>
            </a:r>
            <a:r>
              <a:rPr lang="en-US" altLang="zh-CN" dirty="0"/>
              <a:t> method</a:t>
            </a:r>
          </a:p>
          <a:p>
            <a:pPr marL="0" indent="0">
              <a:buNone/>
            </a:pPr>
            <a:r>
              <a:rPr lang="en-US" altLang="zh-CN" dirty="0"/>
              <a:t> Node* </a:t>
            </a:r>
            <a:r>
              <a:rPr lang="en-US" altLang="zh-CN" dirty="0" err="1"/>
              <a:t>firstChild</a:t>
            </a:r>
            <a:r>
              <a:rPr lang="en-US" altLang="zh-CN" dirty="0"/>
              <a:t> = imp-&gt;</a:t>
            </a:r>
            <a:r>
              <a:rPr lang="en-US" altLang="zh-CN" dirty="0" err="1"/>
              <a:t>firstChild</a:t>
            </a:r>
            <a:r>
              <a:rPr lang="en-US" altLang="zh-CN" dirty="0"/>
              <a:t>();</a:t>
            </a:r>
          </a:p>
          <a:p>
            <a:pPr marL="0" indent="0">
              <a:buNone/>
            </a:pPr>
            <a:r>
              <a:rPr lang="en-US" altLang="zh-CN" dirty="0" smtClean="0"/>
              <a:t>// </a:t>
            </a:r>
            <a:r>
              <a:rPr lang="en-US" altLang="zh-CN" dirty="0"/>
              <a:t>Convert a DOM object to a V8 object, and return</a:t>
            </a:r>
          </a:p>
          <a:p>
            <a:pPr marL="0" indent="0">
              <a:buNone/>
            </a:pPr>
            <a:r>
              <a:rPr lang="en-US" altLang="zh-CN" dirty="0" smtClean="0"/>
              <a:t>return </a:t>
            </a:r>
            <a:r>
              <a:rPr lang="en-US" altLang="zh-CN" dirty="0"/>
              <a:t>toV8(</a:t>
            </a:r>
            <a:r>
              <a:rPr lang="en-US" altLang="zh-CN" dirty="0" err="1"/>
              <a:t>firstChild</a:t>
            </a:r>
            <a:r>
              <a:rPr lang="en-US" altLang="zh-CN" dirty="0"/>
              <a:t>, </a:t>
            </a:r>
            <a:r>
              <a:rPr lang="en-US" altLang="zh-CN" dirty="0" smtClean="0"/>
              <a:t>...);</a:t>
            </a:r>
          </a:p>
          <a:p>
            <a:pPr marL="0" indent="0">
              <a:buNone/>
            </a:pPr>
            <a:r>
              <a:rPr lang="en-US" altLang="zh-CN" dirty="0" smtClean="0"/>
              <a:t>}</a:t>
            </a:r>
          </a:p>
          <a:p>
            <a:pPr marL="0" indent="0">
              <a:buNone/>
            </a:pPr>
            <a:endParaRPr lang="en-US" altLang="zh-CN" dirty="0"/>
          </a:p>
          <a:p>
            <a:pPr marL="0" indent="0">
              <a:buNone/>
            </a:pPr>
            <a:r>
              <a:rPr lang="zh-CN" altLang="en-US" dirty="0" smtClean="0"/>
              <a:t/>
            </a:r>
            <a:br>
              <a:rPr lang="zh-CN" altLang="en-US" dirty="0" smtClean="0"/>
            </a:br>
            <a:r>
              <a:rPr lang="zh-CN" altLang="en-US" dirty="0" smtClean="0"/>
              <a:t/>
            </a:r>
            <a:br>
              <a:rPr lang="zh-CN" altLang="en-US" dirty="0" smtClean="0"/>
            </a:br>
            <a:endParaRPr lang="en-US" altLang="zh-CN" dirty="0" smtClean="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3130634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 Binding code uses a variety of V8 data:</a:t>
            </a:r>
          </a:p>
          <a:p>
            <a:pPr marL="0" indent="0">
              <a:buNone/>
            </a:pPr>
            <a:r>
              <a:rPr lang="en-US" altLang="zh-CN" dirty="0"/>
              <a:t>- v8::Handle&lt;v8::Value&gt; value;</a:t>
            </a:r>
          </a:p>
          <a:p>
            <a:pPr marL="0" indent="0">
              <a:buNone/>
            </a:pPr>
            <a:r>
              <a:rPr lang="en-US" altLang="zh-CN" dirty="0"/>
              <a:t>- v8::Handle&lt;v8::Object&gt; value;</a:t>
            </a:r>
          </a:p>
          <a:p>
            <a:pPr marL="0" indent="0">
              <a:buNone/>
            </a:pPr>
            <a:r>
              <a:rPr lang="en-US" altLang="zh-CN" dirty="0"/>
              <a:t>- v8::Local&lt;v8::String&gt; value;</a:t>
            </a:r>
          </a:p>
          <a:p>
            <a:pPr marL="0" indent="0">
              <a:buNone/>
            </a:pPr>
            <a:r>
              <a:rPr lang="en-US" altLang="zh-CN" dirty="0"/>
              <a:t>- v8::Local&lt;v8::Integer&gt; value;</a:t>
            </a:r>
          </a:p>
          <a:p>
            <a:pPr marL="0" indent="0">
              <a:buNone/>
            </a:pPr>
            <a:r>
              <a:rPr lang="en-US" altLang="zh-CN" dirty="0"/>
              <a:t>- v8::Persistent&lt;v8::Function&gt; value;</a:t>
            </a:r>
          </a:p>
          <a:p>
            <a:pPr marL="0" indent="0">
              <a:buNone/>
            </a:pPr>
            <a:r>
              <a:rPr lang="en-US" altLang="zh-CN" dirty="0" smtClean="0"/>
              <a:t>- v8</a:t>
            </a:r>
            <a:r>
              <a:rPr lang="en-US" altLang="zh-CN" dirty="0"/>
              <a:t>::Persistent&lt;v8::Context&gt; value</a:t>
            </a:r>
            <a:r>
              <a:rPr lang="en-US" altLang="zh-CN" dirty="0" smtClean="0"/>
              <a:t>;</a:t>
            </a:r>
          </a:p>
          <a:p>
            <a:pPr>
              <a:buFontTx/>
              <a:buChar char="-"/>
            </a:pPr>
            <a:endParaRPr lang="en-US" altLang="zh-CN" dirty="0"/>
          </a:p>
          <a:p>
            <a:pPr marL="0" indent="0">
              <a:buNone/>
            </a:pPr>
            <a:r>
              <a:rPr lang="en-US" altLang="zh-CN" dirty="0"/>
              <a:t>- </a:t>
            </a:r>
            <a:r>
              <a:rPr lang="en-US" altLang="zh-CN" dirty="0" err="1"/>
              <a:t>Upcast</a:t>
            </a:r>
            <a:r>
              <a:rPr lang="en-US" altLang="zh-CN" dirty="0"/>
              <a:t>:</a:t>
            </a:r>
          </a:p>
          <a:p>
            <a:pPr marL="0" indent="0">
              <a:buNone/>
            </a:pPr>
            <a:r>
              <a:rPr lang="en-US" altLang="zh-CN" dirty="0"/>
              <a:t>v8::Handle&lt;v8::String&gt; </a:t>
            </a:r>
            <a:r>
              <a:rPr lang="en-US" altLang="zh-CN" dirty="0" err="1"/>
              <a:t>str</a:t>
            </a:r>
            <a:r>
              <a:rPr lang="en-US" altLang="zh-CN" dirty="0"/>
              <a:t> = ...;</a:t>
            </a:r>
          </a:p>
          <a:p>
            <a:pPr marL="0" indent="0">
              <a:buNone/>
            </a:pPr>
            <a:r>
              <a:rPr lang="en-US" altLang="zh-CN" dirty="0"/>
              <a:t>v8::Handle&lt;v8::Value&gt; value = </a:t>
            </a:r>
            <a:r>
              <a:rPr lang="en-US" altLang="zh-CN" dirty="0" err="1"/>
              <a:t>str</a:t>
            </a:r>
            <a:r>
              <a:rPr lang="en-US" altLang="zh-CN" dirty="0"/>
              <a:t>;</a:t>
            </a:r>
          </a:p>
          <a:p>
            <a:pPr marL="0" indent="0">
              <a:buNone/>
            </a:pPr>
            <a:r>
              <a:rPr lang="en-US" altLang="zh-CN" dirty="0"/>
              <a:t/>
            </a:r>
            <a:br>
              <a:rPr lang="en-US" altLang="zh-CN" dirty="0"/>
            </a:br>
            <a:r>
              <a:rPr lang="en-US" altLang="zh-CN" dirty="0"/>
              <a:t>- Downcast:</a:t>
            </a:r>
          </a:p>
          <a:p>
            <a:pPr marL="0" indent="0">
              <a:buNone/>
            </a:pPr>
            <a:r>
              <a:rPr lang="en-US" altLang="zh-CN" dirty="0"/>
              <a:t>v8::Handle&lt;v8::Value&gt; value = ...;</a:t>
            </a:r>
          </a:p>
          <a:p>
            <a:pPr marL="0" indent="0">
              <a:buNone/>
            </a:pPr>
            <a:r>
              <a:rPr lang="en-US" altLang="zh-CN" dirty="0"/>
              <a:t>v8::Handle&lt;v8::String&gt; </a:t>
            </a:r>
            <a:r>
              <a:rPr lang="en-US" altLang="zh-CN" dirty="0" err="1"/>
              <a:t>str</a:t>
            </a:r>
            <a:r>
              <a:rPr lang="en-US" altLang="zh-CN" dirty="0"/>
              <a:t>;</a:t>
            </a:r>
          </a:p>
          <a:p>
            <a:pPr marL="0" indent="0">
              <a:buNone/>
            </a:pPr>
            <a:r>
              <a:rPr lang="en-US" altLang="zh-CN" dirty="0"/>
              <a:t>if (value-&gt;</a:t>
            </a:r>
            <a:r>
              <a:rPr lang="en-US" altLang="zh-CN" dirty="0" err="1"/>
              <a:t>IsString</a:t>
            </a:r>
            <a:r>
              <a:rPr lang="en-US" altLang="zh-CN" dirty="0"/>
              <a:t>())</a:t>
            </a:r>
          </a:p>
          <a:p>
            <a:pPr marL="0" indent="0">
              <a:buNone/>
            </a:pPr>
            <a:r>
              <a:rPr lang="en-US" altLang="zh-CN" dirty="0" smtClean="0"/>
              <a:t> </a:t>
            </a:r>
            <a:r>
              <a:rPr lang="en-US" altLang="zh-CN" dirty="0"/>
              <a:t> </a:t>
            </a:r>
            <a:r>
              <a:rPr lang="en-US" altLang="zh-CN" dirty="0" err="1"/>
              <a:t>str</a:t>
            </a:r>
            <a:r>
              <a:rPr lang="en-US" altLang="zh-CN" dirty="0"/>
              <a:t> = v8::Handle&lt;v8::String&gt;::Cast(value</a:t>
            </a:r>
            <a:r>
              <a:rPr lang="en-US" altLang="zh-CN" dirty="0" smtClean="0"/>
              <a:t>);</a:t>
            </a:r>
          </a:p>
          <a:p>
            <a:pPr marL="0" indent="0">
              <a:buNone/>
            </a:pPr>
            <a:endParaRPr lang="en-US" altLang="zh-CN" dirty="0" smtClean="0"/>
          </a:p>
          <a:p>
            <a:pPr marL="0" indent="0">
              <a:buNone/>
            </a:pPr>
            <a:r>
              <a:rPr lang="en-US" altLang="zh-CN" dirty="0"/>
              <a:t>- Local</a:t>
            </a:r>
          </a:p>
          <a:p>
            <a:pPr marL="0" indent="0">
              <a:buNone/>
            </a:pPr>
            <a:r>
              <a:rPr lang="en-US" altLang="zh-CN" dirty="0"/>
              <a:t>- Will be auto-</a:t>
            </a:r>
            <a:r>
              <a:rPr lang="en-US" altLang="zh-CN" dirty="0" err="1"/>
              <a:t>deallocated</a:t>
            </a:r>
            <a:r>
              <a:rPr lang="en-US" altLang="zh-CN" dirty="0"/>
              <a:t> when the current scope exits</a:t>
            </a:r>
          </a:p>
          <a:p>
            <a:pPr marL="0" indent="0">
              <a:buNone/>
            </a:pPr>
            <a:r>
              <a:rPr lang="en-US" altLang="zh-CN" dirty="0"/>
              <a:t>- Don't hold the Local data on heap</a:t>
            </a:r>
          </a:p>
          <a:p>
            <a:pPr marL="0" indent="0">
              <a:buNone/>
            </a:pPr>
            <a:r>
              <a:rPr lang="en-US" altLang="zh-CN" dirty="0"/>
              <a:t/>
            </a:r>
            <a:br>
              <a:rPr lang="en-US" altLang="zh-CN" dirty="0"/>
            </a:br>
            <a:r>
              <a:rPr lang="en-US" altLang="zh-CN" dirty="0"/>
              <a:t>// Custom binding</a:t>
            </a:r>
          </a:p>
          <a:p>
            <a:pPr marL="0" indent="0">
              <a:buNone/>
            </a:pPr>
            <a:r>
              <a:rPr lang="en-US" altLang="zh-CN" dirty="0"/>
              <a:t>v8::Local&lt;v8::Value&gt; _v;</a:t>
            </a:r>
          </a:p>
          <a:p>
            <a:pPr marL="0" indent="0">
              <a:buNone/>
            </a:pPr>
            <a:r>
              <a:rPr lang="en-US" altLang="zh-CN" dirty="0"/>
              <a:t>v8::Handle&lt;v8::Value&gt; </a:t>
            </a:r>
            <a:r>
              <a:rPr lang="en-US" altLang="zh-CN" dirty="0" err="1"/>
              <a:t>fooCallback</a:t>
            </a:r>
            <a:r>
              <a:rPr lang="en-US" altLang="zh-CN" dirty="0"/>
              <a:t>(...) {</a:t>
            </a:r>
          </a:p>
          <a:p>
            <a:pPr marL="0" indent="0">
              <a:buNone/>
            </a:pPr>
            <a:r>
              <a:rPr lang="en-US" altLang="zh-CN" dirty="0"/>
              <a:t> v8::Local&lt;v8::Value&gt; </a:t>
            </a:r>
            <a:r>
              <a:rPr lang="en-US" altLang="zh-CN" dirty="0" smtClean="0"/>
              <a:t>array </a:t>
            </a:r>
            <a:r>
              <a:rPr lang="en-US" altLang="zh-CN" dirty="0"/>
              <a:t> = v8::Array::New(size</a:t>
            </a:r>
            <a:r>
              <a:rPr lang="en-US" altLang="zh-CN" dirty="0" smtClean="0"/>
              <a:t>);</a:t>
            </a:r>
          </a:p>
          <a:p>
            <a:pPr marL="0" indent="0">
              <a:buNone/>
            </a:pPr>
            <a:r>
              <a:rPr lang="en-US" altLang="zh-CN" dirty="0" smtClean="0"/>
              <a:t>_</a:t>
            </a:r>
            <a:r>
              <a:rPr lang="en-US" altLang="zh-CN" dirty="0"/>
              <a:t>v = array; // This will lead to use-after-free</a:t>
            </a:r>
          </a:p>
          <a:p>
            <a:pPr marL="0" indent="0">
              <a:buNone/>
            </a:pPr>
            <a:r>
              <a:rPr lang="en-US" altLang="zh-CN" dirty="0"/>
              <a:t> return array; // This is OK</a:t>
            </a:r>
          </a:p>
          <a:p>
            <a:pPr marL="0" indent="0">
              <a:buNone/>
            </a:pPr>
            <a:r>
              <a:rPr lang="en-US" altLang="zh-CN" dirty="0" smtClean="0"/>
              <a:t>}</a:t>
            </a:r>
          </a:p>
          <a:p>
            <a:pPr marL="0" indent="0">
              <a:buNone/>
            </a:pPr>
            <a:endParaRPr lang="en-US" altLang="zh-CN" dirty="0"/>
          </a:p>
          <a:p>
            <a:pPr marL="0" indent="0">
              <a:buNone/>
            </a:pPr>
            <a:r>
              <a:rPr lang="en-US" altLang="zh-CN" dirty="0"/>
              <a:t>- Persistent</a:t>
            </a:r>
          </a:p>
          <a:p>
            <a:pPr marL="0" indent="0">
              <a:buNone/>
            </a:pPr>
            <a:r>
              <a:rPr lang="en-US" altLang="zh-CN" dirty="0"/>
              <a:t>- Never </a:t>
            </a:r>
            <a:r>
              <a:rPr lang="en-US" altLang="zh-CN" dirty="0" err="1"/>
              <a:t>deallocated</a:t>
            </a:r>
            <a:r>
              <a:rPr lang="en-US" altLang="zh-CN" dirty="0"/>
              <a:t> unless you explicitly call Persistent::Dispose()</a:t>
            </a:r>
          </a:p>
          <a:p>
            <a:pPr marL="0" indent="0">
              <a:buNone/>
            </a:pPr>
            <a:r>
              <a:rPr lang="en-US" altLang="zh-CN" dirty="0" smtClean="0"/>
              <a:t>- Persistent</a:t>
            </a:r>
            <a:r>
              <a:rPr lang="en-US" altLang="zh-CN" dirty="0"/>
              <a:t>::New() must be balanced with Persistent::Dispose</a:t>
            </a:r>
            <a:r>
              <a:rPr lang="en-US" altLang="zh-CN" dirty="0" smtClean="0"/>
              <a:t>()</a:t>
            </a:r>
            <a:r>
              <a:rPr lang="en-US" altLang="zh-CN" dirty="0"/>
              <a:t/>
            </a:r>
            <a:br>
              <a:rPr lang="en-US" altLang="zh-CN" dirty="0"/>
            </a:br>
            <a:endParaRPr lang="en-US" altLang="zh-CN" dirty="0" smtClean="0"/>
          </a:p>
          <a:p>
            <a:pPr marL="0" indent="0">
              <a:buNone/>
            </a:pPr>
            <a:r>
              <a:rPr lang="en-US" altLang="zh-CN" dirty="0" smtClean="0"/>
              <a:t>v8</a:t>
            </a:r>
            <a:r>
              <a:rPr lang="en-US" altLang="zh-CN" dirty="0"/>
              <a:t>::Handle&lt;v8::Value&gt; </a:t>
            </a:r>
            <a:r>
              <a:rPr lang="en-US" altLang="zh-CN" dirty="0" err="1"/>
              <a:t>fooCallback</a:t>
            </a:r>
            <a:r>
              <a:rPr lang="en-US" altLang="zh-CN" dirty="0"/>
              <a:t>(...) {</a:t>
            </a:r>
          </a:p>
          <a:p>
            <a:pPr marL="0" indent="0">
              <a:buNone/>
            </a:pPr>
            <a:r>
              <a:rPr lang="en-US" altLang="zh-CN" dirty="0"/>
              <a:t> v8::Persistent&lt;v8::Value&gt; </a:t>
            </a:r>
            <a:r>
              <a:rPr lang="en-US" altLang="zh-CN" dirty="0" smtClean="0"/>
              <a:t>array</a:t>
            </a:r>
            <a:r>
              <a:rPr lang="en-US" altLang="zh-CN" dirty="0"/>
              <a:t> = v8::Persistent::New(v8::Array::New(size));</a:t>
            </a:r>
          </a:p>
          <a:p>
            <a:pPr marL="0" indent="0">
              <a:buNone/>
            </a:pPr>
            <a:r>
              <a:rPr lang="en-US" altLang="zh-CN" dirty="0"/>
              <a:t> return array</a:t>
            </a:r>
            <a:r>
              <a:rPr lang="en-US" altLang="zh-CN" dirty="0" smtClean="0"/>
              <a:t>;} </a:t>
            </a:r>
            <a:r>
              <a:rPr lang="en-US" altLang="zh-CN" dirty="0"/>
              <a:t>// array leaks!</a:t>
            </a:r>
            <a:endParaRPr lang="zh-CN" altLang="en-US" dirty="0"/>
          </a:p>
        </p:txBody>
      </p:sp>
    </p:spTree>
    <p:extLst>
      <p:ext uri="{BB962C8B-B14F-4D97-AF65-F5344CB8AC3E}">
        <p14:creationId xmlns:p14="http://schemas.microsoft.com/office/powerpoint/2010/main" val="327818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pPr marL="0" indent="0">
              <a:buNone/>
            </a:pPr>
            <a:r>
              <a:rPr lang="en-US" altLang="zh-CN" dirty="0"/>
              <a:t>- Handle is a parent class of Local and Persistent</a:t>
            </a:r>
          </a:p>
          <a:p>
            <a:pPr marL="0" indent="0">
              <a:buNone/>
            </a:pPr>
            <a:r>
              <a:rPr lang="en-US" altLang="zh-CN" dirty="0"/>
              <a:t>- </a:t>
            </a:r>
            <a:r>
              <a:rPr lang="en-US" altLang="zh-CN" dirty="0" err="1"/>
              <a:t>Upcast</a:t>
            </a:r>
            <a:endParaRPr lang="en-US" altLang="zh-CN" dirty="0"/>
          </a:p>
          <a:p>
            <a:pPr marL="0" indent="0">
              <a:buNone/>
            </a:pPr>
            <a:r>
              <a:rPr lang="en-US" altLang="zh-CN" dirty="0"/>
              <a:t>v8::Local&lt;v8::Value&gt; value = ...;</a:t>
            </a:r>
          </a:p>
          <a:p>
            <a:pPr marL="0" indent="0">
              <a:buNone/>
            </a:pPr>
            <a:r>
              <a:rPr lang="en-US" altLang="zh-CN" dirty="0"/>
              <a:t>v8::Handle&lt;v8::Value&gt; handle = value;</a:t>
            </a:r>
          </a:p>
          <a:p>
            <a:pPr marL="0" indent="0">
              <a:buNone/>
            </a:pPr>
            <a:r>
              <a:rPr lang="en-US" altLang="zh-CN" dirty="0"/>
              <a:t/>
            </a:r>
            <a:br>
              <a:rPr lang="en-US" altLang="zh-CN" dirty="0"/>
            </a:br>
            <a:r>
              <a:rPr lang="en-US" altLang="zh-CN" dirty="0"/>
              <a:t>- Downcast is impossible, let's recreate a new one</a:t>
            </a:r>
          </a:p>
          <a:p>
            <a:pPr marL="0" indent="0">
              <a:buNone/>
            </a:pPr>
            <a:r>
              <a:rPr lang="en-US" altLang="zh-CN" dirty="0"/>
              <a:t>v8::Handle&lt;v8::Value&gt; value = ...;</a:t>
            </a:r>
          </a:p>
          <a:p>
            <a:pPr marL="0" indent="0">
              <a:buNone/>
            </a:pPr>
            <a:r>
              <a:rPr lang="en-US" altLang="zh-CN" dirty="0"/>
              <a:t>v8::Local&lt;v8::Value&gt; </a:t>
            </a:r>
            <a:r>
              <a:rPr lang="en-US" altLang="zh-CN" dirty="0" smtClean="0"/>
              <a:t>handle</a:t>
            </a:r>
          </a:p>
          <a:p>
            <a:pPr marL="0" indent="0">
              <a:buNone/>
            </a:pPr>
            <a:r>
              <a:rPr lang="en-US" altLang="zh-CN" dirty="0" smtClean="0"/>
              <a:t>= v8::Local&lt;v8::Value&gt;::New(value);</a:t>
            </a:r>
            <a:br>
              <a:rPr lang="en-US" altLang="zh-CN" dirty="0" smtClean="0"/>
            </a:br>
            <a:endParaRPr lang="en-US" altLang="zh-CN" dirty="0" smtClean="0"/>
          </a:p>
          <a:p>
            <a:pPr marL="0" indent="0">
              <a:buNone/>
            </a:pPr>
            <a:r>
              <a:rPr lang="en-US" altLang="zh-CN" dirty="0" smtClean="0"/>
              <a:t>V8 </a:t>
            </a:r>
            <a:r>
              <a:rPr lang="en-US" altLang="zh-CN" dirty="0"/>
              <a:t>APIs are documented in </a:t>
            </a:r>
            <a:r>
              <a:rPr lang="en-US" altLang="zh-CN" u="sng" dirty="0" smtClean="0">
                <a:hlinkClick r:id="rId2"/>
              </a:rPr>
              <a:t>v8.h</a:t>
            </a:r>
            <a:endParaRPr lang="en-US" altLang="zh-CN" u="sng" dirty="0" smtClean="0"/>
          </a:p>
          <a:p>
            <a:pPr marL="0" indent="0">
              <a:buNone/>
            </a:pPr>
            <a:r>
              <a:rPr lang="en-US" altLang="zh-CN" dirty="0"/>
              <a:t>V8 utility methods are documented in </a:t>
            </a:r>
            <a:r>
              <a:rPr lang="en-US" altLang="zh-CN" u="sng" dirty="0" smtClean="0">
                <a:hlinkClick r:id="rId3"/>
              </a:rPr>
              <a:t>V8Binding.h</a:t>
            </a:r>
            <a:endParaRPr lang="en-US" altLang="zh-CN" u="sng" dirty="0" smtClean="0"/>
          </a:p>
          <a:p>
            <a:pPr marL="0" indent="0">
              <a:buNone/>
            </a:pPr>
            <a:r>
              <a:rPr lang="en-US" altLang="zh-CN" dirty="0" smtClean="0"/>
              <a:t>Use </a:t>
            </a:r>
            <a:r>
              <a:rPr lang="en-US" altLang="zh-CN" dirty="0"/>
              <a:t>utility methods as much as </a:t>
            </a:r>
            <a:r>
              <a:rPr lang="en-US" altLang="zh-CN" dirty="0" smtClean="0"/>
              <a:t>possible</a:t>
            </a:r>
            <a:r>
              <a:rPr lang="en-US" altLang="zh-CN" dirty="0"/>
              <a:t/>
            </a:r>
            <a:br>
              <a:rPr lang="en-US" altLang="zh-CN" dirty="0"/>
            </a:br>
            <a:r>
              <a:rPr lang="en-US" altLang="zh-CN" dirty="0"/>
              <a:t>Value is the most parent class of V8 </a:t>
            </a:r>
            <a:r>
              <a:rPr lang="en-US" altLang="zh-CN" dirty="0" smtClean="0"/>
              <a:t>data</a:t>
            </a:r>
          </a:p>
          <a:p>
            <a:pPr marL="0" indent="0">
              <a:buNone/>
            </a:pPr>
            <a:r>
              <a:rPr lang="en-US" altLang="zh-CN" dirty="0"/>
              <a:t>Handle is a parent class of Local and </a:t>
            </a:r>
            <a:r>
              <a:rPr lang="en-US" altLang="zh-CN" dirty="0" smtClean="0"/>
              <a:t>Persistent</a:t>
            </a:r>
          </a:p>
          <a:p>
            <a:pPr marL="0" indent="0">
              <a:buNone/>
            </a:pPr>
            <a:r>
              <a:rPr lang="en-US" altLang="zh-CN" dirty="0"/>
              <a:t>Local::New() will be auto-</a:t>
            </a:r>
            <a:r>
              <a:rPr lang="en-US" altLang="zh-CN" dirty="0" err="1"/>
              <a:t>deallocated</a:t>
            </a:r>
            <a:r>
              <a:rPr lang="en-US" altLang="zh-CN" dirty="0"/>
              <a:t> when the current scope exits</a:t>
            </a:r>
          </a:p>
          <a:p>
            <a:pPr marL="0" indent="0">
              <a:buNone/>
            </a:pPr>
            <a:r>
              <a:rPr lang="en-US" altLang="zh-CN" dirty="0"/>
              <a:t>Persistent::New() is never </a:t>
            </a:r>
            <a:r>
              <a:rPr lang="en-US" altLang="zh-CN" dirty="0" err="1"/>
              <a:t>deallocated</a:t>
            </a:r>
            <a:r>
              <a:rPr lang="en-US" altLang="zh-CN" dirty="0"/>
              <a:t> unless you explicitly call Persistent::Dispose</a:t>
            </a:r>
            <a:r>
              <a:rPr lang="en-US" altLang="zh-CN" dirty="0" smtClean="0"/>
              <a:t>()</a:t>
            </a:r>
            <a:r>
              <a:rPr lang="en-US" altLang="zh-CN" b="1" dirty="0"/>
              <a:t> </a:t>
            </a:r>
            <a:endParaRPr lang="en-US" altLang="zh-CN" b="1" dirty="0" smtClean="0"/>
          </a:p>
          <a:p>
            <a:pPr marL="0" indent="0">
              <a:buNone/>
            </a:pPr>
            <a:r>
              <a:rPr lang="en-US" altLang="zh-CN" b="1" dirty="0" smtClean="0"/>
              <a:t>When </a:t>
            </a:r>
            <a:r>
              <a:rPr lang="en-US" altLang="zh-CN" b="1" dirty="0"/>
              <a:t>you pass V8 data around</a:t>
            </a:r>
            <a:r>
              <a:rPr lang="en-US" altLang="zh-CN" dirty="0"/>
              <a:t> Use v8::Handle&lt;v8::Value&gt; as much as possible</a:t>
            </a:r>
          </a:p>
          <a:p>
            <a:pPr marL="0" indent="0">
              <a:buNone/>
            </a:pPr>
            <a:endParaRPr lang="en-US" altLang="zh-CN" dirty="0"/>
          </a:p>
          <a:p>
            <a:pPr marL="0" indent="0">
              <a:buNone/>
            </a:pPr>
            <a:r>
              <a:rPr lang="en-US" altLang="zh-CN" dirty="0"/>
              <a:t/>
            </a:r>
            <a:br>
              <a:rPr lang="en-US" altLang="zh-CN" dirty="0"/>
            </a:br>
            <a:r>
              <a:rPr lang="en-US" altLang="zh-CN" dirty="0"/>
              <a:t/>
            </a:r>
            <a:br>
              <a:rPr lang="en-US" altLang="zh-CN" dirty="0"/>
            </a:br>
            <a:endParaRPr lang="en-US" altLang="zh-CN" dirty="0"/>
          </a:p>
          <a:p>
            <a:pPr marL="0" indent="0">
              <a:buNone/>
            </a:pPr>
            <a:r>
              <a:rPr lang="en-US" altLang="zh-CN" dirty="0"/>
              <a:t/>
            </a:r>
            <a:br>
              <a:rPr lang="en-US" altLang="zh-CN" dirty="0"/>
            </a:br>
            <a:endParaRPr lang="en-US" altLang="zh-CN"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1650472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A DOM object can have a corresponding wrapper </a:t>
            </a:r>
            <a:r>
              <a:rPr lang="en-US" altLang="zh-CN" dirty="0" smtClean="0"/>
              <a:t>object</a:t>
            </a:r>
          </a:p>
          <a:p>
            <a:pPr marL="0" indent="0">
              <a:buNone/>
            </a:pPr>
            <a:r>
              <a:rPr lang="nl-NL" altLang="zh-CN" dirty="0"/>
              <a:t>- DOM object: C++</a:t>
            </a:r>
          </a:p>
          <a:p>
            <a:pPr>
              <a:buFontTx/>
              <a:buChar char="-"/>
            </a:pPr>
            <a:r>
              <a:rPr lang="nl-NL" altLang="zh-CN" dirty="0" smtClean="0"/>
              <a:t>Wrapper </a:t>
            </a:r>
            <a:r>
              <a:rPr lang="nl-NL" altLang="zh-CN" dirty="0"/>
              <a:t>object: </a:t>
            </a:r>
            <a:r>
              <a:rPr lang="nl-NL" altLang="zh-CN" dirty="0" smtClean="0"/>
              <a:t>JavaScript</a:t>
            </a:r>
          </a:p>
          <a:p>
            <a:pPr marL="0" indent="0">
              <a:buNone/>
            </a:pPr>
            <a:r>
              <a:rPr lang="nl-NL" altLang="zh-CN" dirty="0"/>
              <a:t>Wrapper object : DOM object = n : </a:t>
            </a:r>
            <a:r>
              <a:rPr lang="nl-NL" altLang="zh-CN" dirty="0" smtClean="0"/>
              <a:t>1</a:t>
            </a:r>
          </a:p>
          <a:p>
            <a:pPr marL="0" indent="0">
              <a:buNone/>
            </a:pPr>
            <a:r>
              <a:rPr lang="en-US" altLang="zh-CN" dirty="0"/>
              <a:t>- n=0 if the DOM object has not yet been accessed by JavaScript</a:t>
            </a:r>
          </a:p>
          <a:p>
            <a:pPr>
              <a:buFontTx/>
              <a:buChar char="-"/>
            </a:pPr>
            <a:r>
              <a:rPr lang="en-US" altLang="zh-CN" dirty="0" smtClean="0"/>
              <a:t>n=1 </a:t>
            </a:r>
            <a:r>
              <a:rPr lang="en-US" altLang="zh-CN" dirty="0"/>
              <a:t>if there is only one </a:t>
            </a:r>
            <a:r>
              <a:rPr lang="en-US" altLang="zh-CN" dirty="0" err="1" smtClean="0"/>
              <a:t>IsolatedWorld</a:t>
            </a:r>
            <a:endParaRPr lang="en-US" altLang="zh-CN" dirty="0" smtClean="0"/>
          </a:p>
          <a:p>
            <a:pPr>
              <a:buFontTx/>
              <a:buChar char="-"/>
            </a:pPr>
            <a:r>
              <a:rPr lang="en-US" altLang="zh-CN" dirty="0" smtClean="0"/>
              <a:t>n&gt;1 </a:t>
            </a:r>
            <a:r>
              <a:rPr lang="en-US" altLang="zh-CN" dirty="0"/>
              <a:t>if there is more than one </a:t>
            </a:r>
            <a:r>
              <a:rPr lang="en-US" altLang="zh-CN" dirty="0" err="1" smtClean="0"/>
              <a:t>IsolatedWorlds</a:t>
            </a:r>
            <a:endParaRPr lang="en-US" altLang="zh-CN" dirty="0" smtClean="0"/>
          </a:p>
          <a:p>
            <a:pPr>
              <a:buFontTx/>
              <a:buChar char="-"/>
            </a:pPr>
            <a:endParaRPr lang="en-US" altLang="zh-CN" dirty="0"/>
          </a:p>
          <a:p>
            <a:pPr marL="0" indent="0">
              <a:buNone/>
            </a:pPr>
            <a:r>
              <a:rPr lang="en-US" altLang="zh-CN" dirty="0" smtClean="0"/>
              <a:t>JavaScript </a:t>
            </a:r>
            <a:r>
              <a:rPr lang="en-US" altLang="zh-CN" dirty="0"/>
              <a:t>properties reside in wrapper </a:t>
            </a:r>
            <a:r>
              <a:rPr lang="en-US" altLang="zh-CN" dirty="0" smtClean="0"/>
              <a:t>objects</a:t>
            </a:r>
          </a:p>
          <a:p>
            <a:pPr marL="0" indent="0">
              <a:buNone/>
            </a:pPr>
            <a:r>
              <a:rPr lang="en-US" altLang="zh-CN" dirty="0" smtClean="0"/>
              <a:t>DOM </a:t>
            </a:r>
            <a:r>
              <a:rPr lang="en-US" altLang="zh-CN" dirty="0"/>
              <a:t>attributes reside in DOM </a:t>
            </a:r>
            <a:r>
              <a:rPr lang="en-US" altLang="zh-CN" dirty="0" smtClean="0"/>
              <a:t>object</a:t>
            </a:r>
          </a:p>
          <a:p>
            <a:pPr marL="0" indent="0">
              <a:buNone/>
            </a:pPr>
            <a:endParaRPr lang="en-US" altLang="zh-CN" dirty="0"/>
          </a:p>
          <a:p>
            <a:pPr marL="0" indent="0">
              <a:buNone/>
            </a:pPr>
            <a:r>
              <a:rPr lang="en-US" altLang="zh-CN" b="1" dirty="0"/>
              <a:t>Wrapper objects &lt;=&gt; DOM objects</a:t>
            </a:r>
            <a:endParaRPr lang="en-US" altLang="zh-CN" dirty="0"/>
          </a:p>
          <a:p>
            <a:pPr marL="0" indent="0">
              <a:buNone/>
            </a:pPr>
            <a:r>
              <a:rPr lang="en-US" altLang="zh-CN" dirty="0"/>
              <a:t>// V8 calls back this method when </a:t>
            </a:r>
            <a:r>
              <a:rPr lang="en-US" altLang="zh-CN" dirty="0" err="1"/>
              <a:t>div.firstChild</a:t>
            </a:r>
            <a:r>
              <a:rPr lang="en-US" altLang="zh-CN" dirty="0"/>
              <a:t> is evaluated</a:t>
            </a:r>
          </a:p>
          <a:p>
            <a:pPr marL="0" indent="0">
              <a:buNone/>
            </a:pPr>
            <a:r>
              <a:rPr lang="en-US" altLang="zh-CN" dirty="0"/>
              <a:t>static v8::Handle&lt;v8::</a:t>
            </a:r>
            <a:r>
              <a:rPr lang="en-US" altLang="zh-CN" dirty="0" smtClean="0"/>
              <a:t>Value&gt; </a:t>
            </a:r>
            <a:r>
              <a:rPr lang="en-US" altLang="zh-CN" dirty="0" err="1" smtClean="0"/>
              <a:t>firstChildAttrGetter</a:t>
            </a:r>
            <a:r>
              <a:rPr lang="en-US" altLang="zh-CN" dirty="0"/>
              <a:t>(..., </a:t>
            </a:r>
            <a:r>
              <a:rPr lang="en-US" altLang="zh-CN" dirty="0" err="1"/>
              <a:t>const</a:t>
            </a:r>
            <a:r>
              <a:rPr lang="en-US" altLang="zh-CN" dirty="0"/>
              <a:t> v8::</a:t>
            </a:r>
            <a:r>
              <a:rPr lang="en-US" altLang="zh-CN" dirty="0" err="1"/>
              <a:t>AccessorInfo</a:t>
            </a:r>
            <a:r>
              <a:rPr lang="en-US" altLang="zh-CN" dirty="0"/>
              <a:t>&amp; info) {</a:t>
            </a:r>
          </a:p>
          <a:p>
            <a:pPr marL="0" indent="0">
              <a:buNone/>
            </a:pPr>
            <a:r>
              <a:rPr lang="en-US" altLang="zh-CN" dirty="0" smtClean="0"/>
              <a:t>// </a:t>
            </a:r>
            <a:r>
              <a:rPr lang="en-US" altLang="zh-CN" dirty="0"/>
              <a:t>Wrapper object =&gt; DOM object</a:t>
            </a:r>
          </a:p>
          <a:p>
            <a:pPr marL="0" indent="0">
              <a:buNone/>
            </a:pPr>
            <a:r>
              <a:rPr lang="en-US" altLang="zh-CN" dirty="0"/>
              <a:t>  Node* imp = V8Node::</a:t>
            </a:r>
            <a:r>
              <a:rPr lang="en-US" altLang="zh-CN" dirty="0" err="1"/>
              <a:t>toNative</a:t>
            </a:r>
            <a:r>
              <a:rPr lang="en-US" altLang="zh-CN" dirty="0"/>
              <a:t>(</a:t>
            </a:r>
            <a:r>
              <a:rPr lang="en-US" altLang="zh-CN" dirty="0" err="1"/>
              <a:t>info.Holder</a:t>
            </a:r>
            <a:r>
              <a:rPr lang="en-US" altLang="zh-CN" dirty="0" smtClean="0"/>
              <a:t>());</a:t>
            </a:r>
          </a:p>
          <a:p>
            <a:pPr marL="0" indent="0">
              <a:buNone/>
            </a:pPr>
            <a:r>
              <a:rPr lang="en-US" altLang="zh-CN" dirty="0" smtClean="0"/>
              <a:t>// </a:t>
            </a:r>
            <a:r>
              <a:rPr lang="en-US" altLang="zh-CN" dirty="0"/>
              <a:t>Call a </a:t>
            </a:r>
            <a:r>
              <a:rPr lang="en-US" altLang="zh-CN" dirty="0" err="1"/>
              <a:t>WebKit</a:t>
            </a:r>
            <a:r>
              <a:rPr lang="en-US" altLang="zh-CN" dirty="0"/>
              <a:t> </a:t>
            </a:r>
            <a:r>
              <a:rPr lang="en-US" altLang="zh-CN" dirty="0" smtClean="0"/>
              <a:t>method</a:t>
            </a:r>
          </a:p>
          <a:p>
            <a:pPr marL="0" indent="0">
              <a:buNone/>
            </a:pPr>
            <a:r>
              <a:rPr lang="en-US" altLang="zh-CN" dirty="0" smtClean="0"/>
              <a:t>Node</a:t>
            </a:r>
            <a:r>
              <a:rPr lang="en-US" altLang="zh-CN" dirty="0"/>
              <a:t>* </a:t>
            </a:r>
            <a:r>
              <a:rPr lang="en-US" altLang="zh-CN" dirty="0" err="1"/>
              <a:t>firstChild</a:t>
            </a:r>
            <a:r>
              <a:rPr lang="en-US" altLang="zh-CN" dirty="0"/>
              <a:t> = imp-&gt;</a:t>
            </a:r>
            <a:r>
              <a:rPr lang="en-US" altLang="zh-CN" dirty="0" err="1"/>
              <a:t>firstChild</a:t>
            </a:r>
            <a:r>
              <a:rPr lang="en-US" altLang="zh-CN" dirty="0"/>
              <a:t>();</a:t>
            </a:r>
          </a:p>
          <a:p>
            <a:pPr marL="0" indent="0">
              <a:buNone/>
            </a:pPr>
            <a:r>
              <a:rPr lang="en-US" altLang="zh-CN" dirty="0"/>
              <a:t> // DOM object =&gt; wrapper object</a:t>
            </a:r>
          </a:p>
          <a:p>
            <a:pPr marL="0" indent="0">
              <a:buNone/>
            </a:pPr>
            <a:r>
              <a:rPr lang="en-US" altLang="zh-CN" dirty="0" smtClean="0"/>
              <a:t>return </a:t>
            </a:r>
            <a:r>
              <a:rPr lang="en-US" altLang="zh-CN" dirty="0"/>
              <a:t>toV8(</a:t>
            </a:r>
            <a:r>
              <a:rPr lang="en-US" altLang="zh-CN" dirty="0" err="1"/>
              <a:t>firstChild</a:t>
            </a:r>
            <a:r>
              <a:rPr lang="en-US" altLang="zh-CN" dirty="0"/>
              <a:t>, ...);</a:t>
            </a:r>
          </a:p>
          <a:p>
            <a:pPr marL="0" indent="0">
              <a:buNone/>
            </a:pPr>
            <a:r>
              <a:rPr lang="en-US" altLang="zh-CN" dirty="0" smtClean="0"/>
              <a:t>}</a:t>
            </a:r>
          </a:p>
          <a:p>
            <a:pPr marL="0" indent="0">
              <a:buNone/>
            </a:pPr>
            <a:endParaRPr lang="en-US" altLang="zh-CN" dirty="0"/>
          </a:p>
          <a:p>
            <a:pPr marL="0" indent="0">
              <a:buNone/>
            </a:pPr>
            <a:r>
              <a:rPr lang="en-US" altLang="zh-CN" dirty="0"/>
              <a:t>V8XXX::</a:t>
            </a:r>
            <a:r>
              <a:rPr lang="en-US" altLang="zh-CN" dirty="0" err="1"/>
              <a:t>toNative</a:t>
            </a:r>
            <a:r>
              <a:rPr lang="en-US" altLang="zh-CN" dirty="0" smtClean="0"/>
              <a:t>()</a:t>
            </a:r>
          </a:p>
          <a:p>
            <a:pPr marL="0" indent="0">
              <a:buNone/>
            </a:pPr>
            <a:r>
              <a:rPr lang="en-US" altLang="zh-CN" dirty="0" smtClean="0"/>
              <a:t> </a:t>
            </a:r>
            <a:r>
              <a:rPr lang="en-US" altLang="zh-CN" dirty="0"/>
              <a:t>Auto-generated</a:t>
            </a:r>
          </a:p>
          <a:p>
            <a:pPr marL="0" indent="0">
              <a:buNone/>
            </a:pPr>
            <a:r>
              <a:rPr lang="en-US" altLang="zh-CN" dirty="0" smtClean="0"/>
              <a:t>Just </a:t>
            </a:r>
            <a:r>
              <a:rPr lang="en-US" altLang="zh-CN" dirty="0"/>
              <a:t>retrieves a C++ pointer from the wrapper </a:t>
            </a:r>
            <a:r>
              <a:rPr lang="en-US" altLang="zh-CN" dirty="0" smtClean="0"/>
              <a:t>object</a:t>
            </a:r>
          </a:p>
          <a:p>
            <a:pPr>
              <a:buFontTx/>
              <a:buChar char="-"/>
            </a:pPr>
            <a:endParaRPr lang="en-US" altLang="zh-CN" dirty="0"/>
          </a:p>
          <a:p>
            <a:pPr marL="0" indent="0">
              <a:buNone/>
            </a:pPr>
            <a:r>
              <a:rPr lang="en-US" altLang="zh-CN" dirty="0"/>
              <a:t>toV8():</a:t>
            </a:r>
          </a:p>
          <a:p>
            <a:pPr marL="0" indent="0">
              <a:buNone/>
            </a:pPr>
            <a:r>
              <a:rPr lang="en-US" altLang="zh-CN" dirty="0" smtClean="0"/>
              <a:t>Auto-generated </a:t>
            </a:r>
            <a:r>
              <a:rPr lang="en-US" altLang="zh-CN" dirty="0"/>
              <a:t>in most cases</a:t>
            </a:r>
          </a:p>
          <a:p>
            <a:pPr marL="0" indent="0">
              <a:buNone/>
            </a:pPr>
            <a:r>
              <a:rPr lang="en-US" altLang="zh-CN" dirty="0" smtClean="0"/>
              <a:t>[</a:t>
            </a:r>
            <a:r>
              <a:rPr lang="en-US" altLang="zh-CN" dirty="0" err="1"/>
              <a:t>CustomToJSObject</a:t>
            </a:r>
            <a:r>
              <a:rPr lang="en-US" altLang="zh-CN" dirty="0"/>
              <a:t>] allows you to write custom </a:t>
            </a:r>
            <a:r>
              <a:rPr lang="en-US" altLang="zh-CN" dirty="0" smtClean="0"/>
              <a:t>binding</a:t>
            </a:r>
            <a:endParaRPr lang="en-US" altLang="zh-CN" dirty="0"/>
          </a:p>
          <a:p>
            <a:pPr marL="0" indent="0">
              <a:buNone/>
            </a:pPr>
            <a:r>
              <a:rPr lang="en-US" altLang="zh-CN" dirty="0"/>
              <a:t>toV8() must return the same wrapper object for the same DOM </a:t>
            </a:r>
            <a:r>
              <a:rPr lang="en-US" altLang="zh-CN" dirty="0" smtClean="0"/>
              <a:t>object</a:t>
            </a:r>
            <a:endParaRPr lang="en-US" altLang="zh-CN" dirty="0"/>
          </a:p>
          <a:p>
            <a:pPr marL="0" indent="0">
              <a:buNone/>
            </a:pPr>
            <a:r>
              <a:rPr lang="en-US" altLang="zh-CN" dirty="0"/>
              <a:t>To guarantee the identity, V8 binding manages a map from DOM objects to wrapper objects (=</a:t>
            </a:r>
            <a:r>
              <a:rPr lang="en-US" altLang="zh-CN" u="sng" dirty="0" err="1">
                <a:hlinkClick r:id="rId2"/>
              </a:rPr>
              <a:t>DOMDataStore</a:t>
            </a:r>
            <a:r>
              <a:rPr lang="en-US" altLang="zh-CN" dirty="0" smtClean="0"/>
              <a:t>)</a:t>
            </a:r>
            <a:endParaRPr lang="en-US" altLang="zh-CN" dirty="0"/>
          </a:p>
          <a:p>
            <a:pPr marL="0" indent="0">
              <a:buNone/>
            </a:pPr>
            <a:endParaRPr lang="en-US" altLang="zh-CN" dirty="0" smtClean="0"/>
          </a:p>
          <a:p>
            <a:pPr marL="0" indent="0">
              <a:buNone/>
            </a:pPr>
            <a:r>
              <a:rPr lang="en-US" altLang="zh-CN" dirty="0" smtClean="0"/>
              <a:t>There </a:t>
            </a:r>
            <a:r>
              <a:rPr lang="en-US" altLang="zh-CN" dirty="0"/>
              <a:t>are 4 maps, depending on DOM object types</a:t>
            </a:r>
          </a:p>
          <a:p>
            <a:pPr marL="0" indent="0">
              <a:buNone/>
            </a:pPr>
            <a:r>
              <a:rPr lang="en-US" altLang="zh-CN" dirty="0"/>
              <a:t>- </a:t>
            </a:r>
            <a:r>
              <a:rPr lang="en-US" altLang="zh-CN" dirty="0" err="1"/>
              <a:t>DOMObjectMap</a:t>
            </a:r>
            <a:r>
              <a:rPr lang="en-US" altLang="zh-CN" dirty="0"/>
              <a:t> (e.g. </a:t>
            </a:r>
            <a:r>
              <a:rPr lang="en-US" altLang="zh-CN" dirty="0" err="1"/>
              <a:t>IDBDatabase</a:t>
            </a:r>
            <a:r>
              <a:rPr lang="en-US" altLang="zh-CN" dirty="0"/>
              <a:t>)</a:t>
            </a:r>
          </a:p>
          <a:p>
            <a:pPr marL="0" indent="0">
              <a:buNone/>
            </a:pPr>
            <a:r>
              <a:rPr lang="en-US" altLang="zh-CN" dirty="0"/>
              <a:t>- </a:t>
            </a:r>
            <a:r>
              <a:rPr lang="en-US" altLang="zh-CN" dirty="0" err="1"/>
              <a:t>DOMNodeMap</a:t>
            </a:r>
            <a:r>
              <a:rPr lang="en-US" altLang="zh-CN" dirty="0"/>
              <a:t> (e.g. </a:t>
            </a:r>
            <a:r>
              <a:rPr lang="en-US" altLang="zh-CN" dirty="0" err="1"/>
              <a:t>HTMLElement</a:t>
            </a:r>
            <a:r>
              <a:rPr lang="en-US" altLang="zh-CN" dirty="0"/>
              <a:t>)</a:t>
            </a:r>
          </a:p>
          <a:p>
            <a:pPr marL="0" indent="0">
              <a:buNone/>
            </a:pPr>
            <a:r>
              <a:rPr lang="en-US" altLang="zh-CN" dirty="0"/>
              <a:t>- </a:t>
            </a:r>
            <a:r>
              <a:rPr lang="en-US" altLang="zh-CN" dirty="0" err="1"/>
              <a:t>ActiveDOMObjectMap</a:t>
            </a:r>
            <a:r>
              <a:rPr lang="en-US" altLang="zh-CN" dirty="0"/>
              <a:t> (e.g. </a:t>
            </a:r>
            <a:r>
              <a:rPr lang="en-US" altLang="zh-CN" dirty="0" err="1"/>
              <a:t>XMLHttpRequest</a:t>
            </a:r>
            <a:r>
              <a:rPr lang="en-US" altLang="zh-CN" dirty="0"/>
              <a:t>)</a:t>
            </a:r>
          </a:p>
          <a:p>
            <a:pPr marL="0" indent="0">
              <a:buNone/>
            </a:pPr>
            <a:r>
              <a:rPr lang="en-US" altLang="zh-CN" dirty="0"/>
              <a:t>- </a:t>
            </a:r>
            <a:r>
              <a:rPr lang="en-US" altLang="zh-CN" dirty="0" err="1"/>
              <a:t>ActiveDOMNodeMap</a:t>
            </a:r>
            <a:r>
              <a:rPr lang="en-US" altLang="zh-CN" dirty="0"/>
              <a:t> (e.g. </a:t>
            </a:r>
            <a:r>
              <a:rPr lang="en-US" altLang="zh-CN" dirty="0" err="1"/>
              <a:t>HTMLAudioElement</a:t>
            </a:r>
            <a:r>
              <a:rPr lang="en-US" altLang="zh-CN" dirty="0"/>
              <a:t>)</a:t>
            </a:r>
          </a:p>
          <a:p>
            <a:pPr marL="0" indent="0">
              <a:buNone/>
            </a:pPr>
            <a:r>
              <a:rPr lang="en-US" altLang="zh-CN" dirty="0"/>
              <a:t/>
            </a:r>
            <a:br>
              <a:rPr lang="en-US" altLang="zh-CN" dirty="0"/>
            </a:br>
            <a:endParaRPr lang="en-US" altLang="zh-CN" dirty="0" smtClean="0"/>
          </a:p>
          <a:p>
            <a:pPr marL="0" indent="0">
              <a:buNone/>
            </a:pPr>
            <a:endParaRPr lang="en-US" altLang="zh-CN" dirty="0"/>
          </a:p>
          <a:p>
            <a:pPr marL="0" indent="0">
              <a:buNone/>
            </a:pPr>
            <a:r>
              <a:rPr lang="en-US" altLang="zh-CN" dirty="0"/>
              <a:t/>
            </a:r>
            <a:br>
              <a:rPr lang="en-US" altLang="zh-CN" dirty="0"/>
            </a:br>
            <a:r>
              <a:rPr lang="en-US" altLang="zh-CN" dirty="0"/>
              <a:t/>
            </a:r>
            <a:br>
              <a:rPr lang="en-US" altLang="zh-CN" dirty="0"/>
            </a:br>
            <a:endParaRPr lang="en-US" altLang="zh-CN" dirty="0"/>
          </a:p>
          <a:p>
            <a:pPr marL="0" indent="0">
              <a:buNone/>
            </a:pPr>
            <a:r>
              <a:rPr lang="en-US" altLang="zh-CN" dirty="0"/>
              <a:t/>
            </a:r>
            <a:br>
              <a:rPr lang="en-US" altLang="zh-CN" dirty="0"/>
            </a:br>
            <a:endParaRPr lang="en-US" altLang="zh-CN"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15301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v8::Handle&lt;v8::Value&gt; toV8(Node* </a:t>
            </a:r>
            <a:r>
              <a:rPr lang="en-US" altLang="zh-CN" dirty="0" err="1"/>
              <a:t>impl</a:t>
            </a:r>
            <a:r>
              <a:rPr lang="en-US" altLang="zh-CN" dirty="0"/>
              <a:t>, </a:t>
            </a:r>
            <a:r>
              <a:rPr lang="en-US" altLang="zh-CN" dirty="0" err="1"/>
              <a:t>bool</a:t>
            </a:r>
            <a:r>
              <a:rPr lang="en-US" altLang="zh-CN" dirty="0"/>
              <a:t> </a:t>
            </a:r>
            <a:r>
              <a:rPr lang="en-US" altLang="zh-CN" dirty="0" err="1"/>
              <a:t>forceNew</a:t>
            </a:r>
            <a:r>
              <a:rPr lang="en-US" altLang="zh-CN" dirty="0"/>
              <a:t>) {</a:t>
            </a:r>
          </a:p>
          <a:p>
            <a:pPr marL="0" indent="0">
              <a:buNone/>
            </a:pPr>
            <a:r>
              <a:rPr lang="en-US" altLang="zh-CN" dirty="0"/>
              <a:t> if (!</a:t>
            </a:r>
            <a:r>
              <a:rPr lang="en-US" altLang="zh-CN" dirty="0" err="1"/>
              <a:t>forceNew</a:t>
            </a:r>
            <a:r>
              <a:rPr lang="en-US" altLang="zh-CN" dirty="0"/>
              <a:t>) {</a:t>
            </a:r>
          </a:p>
          <a:p>
            <a:pPr marL="0" indent="0">
              <a:buNone/>
            </a:pPr>
            <a:r>
              <a:rPr lang="en-US" altLang="zh-CN" dirty="0"/>
              <a:t>   v8::Handle&lt;v8::Value&gt; wrapper = </a:t>
            </a:r>
            <a:r>
              <a:rPr lang="en-US" altLang="zh-CN" dirty="0" err="1"/>
              <a:t>DOMDataStore.get</a:t>
            </a:r>
            <a:r>
              <a:rPr lang="en-US" altLang="zh-CN" dirty="0"/>
              <a:t>(</a:t>
            </a:r>
            <a:r>
              <a:rPr lang="en-US" altLang="zh-CN" dirty="0" err="1"/>
              <a:t>impl</a:t>
            </a:r>
            <a:r>
              <a:rPr lang="en-US" altLang="zh-CN" dirty="0"/>
              <a:t>);</a:t>
            </a:r>
          </a:p>
          <a:p>
            <a:pPr marL="0" indent="0">
              <a:buNone/>
            </a:pPr>
            <a:r>
              <a:rPr lang="en-US" altLang="zh-CN" dirty="0"/>
              <a:t>   if (/* wrapper exists */)</a:t>
            </a:r>
          </a:p>
          <a:p>
            <a:pPr marL="0" indent="0">
              <a:buNone/>
            </a:pPr>
            <a:r>
              <a:rPr lang="en-US" altLang="zh-CN" dirty="0"/>
              <a:t>     return wrapper;  // Guarantee the identity</a:t>
            </a:r>
          </a:p>
          <a:p>
            <a:pPr marL="0" indent="0">
              <a:buNone/>
            </a:pPr>
            <a:r>
              <a:rPr lang="en-US" altLang="zh-CN" dirty="0"/>
              <a:t> }</a:t>
            </a:r>
          </a:p>
          <a:p>
            <a:pPr marL="0" indent="0">
              <a:buNone/>
            </a:pPr>
            <a:r>
              <a:rPr lang="en-US" altLang="zh-CN" dirty="0"/>
              <a:t> wrapper = v8::Persistent&lt;v8::Object&gt;::New(...); //Allocate a wrapper object of </a:t>
            </a:r>
            <a:r>
              <a:rPr lang="en-US" altLang="zh-CN" dirty="0" err="1"/>
              <a:t>impl</a:t>
            </a:r>
            <a:endParaRPr lang="en-US" altLang="zh-CN" dirty="0"/>
          </a:p>
          <a:p>
            <a:pPr marL="0" indent="0">
              <a:buNone/>
            </a:pPr>
            <a:r>
              <a:rPr lang="en-US" altLang="zh-CN" dirty="0"/>
              <a:t> </a:t>
            </a:r>
            <a:r>
              <a:rPr lang="en-US" altLang="zh-CN" dirty="0" err="1"/>
              <a:t>DOMDataStore.set</a:t>
            </a:r>
            <a:r>
              <a:rPr lang="en-US" altLang="zh-CN" dirty="0"/>
              <a:t>(</a:t>
            </a:r>
            <a:r>
              <a:rPr lang="en-US" altLang="zh-CN" dirty="0" err="1"/>
              <a:t>impl</a:t>
            </a:r>
            <a:r>
              <a:rPr lang="en-US" altLang="zh-CN" dirty="0"/>
              <a:t>, wrapper);</a:t>
            </a:r>
          </a:p>
          <a:p>
            <a:pPr marL="0" indent="0">
              <a:buNone/>
            </a:pPr>
            <a:r>
              <a:rPr lang="en-US" altLang="zh-CN" dirty="0"/>
              <a:t> return wrapper;</a:t>
            </a:r>
          </a:p>
          <a:p>
            <a:pPr marL="0" indent="0">
              <a:buNone/>
            </a:pPr>
            <a:r>
              <a:rPr lang="en-US" altLang="zh-CN" dirty="0" smtClean="0"/>
              <a:t>}</a:t>
            </a:r>
          </a:p>
          <a:p>
            <a:pPr marL="0" indent="0">
              <a:buNone/>
            </a:pPr>
            <a:endParaRPr lang="en-US" altLang="zh-CN" dirty="0"/>
          </a:p>
          <a:p>
            <a:pPr marL="0" indent="0">
              <a:buNone/>
            </a:pPr>
            <a:r>
              <a:rPr lang="en-US" altLang="zh-CN" dirty="0" err="1" smtClean="0">
                <a:solidFill>
                  <a:srgbClr val="FF0000"/>
                </a:solidFill>
              </a:rPr>
              <a:t>forceNew</a:t>
            </a:r>
            <a:r>
              <a:rPr lang="en-US" altLang="zh-CN" dirty="0" smtClean="0">
                <a:solidFill>
                  <a:srgbClr val="FF0000"/>
                </a:solidFill>
              </a:rPr>
              <a:t> </a:t>
            </a:r>
            <a:r>
              <a:rPr lang="en-US" altLang="zh-CN" dirty="0">
                <a:solidFill>
                  <a:srgbClr val="FF0000"/>
                </a:solidFill>
              </a:rPr>
              <a:t>is false for </a:t>
            </a:r>
            <a:r>
              <a:rPr lang="en-US" altLang="zh-CN" dirty="0" err="1">
                <a:solidFill>
                  <a:srgbClr val="FF0000"/>
                </a:solidFill>
              </a:rPr>
              <a:t>div.firstChild</a:t>
            </a:r>
            <a:endParaRPr lang="en-US" altLang="zh-CN" dirty="0">
              <a:solidFill>
                <a:srgbClr val="FF0000"/>
              </a:solidFill>
            </a:endParaRPr>
          </a:p>
          <a:p>
            <a:pPr marL="0" indent="0">
              <a:buNone/>
            </a:pPr>
            <a:r>
              <a:rPr lang="en-US" altLang="zh-CN" dirty="0" err="1" smtClean="0">
                <a:solidFill>
                  <a:srgbClr val="FF0000"/>
                </a:solidFill>
              </a:rPr>
              <a:t>forceNew</a:t>
            </a:r>
            <a:r>
              <a:rPr lang="en-US" altLang="zh-CN" dirty="0" smtClean="0">
                <a:solidFill>
                  <a:srgbClr val="FF0000"/>
                </a:solidFill>
              </a:rPr>
              <a:t> </a:t>
            </a:r>
            <a:r>
              <a:rPr lang="en-US" altLang="zh-CN" dirty="0">
                <a:solidFill>
                  <a:srgbClr val="FF0000"/>
                </a:solidFill>
              </a:rPr>
              <a:t>is true for </a:t>
            </a:r>
            <a:r>
              <a:rPr lang="en-US" altLang="zh-CN" dirty="0" err="1">
                <a:solidFill>
                  <a:srgbClr val="FF0000"/>
                </a:solidFill>
              </a:rPr>
              <a:t>document.createElement</a:t>
            </a:r>
            <a:r>
              <a:rPr lang="en-US" altLang="zh-CN" dirty="0" smtClean="0">
                <a:solidFill>
                  <a:srgbClr val="FF0000"/>
                </a:solidFill>
              </a:rPr>
              <a:t>()</a:t>
            </a:r>
          </a:p>
          <a:p>
            <a:pPr marL="0" indent="0">
              <a:buNone/>
            </a:pPr>
            <a:endParaRPr lang="en-US" altLang="zh-CN" dirty="0"/>
          </a:p>
          <a:p>
            <a:pPr marL="0" indent="0">
              <a:buNone/>
            </a:pPr>
            <a:r>
              <a:rPr lang="en-US" altLang="zh-CN" dirty="0"/>
              <a:t>GC keeps an active DOM object alive as long as the object </a:t>
            </a:r>
            <a:r>
              <a:rPr lang="en-US" altLang="zh-CN" u="sng" dirty="0">
                <a:hlinkClick r:id="rId2"/>
              </a:rPr>
              <a:t>has pending activities</a:t>
            </a:r>
            <a:endParaRPr lang="en-US" altLang="zh-CN" dirty="0"/>
          </a:p>
          <a:p>
            <a:pPr marL="0" indent="0">
              <a:buNone/>
            </a:pPr>
            <a:r>
              <a:rPr lang="en-US" altLang="zh-CN" dirty="0" err="1" smtClean="0"/>
              <a:t>XMLHttpRequest</a:t>
            </a:r>
            <a:r>
              <a:rPr lang="en-US" altLang="zh-CN" dirty="0"/>
              <a:t>, Worker, </a:t>
            </a:r>
            <a:r>
              <a:rPr lang="en-US" altLang="zh-CN" dirty="0" err="1"/>
              <a:t>FileWriter</a:t>
            </a:r>
            <a:r>
              <a:rPr lang="en-US" altLang="zh-CN" dirty="0"/>
              <a:t>, </a:t>
            </a:r>
            <a:r>
              <a:rPr lang="en-US" altLang="zh-CN" dirty="0" err="1"/>
              <a:t>WebSocket</a:t>
            </a:r>
            <a:r>
              <a:rPr lang="en-US" altLang="zh-CN" dirty="0"/>
              <a:t>, </a:t>
            </a:r>
            <a:r>
              <a:rPr lang="en-US" altLang="zh-CN" dirty="0" smtClean="0"/>
              <a:t>...</a:t>
            </a:r>
          </a:p>
          <a:p>
            <a:pPr>
              <a:buFontTx/>
              <a:buChar char="-"/>
            </a:pPr>
            <a:endParaRPr lang="en-US" altLang="zh-CN" dirty="0"/>
          </a:p>
          <a:p>
            <a:pPr marL="0" indent="0">
              <a:buNone/>
            </a:pPr>
            <a:r>
              <a:rPr lang="en-US" altLang="zh-CN" dirty="0" err="1"/>
              <a:t>xhr</a:t>
            </a:r>
            <a:r>
              <a:rPr lang="en-US" altLang="zh-CN" dirty="0"/>
              <a:t> = new </a:t>
            </a:r>
            <a:r>
              <a:rPr lang="en-US" altLang="zh-CN" dirty="0" err="1"/>
              <a:t>XMLHttpRequest</a:t>
            </a:r>
            <a:r>
              <a:rPr lang="en-US" altLang="zh-CN" dirty="0"/>
              <a:t>();</a:t>
            </a:r>
          </a:p>
          <a:p>
            <a:pPr marL="0" indent="0">
              <a:buNone/>
            </a:pPr>
            <a:r>
              <a:rPr lang="en-US" altLang="zh-CN" dirty="0" err="1"/>
              <a:t>xhr.open</a:t>
            </a:r>
            <a:r>
              <a:rPr lang="en-US" altLang="zh-CN" dirty="0"/>
              <a:t>("GET", "http://...");</a:t>
            </a:r>
          </a:p>
          <a:p>
            <a:pPr marL="0" indent="0">
              <a:buNone/>
            </a:pPr>
            <a:r>
              <a:rPr lang="en-US" altLang="zh-CN" dirty="0" err="1"/>
              <a:t>xhr.onreadystatechange</a:t>
            </a:r>
            <a:r>
              <a:rPr lang="en-US" altLang="zh-CN" dirty="0"/>
              <a:t> = function () {</a:t>
            </a:r>
          </a:p>
          <a:p>
            <a:pPr marL="0" indent="0">
              <a:buNone/>
            </a:pPr>
            <a:r>
              <a:rPr lang="en-US" altLang="zh-CN" dirty="0"/>
              <a:t> if (</a:t>
            </a:r>
            <a:r>
              <a:rPr lang="en-US" altLang="zh-CN" dirty="0" err="1"/>
              <a:t>xhr.readyState</a:t>
            </a:r>
            <a:r>
              <a:rPr lang="en-US" altLang="zh-CN" dirty="0"/>
              <a:t> == 4 &amp;&amp; </a:t>
            </a:r>
            <a:r>
              <a:rPr lang="en-US" altLang="zh-CN" dirty="0" err="1"/>
              <a:t>xhr.status</a:t>
            </a:r>
            <a:r>
              <a:rPr lang="en-US" altLang="zh-CN" dirty="0"/>
              <a:t> == 200)</a:t>
            </a:r>
          </a:p>
          <a:p>
            <a:pPr marL="0" indent="0">
              <a:buNone/>
            </a:pPr>
            <a:r>
              <a:rPr lang="en-US" altLang="zh-CN" dirty="0" err="1" smtClean="0"/>
              <a:t>xhr</a:t>
            </a:r>
            <a:r>
              <a:rPr lang="en-US" altLang="zh-CN" dirty="0" smtClean="0"/>
              <a:t> </a:t>
            </a:r>
            <a:r>
              <a:rPr lang="en-US" altLang="zh-CN" dirty="0"/>
              <a:t>= null; // This doesn't reclaim resource!</a:t>
            </a:r>
          </a:p>
          <a:p>
            <a:pPr marL="0" indent="0">
              <a:buNone/>
            </a:pPr>
            <a:r>
              <a:rPr lang="en-US" altLang="zh-CN" dirty="0" smtClean="0"/>
              <a:t>};</a:t>
            </a:r>
            <a:endParaRPr lang="en-US" altLang="zh-CN" dirty="0"/>
          </a:p>
          <a:p>
            <a:pPr marL="0" indent="0">
              <a:buNone/>
            </a:pPr>
            <a:r>
              <a:rPr lang="en-US" altLang="zh-CN" dirty="0" err="1"/>
              <a:t>xhr.send</a:t>
            </a:r>
            <a:r>
              <a:rPr lang="en-US" altLang="zh-CN" dirty="0"/>
              <a:t>("hello</a:t>
            </a:r>
            <a:r>
              <a:rPr lang="en-US" altLang="zh-CN" dirty="0" smtClean="0"/>
              <a:t>");</a:t>
            </a:r>
          </a:p>
          <a:p>
            <a:pPr marL="0" indent="0">
              <a:buNone/>
            </a:pPr>
            <a:endParaRPr lang="en-US" altLang="zh-CN" dirty="0"/>
          </a:p>
          <a:p>
            <a:pPr marL="0" indent="0">
              <a:buNone/>
            </a:pPr>
            <a:r>
              <a:rPr lang="en-US" altLang="zh-CN" dirty="0" smtClean="0">
                <a:solidFill>
                  <a:srgbClr val="FF0000"/>
                </a:solidFill>
              </a:rPr>
              <a:t>Tips</a:t>
            </a:r>
            <a:r>
              <a:rPr lang="en-US" altLang="zh-CN" dirty="0">
                <a:solidFill>
                  <a:srgbClr val="FF0000"/>
                </a:solidFill>
              </a:rPr>
              <a:t>: You must call </a:t>
            </a:r>
            <a:r>
              <a:rPr lang="en-US" altLang="zh-CN" dirty="0" err="1">
                <a:solidFill>
                  <a:srgbClr val="FF0000"/>
                </a:solidFill>
              </a:rPr>
              <a:t>xhr.abort</a:t>
            </a:r>
            <a:r>
              <a:rPr lang="en-US" altLang="zh-CN" dirty="0">
                <a:solidFill>
                  <a:srgbClr val="FF0000"/>
                </a:solidFill>
              </a:rPr>
              <a:t>() to </a:t>
            </a:r>
            <a:r>
              <a:rPr lang="en-US" altLang="zh-CN" dirty="0" err="1">
                <a:solidFill>
                  <a:srgbClr val="FF0000"/>
                </a:solidFill>
              </a:rPr>
              <a:t>deallocate</a:t>
            </a:r>
            <a:r>
              <a:rPr lang="en-US" altLang="zh-CN" dirty="0">
                <a:solidFill>
                  <a:srgbClr val="FF0000"/>
                </a:solidFill>
              </a:rPr>
              <a:t> the </a:t>
            </a:r>
            <a:r>
              <a:rPr lang="en-US" altLang="zh-CN" dirty="0" smtClean="0">
                <a:solidFill>
                  <a:srgbClr val="FF0000"/>
                </a:solidFill>
              </a:rPr>
              <a:t>resource</a:t>
            </a:r>
          </a:p>
          <a:p>
            <a:pPr marL="0" indent="0">
              <a:buNone/>
            </a:pPr>
            <a:endParaRPr lang="en-US" altLang="zh-CN" dirty="0">
              <a:solidFill>
                <a:srgbClr val="FF0000"/>
              </a:solidFill>
            </a:endParaRPr>
          </a:p>
          <a:p>
            <a:pPr marL="0" indent="0">
              <a:buNone/>
            </a:pPr>
            <a:r>
              <a:rPr lang="en-US" altLang="zh-CN" dirty="0">
                <a:solidFill>
                  <a:srgbClr val="FF0000"/>
                </a:solidFill>
              </a:rPr>
              <a:t>- Wrapper objects : DOM objects = n : </a:t>
            </a:r>
            <a:r>
              <a:rPr lang="en-US" altLang="zh-CN" dirty="0" smtClean="0">
                <a:solidFill>
                  <a:srgbClr val="FF0000"/>
                </a:solidFill>
              </a:rPr>
              <a:t>1</a:t>
            </a:r>
            <a:r>
              <a:rPr lang="en-US" altLang="zh-CN" dirty="0">
                <a:solidFill>
                  <a:srgbClr val="FF0000"/>
                </a:solidFill>
              </a:rPr>
              <a:t/>
            </a:r>
            <a:br>
              <a:rPr lang="en-US" altLang="zh-CN" dirty="0">
                <a:solidFill>
                  <a:srgbClr val="FF0000"/>
                </a:solidFill>
              </a:rPr>
            </a:br>
            <a:r>
              <a:rPr lang="en-US" altLang="zh-CN" dirty="0">
                <a:solidFill>
                  <a:srgbClr val="FF0000"/>
                </a:solidFill>
              </a:rPr>
              <a:t>- JavaScript properties are defined on wrapper objects</a:t>
            </a:r>
          </a:p>
          <a:p>
            <a:pPr marL="0" indent="0">
              <a:buNone/>
            </a:pPr>
            <a:r>
              <a:rPr lang="en-US" altLang="zh-CN" dirty="0">
                <a:solidFill>
                  <a:srgbClr val="FF0000"/>
                </a:solidFill>
              </a:rPr>
              <a:t>- DOM attributes are defined on DOM objects</a:t>
            </a:r>
          </a:p>
          <a:p>
            <a:pPr marL="0" indent="0">
              <a:buNone/>
            </a:pPr>
            <a:r>
              <a:rPr lang="en-US" altLang="zh-CN" dirty="0" smtClean="0">
                <a:solidFill>
                  <a:srgbClr val="FF0000"/>
                </a:solidFill>
              </a:rPr>
              <a:t>- </a:t>
            </a:r>
            <a:r>
              <a:rPr lang="en-US" altLang="zh-CN" dirty="0">
                <a:solidFill>
                  <a:srgbClr val="FF0000"/>
                </a:solidFill>
              </a:rPr>
              <a:t>V8XXX::</a:t>
            </a:r>
            <a:r>
              <a:rPr lang="en-US" altLang="zh-CN" dirty="0" err="1">
                <a:solidFill>
                  <a:srgbClr val="FF0000"/>
                </a:solidFill>
              </a:rPr>
              <a:t>toNative</a:t>
            </a:r>
            <a:r>
              <a:rPr lang="en-US" altLang="zh-CN" dirty="0">
                <a:solidFill>
                  <a:srgbClr val="FF0000"/>
                </a:solidFill>
              </a:rPr>
              <a:t>(): Wrapper =&gt; DOM</a:t>
            </a:r>
          </a:p>
          <a:p>
            <a:pPr marL="0" indent="0">
              <a:buNone/>
            </a:pPr>
            <a:r>
              <a:rPr lang="en-US" altLang="zh-CN" dirty="0">
                <a:solidFill>
                  <a:srgbClr val="FF0000"/>
                </a:solidFill>
              </a:rPr>
              <a:t>- toV8(): DOM =&gt; Wrapper</a:t>
            </a:r>
          </a:p>
          <a:p>
            <a:pPr marL="0" indent="0">
              <a:buNone/>
            </a:pPr>
            <a:r>
              <a:rPr lang="en-US" altLang="zh-CN" dirty="0" smtClean="0">
                <a:solidFill>
                  <a:srgbClr val="FF0000"/>
                </a:solidFill>
              </a:rPr>
              <a:t>- </a:t>
            </a:r>
            <a:r>
              <a:rPr lang="en-US" altLang="zh-CN" dirty="0">
                <a:solidFill>
                  <a:srgbClr val="FF0000"/>
                </a:solidFill>
              </a:rPr>
              <a:t>Wrapper object identity is guaranteed by </a:t>
            </a:r>
            <a:r>
              <a:rPr lang="en-US" altLang="zh-CN" u="sng" dirty="0" err="1">
                <a:solidFill>
                  <a:srgbClr val="FF0000"/>
                </a:solidFill>
                <a:hlinkClick r:id="rId3"/>
              </a:rPr>
              <a:t>DOMDataStore</a:t>
            </a:r>
            <a:r>
              <a:rPr lang="en-US" altLang="zh-CN" dirty="0"/>
              <a:t/>
            </a:r>
            <a:br>
              <a:rPr lang="en-US" altLang="zh-CN" dirty="0"/>
            </a:br>
            <a:endParaRPr lang="en-US" altLang="zh-CN" dirty="0" smtClean="0"/>
          </a:p>
          <a:p>
            <a:pPr>
              <a:buFontTx/>
              <a:buChar char="-"/>
            </a:pPr>
            <a:endParaRPr lang="en-US" altLang="zh-CN" dirty="0"/>
          </a:p>
        </p:txBody>
      </p:sp>
    </p:spTree>
    <p:extLst>
      <p:ext uri="{BB962C8B-B14F-4D97-AF65-F5344CB8AC3E}">
        <p14:creationId xmlns:p14="http://schemas.microsoft.com/office/powerpoint/2010/main" val="2698805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pPr marL="0" indent="0">
              <a:buNone/>
            </a:pPr>
            <a:r>
              <a:rPr lang="en-US" altLang="zh-CN" dirty="0"/>
              <a:t>A JavaScript object graph and DOM </a:t>
            </a:r>
            <a:r>
              <a:rPr lang="en-US" altLang="zh-CN" dirty="0" smtClean="0"/>
              <a:t>trees</a:t>
            </a:r>
          </a:p>
          <a:p>
            <a:pPr marL="0" indent="0">
              <a:buNone/>
            </a:pPr>
            <a:r>
              <a:rPr lang="en-US" altLang="zh-CN" dirty="0"/>
              <a:t>V8/JSC knows the JavaScript object graph </a:t>
            </a:r>
            <a:r>
              <a:rPr lang="en-US" altLang="zh-CN" dirty="0" smtClean="0"/>
              <a:t>only</a:t>
            </a:r>
          </a:p>
          <a:p>
            <a:pPr marL="0" indent="0">
              <a:buNone/>
            </a:pPr>
            <a:r>
              <a:rPr lang="en-US" altLang="zh-CN" dirty="0" err="1"/>
              <a:t>WebKit</a:t>
            </a:r>
            <a:r>
              <a:rPr lang="en-US" altLang="zh-CN" dirty="0"/>
              <a:t> knows the DOM trees </a:t>
            </a:r>
            <a:r>
              <a:rPr lang="en-US" altLang="zh-CN" dirty="0" smtClean="0"/>
              <a:t>only</a:t>
            </a:r>
          </a:p>
          <a:p>
            <a:pPr marL="0" indent="0">
              <a:buNone/>
            </a:pPr>
            <a:r>
              <a:rPr lang="en-US" altLang="zh-CN" dirty="0"/>
              <a:t>Bindings are responsible for managing the relationship between the two </a:t>
            </a:r>
            <a:r>
              <a:rPr lang="en-US" altLang="zh-CN" dirty="0" smtClean="0"/>
              <a:t>graphs</a:t>
            </a:r>
          </a:p>
          <a:p>
            <a:pPr marL="0" indent="0">
              <a:buNone/>
            </a:pPr>
            <a:r>
              <a:rPr lang="en-US" altLang="zh-CN" dirty="0"/>
              <a:t>GC must keep reachable objects </a:t>
            </a:r>
            <a:r>
              <a:rPr lang="en-US" altLang="zh-CN" dirty="0" smtClean="0"/>
              <a:t>alive</a:t>
            </a:r>
          </a:p>
          <a:p>
            <a:pPr marL="0" indent="0">
              <a:buNone/>
            </a:pPr>
            <a:endParaRPr lang="en-US" altLang="zh-CN" dirty="0"/>
          </a:p>
          <a:p>
            <a:pPr marL="0" indent="0">
              <a:buNone/>
            </a:pPr>
            <a:r>
              <a:rPr lang="en-US" altLang="zh-CN" dirty="0" err="1"/>
              <a:t>visitDOMWrapper</a:t>
            </a:r>
            <a:r>
              <a:rPr lang="en-US" altLang="zh-CN" dirty="0"/>
              <a:t>() is called before every </a:t>
            </a:r>
            <a:r>
              <a:rPr lang="en-US" altLang="zh-CN" dirty="0" smtClean="0"/>
              <a:t>GC</a:t>
            </a:r>
          </a:p>
          <a:p>
            <a:pPr marL="0" indent="0">
              <a:buNone/>
            </a:pPr>
            <a:r>
              <a:rPr lang="en-US" altLang="zh-CN" dirty="0"/>
              <a:t>The references added by v8::V8::</a:t>
            </a:r>
            <a:r>
              <a:rPr lang="en-US" altLang="zh-CN" dirty="0" err="1"/>
              <a:t>AddImplicitReferences</a:t>
            </a:r>
            <a:r>
              <a:rPr lang="en-US" altLang="zh-CN" dirty="0"/>
              <a:t>() are treated by GC as if they are normal V8 </a:t>
            </a:r>
            <a:r>
              <a:rPr lang="en-US" altLang="zh-CN" dirty="0" smtClean="0"/>
              <a:t>references</a:t>
            </a:r>
          </a:p>
          <a:p>
            <a:pPr marL="0" indent="0">
              <a:buNone/>
            </a:pPr>
            <a:r>
              <a:rPr lang="en-US" altLang="zh-CN" dirty="0"/>
              <a:t>The added references are auto-cleared after every </a:t>
            </a:r>
            <a:r>
              <a:rPr lang="en-US" altLang="zh-CN" dirty="0" smtClean="0"/>
              <a:t>GC</a:t>
            </a:r>
          </a:p>
          <a:p>
            <a:pPr marL="0" indent="0">
              <a:buNone/>
            </a:pPr>
            <a:r>
              <a:rPr lang="en-US" altLang="zh-CN" dirty="0"/>
              <a:t>Take great care not to miss adding necessary </a:t>
            </a:r>
            <a:r>
              <a:rPr lang="en-US" altLang="zh-CN" dirty="0" smtClean="0"/>
              <a:t>references</a:t>
            </a:r>
          </a:p>
          <a:p>
            <a:pPr marL="0" indent="0">
              <a:buNone/>
            </a:pPr>
            <a:r>
              <a:rPr lang="en-US" altLang="zh-CN" dirty="0"/>
              <a:t>You don't need to care for </a:t>
            </a:r>
            <a:r>
              <a:rPr lang="en-US" altLang="zh-CN" dirty="0" err="1"/>
              <a:t>EventListeners</a:t>
            </a:r>
            <a:r>
              <a:rPr lang="en-US" altLang="zh-CN" dirty="0"/>
              <a:t>. They are already cared for by </a:t>
            </a:r>
            <a:r>
              <a:rPr lang="en-US" altLang="zh-CN" u="sng" dirty="0" smtClean="0">
                <a:hlinkClick r:id="rId2"/>
              </a:rPr>
              <a:t>V8GCController</a:t>
            </a:r>
            <a:endParaRPr lang="en-US" altLang="zh-CN" u="sng" dirty="0" smtClean="0"/>
          </a:p>
          <a:p>
            <a:pPr marL="0" indent="0">
              <a:buNone/>
            </a:pPr>
            <a:endParaRPr lang="en-US" altLang="zh-CN" u="sng" dirty="0"/>
          </a:p>
          <a:p>
            <a:pPr marL="0" indent="0">
              <a:buNone/>
            </a:pPr>
            <a:r>
              <a:rPr lang="en-US" altLang="zh-CN" dirty="0"/>
              <a:t>V8 implements a </a:t>
            </a:r>
            <a:r>
              <a:rPr lang="en-US" altLang="zh-CN" u="sng" dirty="0">
                <a:hlinkClick r:id="rId3"/>
              </a:rPr>
              <a:t>generational </a:t>
            </a:r>
            <a:r>
              <a:rPr lang="en-US" altLang="zh-CN" u="sng" dirty="0" smtClean="0">
                <a:hlinkClick r:id="rId3"/>
              </a:rPr>
              <a:t>GC</a:t>
            </a:r>
            <a:endParaRPr lang="en-US" altLang="zh-CN" u="sng" dirty="0" smtClean="0"/>
          </a:p>
          <a:p>
            <a:pPr marL="0" indent="0">
              <a:buNone/>
            </a:pPr>
            <a:r>
              <a:rPr lang="en-US" altLang="zh-CN" dirty="0"/>
              <a:t>--</a:t>
            </a:r>
            <a:r>
              <a:rPr lang="en-US" altLang="zh-CN" dirty="0" err="1"/>
              <a:t>js</a:t>
            </a:r>
            <a:r>
              <a:rPr lang="en-US" altLang="zh-CN" dirty="0"/>
              <a:t>-flag="--trace-</a:t>
            </a:r>
            <a:r>
              <a:rPr lang="en-US" altLang="zh-CN" dirty="0" err="1"/>
              <a:t>gc</a:t>
            </a:r>
            <a:r>
              <a:rPr lang="en-US" altLang="zh-CN" dirty="0"/>
              <a:t>" option shows GC profiling</a:t>
            </a:r>
            <a:br>
              <a:rPr lang="en-US" altLang="zh-CN" dirty="0"/>
            </a:br>
            <a:endParaRPr lang="en-US" altLang="zh-CN"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4232332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JavaScript runs with 1 main thread + n Worker </a:t>
            </a:r>
            <a:r>
              <a:rPr lang="en-US" altLang="zh-CN" dirty="0" smtClean="0"/>
              <a:t>threads</a:t>
            </a:r>
          </a:p>
          <a:p>
            <a:pPr marL="0" indent="0">
              <a:buNone/>
            </a:pPr>
            <a:r>
              <a:rPr lang="en-US" altLang="zh-CN" u="sng" dirty="0">
                <a:hlinkClick r:id="rId2"/>
              </a:rPr>
              <a:t>Isolate</a:t>
            </a:r>
            <a:r>
              <a:rPr lang="en-US" altLang="zh-CN" dirty="0"/>
              <a:t> is a VM instance in V8 and is 1:1 with each </a:t>
            </a:r>
            <a:r>
              <a:rPr lang="en-US" altLang="zh-CN" dirty="0" smtClean="0"/>
              <a:t>thread</a:t>
            </a:r>
          </a:p>
          <a:p>
            <a:pPr marL="0" indent="0">
              <a:buNone/>
            </a:pPr>
            <a:endParaRPr lang="en-US" altLang="zh-CN" dirty="0" smtClean="0"/>
          </a:p>
          <a:p>
            <a:pPr marL="0" indent="0">
              <a:buNone/>
            </a:pPr>
            <a:r>
              <a:rPr lang="en-US" altLang="zh-CN" u="sng" dirty="0" err="1">
                <a:hlinkClick r:id="rId3"/>
              </a:rPr>
              <a:t>IsolatedWorld</a:t>
            </a:r>
            <a:r>
              <a:rPr lang="en-US" altLang="zh-CN" dirty="0"/>
              <a:t> is a "virtual thread" in V8 binding to sandbox the main world and </a:t>
            </a:r>
            <a:r>
              <a:rPr lang="en-US" altLang="zh-CN" u="sng" dirty="0" err="1">
                <a:hlinkClick r:id="rId4"/>
              </a:rPr>
              <a:t>ContentScripts</a:t>
            </a:r>
            <a:r>
              <a:rPr lang="en-US" altLang="zh-CN" dirty="0"/>
              <a:t> of Chrome </a:t>
            </a:r>
            <a:r>
              <a:rPr lang="en-US" altLang="zh-CN" dirty="0" smtClean="0"/>
              <a:t>extensions</a:t>
            </a:r>
          </a:p>
          <a:p>
            <a:pPr marL="0" indent="0">
              <a:buNone/>
            </a:pPr>
            <a:r>
              <a:rPr lang="en-US" altLang="zh-CN" dirty="0" err="1"/>
              <a:t>IsolatedWorld</a:t>
            </a:r>
            <a:r>
              <a:rPr lang="en-US" altLang="zh-CN" dirty="0"/>
              <a:t> &lt;=1:1=&gt; the main world or </a:t>
            </a:r>
            <a:r>
              <a:rPr lang="en-US" altLang="zh-CN" dirty="0" err="1" smtClean="0"/>
              <a:t>ContentScript</a:t>
            </a:r>
            <a:endParaRPr lang="en-US" altLang="zh-CN" dirty="0" smtClean="0"/>
          </a:p>
          <a:p>
            <a:pPr marL="0" indent="0">
              <a:buNone/>
            </a:pPr>
            <a:endParaRPr lang="en-US" altLang="zh-CN" dirty="0"/>
          </a:p>
          <a:p>
            <a:pPr marL="0" indent="0">
              <a:buNone/>
            </a:pPr>
            <a:r>
              <a:rPr lang="en-US" altLang="zh-CN" dirty="0"/>
              <a:t>The main thread = the main world + </a:t>
            </a:r>
            <a:r>
              <a:rPr lang="en-US" altLang="zh-CN" dirty="0" err="1" smtClean="0"/>
              <a:t>ContentScripts</a:t>
            </a:r>
            <a:endParaRPr lang="en-US" altLang="zh-CN" dirty="0" smtClean="0"/>
          </a:p>
          <a:p>
            <a:pPr marL="0" indent="0">
              <a:buNone/>
            </a:pPr>
            <a:r>
              <a:rPr lang="en-US" altLang="zh-CN" dirty="0"/>
              <a:t>A Worker thread = the main world </a:t>
            </a:r>
            <a:r>
              <a:rPr lang="en-US" altLang="zh-CN" dirty="0" smtClean="0"/>
              <a:t>only</a:t>
            </a:r>
          </a:p>
          <a:p>
            <a:pPr marL="0" indent="0">
              <a:buNone/>
            </a:pPr>
            <a:endParaRPr lang="en-US" altLang="zh-CN" dirty="0" smtClean="0"/>
          </a:p>
          <a:p>
            <a:pPr marL="0" indent="0">
              <a:buNone/>
            </a:pPr>
            <a:r>
              <a:rPr lang="en-US" altLang="zh-CN" dirty="0"/>
              <a:t>Imagine that </a:t>
            </a:r>
            <a:r>
              <a:rPr lang="en-US" altLang="zh-CN" dirty="0" err="1"/>
              <a:t>ContentScript</a:t>
            </a:r>
            <a:r>
              <a:rPr lang="en-US" altLang="zh-CN" dirty="0"/>
              <a:t> X and Y are loaded in the same web page</a:t>
            </a:r>
          </a:p>
          <a:p>
            <a:pPr marL="0" indent="0">
              <a:buNone/>
            </a:pPr>
            <a:r>
              <a:rPr lang="en-US" altLang="zh-CN" dirty="0"/>
              <a:t>X cannot touch JavaScript objects of </a:t>
            </a:r>
            <a:r>
              <a:rPr lang="en-US" altLang="zh-CN" dirty="0" smtClean="0"/>
              <a:t>Y</a:t>
            </a:r>
          </a:p>
          <a:p>
            <a:pPr marL="0" indent="0">
              <a:buNone/>
            </a:pPr>
            <a:r>
              <a:rPr lang="en-US" altLang="zh-CN" dirty="0"/>
              <a:t>X and Y can touch the same DOM </a:t>
            </a:r>
            <a:r>
              <a:rPr lang="en-US" altLang="zh-CN" dirty="0" smtClean="0"/>
              <a:t>objects</a:t>
            </a:r>
          </a:p>
          <a:p>
            <a:pPr marL="0" indent="0">
              <a:buNone/>
            </a:pPr>
            <a:endParaRPr lang="en-US" altLang="zh-CN" dirty="0"/>
          </a:p>
          <a:p>
            <a:pPr marL="0" indent="0">
              <a:buNone/>
            </a:pPr>
            <a:r>
              <a:rPr lang="en-US" altLang="zh-CN" dirty="0"/>
              <a:t>For one DOM object, wrapper objects exist per </a:t>
            </a:r>
            <a:r>
              <a:rPr lang="en-US" altLang="zh-CN" dirty="0" err="1" smtClean="0"/>
              <a:t>IsolatedWorld</a:t>
            </a:r>
            <a:endParaRPr lang="en-US" altLang="zh-CN" dirty="0" smtClean="0"/>
          </a:p>
          <a:p>
            <a:pPr marL="0" indent="0">
              <a:buNone/>
            </a:pPr>
            <a:r>
              <a:rPr lang="en-US" altLang="zh-CN" dirty="0"/>
              <a:t>Each </a:t>
            </a:r>
            <a:r>
              <a:rPr lang="en-US" altLang="zh-CN" dirty="0" err="1"/>
              <a:t>IsolatedWorld</a:t>
            </a:r>
            <a:r>
              <a:rPr lang="en-US" altLang="zh-CN" dirty="0"/>
              <a:t> has </a:t>
            </a:r>
            <a:r>
              <a:rPr lang="en-US" altLang="zh-CN" u="sng" dirty="0" err="1">
                <a:hlinkClick r:id="rId5"/>
              </a:rPr>
              <a:t>DOMDataStore</a:t>
            </a:r>
            <a:r>
              <a:rPr lang="en-US" altLang="zh-CN" dirty="0"/>
              <a:t> (=a map from DOM objects to wrapper objects) to manage its own wrapper </a:t>
            </a:r>
            <a:r>
              <a:rPr lang="en-US" altLang="zh-CN" dirty="0" smtClean="0"/>
              <a:t>objects</a:t>
            </a:r>
          </a:p>
          <a:p>
            <a:pPr marL="0" indent="0">
              <a:buNone/>
            </a:pPr>
            <a:endParaRPr lang="en-US" altLang="zh-CN" dirty="0"/>
          </a:p>
          <a:p>
            <a:pPr marL="0" indent="0">
              <a:buNone/>
            </a:pPr>
            <a:r>
              <a:rPr lang="en-US" altLang="zh-CN" dirty="0" smtClean="0"/>
              <a:t>Note</a:t>
            </a:r>
            <a:r>
              <a:rPr lang="en-US" altLang="zh-CN" dirty="0"/>
              <a:t>: Workers cannot touch </a:t>
            </a:r>
            <a:r>
              <a:rPr lang="en-US" altLang="zh-CN" dirty="0" smtClean="0"/>
              <a:t>DOM</a:t>
            </a:r>
          </a:p>
          <a:p>
            <a:pPr marL="0" indent="0">
              <a:buNone/>
            </a:pPr>
            <a:endParaRPr lang="en-US" altLang="zh-CN" dirty="0" smtClean="0"/>
          </a:p>
          <a:p>
            <a:pPr marL="0" indent="0">
              <a:buNone/>
            </a:pPr>
            <a:r>
              <a:rPr lang="en-US" altLang="zh-CN" u="sng" dirty="0">
                <a:hlinkClick r:id="rId6"/>
              </a:rPr>
              <a:t>Context</a:t>
            </a:r>
            <a:r>
              <a:rPr lang="en-US" altLang="zh-CN" dirty="0"/>
              <a:t> is a global object of </a:t>
            </a:r>
            <a:r>
              <a:rPr lang="en-US" altLang="zh-CN" dirty="0" smtClean="0"/>
              <a:t>JavaScript</a:t>
            </a:r>
          </a:p>
          <a:p>
            <a:pPr marL="0" indent="0">
              <a:buNone/>
            </a:pPr>
            <a:r>
              <a:rPr lang="en-US" altLang="zh-CN" dirty="0"/>
              <a:t>For the main thread, it's a global object of the main thread, which is 1:1 to </a:t>
            </a:r>
            <a:r>
              <a:rPr lang="en-US" altLang="zh-CN" dirty="0" smtClean="0"/>
              <a:t>Document</a:t>
            </a:r>
          </a:p>
          <a:p>
            <a:pPr marL="0" indent="0">
              <a:buNone/>
            </a:pPr>
            <a:r>
              <a:rPr lang="en-US" altLang="zh-CN" dirty="0"/>
              <a:t>For a Worker thread, it's a global object of the Worker</a:t>
            </a:r>
          </a:p>
          <a:p>
            <a:pPr marL="0" indent="0">
              <a:buNone/>
            </a:pPr>
            <a:r>
              <a:rPr lang="en-US" altLang="zh-CN" dirty="0"/>
              <a:t>At any given time, the main world or each </a:t>
            </a:r>
            <a:r>
              <a:rPr lang="en-US" altLang="zh-CN" dirty="0" err="1"/>
              <a:t>ContentScript</a:t>
            </a:r>
            <a:r>
              <a:rPr lang="en-US" altLang="zh-CN" dirty="0"/>
              <a:t> can touch one Document</a:t>
            </a:r>
          </a:p>
          <a:p>
            <a:pPr marL="0" indent="0">
              <a:buNone/>
            </a:pPr>
            <a:r>
              <a:rPr lang="en-US" altLang="zh-CN" dirty="0"/>
              <a:t>Over its lifetime (as web pages navigate), the main world or each </a:t>
            </a:r>
            <a:r>
              <a:rPr lang="en-US" altLang="zh-CN" dirty="0" err="1"/>
              <a:t>ContentScript</a:t>
            </a:r>
            <a:r>
              <a:rPr lang="en-US" altLang="zh-CN" dirty="0"/>
              <a:t> can touch multiple </a:t>
            </a:r>
            <a:r>
              <a:rPr lang="en-US" altLang="zh-CN" dirty="0" smtClean="0"/>
              <a:t>Documents</a:t>
            </a:r>
            <a:endParaRPr lang="en-US" altLang="zh-CN" dirty="0"/>
          </a:p>
          <a:p>
            <a:pPr marL="0" indent="0">
              <a:buNone/>
            </a:pPr>
            <a:r>
              <a:rPr lang="en-US" altLang="zh-CN" dirty="0"/>
              <a:t>At any given time: </a:t>
            </a:r>
            <a:r>
              <a:rPr lang="en-US" altLang="zh-CN" dirty="0" err="1"/>
              <a:t>IsolatedWorld</a:t>
            </a:r>
            <a:r>
              <a:rPr lang="en-US" altLang="zh-CN" dirty="0"/>
              <a:t> &lt;=1:1=&gt; Context &lt;=1:1=&gt; Document</a:t>
            </a:r>
          </a:p>
          <a:p>
            <a:pPr marL="0" indent="0">
              <a:buNone/>
            </a:pPr>
            <a:r>
              <a:rPr lang="en-US" altLang="zh-CN" dirty="0" smtClean="0"/>
              <a:t>Over </a:t>
            </a:r>
            <a:r>
              <a:rPr lang="en-US" altLang="zh-CN" dirty="0"/>
              <a:t>its lifetime: </a:t>
            </a:r>
            <a:r>
              <a:rPr lang="en-US" altLang="zh-CN" dirty="0" err="1"/>
              <a:t>IsolatedWorld</a:t>
            </a:r>
            <a:r>
              <a:rPr lang="en-US" altLang="zh-CN" dirty="0"/>
              <a:t> &lt;=1:n=&gt; Context &lt;=1:1=&gt; </a:t>
            </a:r>
            <a:r>
              <a:rPr lang="en-US" altLang="zh-CN" dirty="0" smtClean="0"/>
              <a:t>Document</a:t>
            </a:r>
          </a:p>
          <a:p>
            <a:pPr marL="0" indent="0">
              <a:buNone/>
            </a:pPr>
            <a:endParaRPr lang="en-US" altLang="zh-CN" dirty="0" smtClean="0"/>
          </a:p>
          <a:p>
            <a:pPr marL="0" indent="0">
              <a:buNone/>
            </a:pPr>
            <a:r>
              <a:rPr lang="en-US" altLang="zh-CN" dirty="0" err="1"/>
              <a:t>WebKit</a:t>
            </a:r>
            <a:r>
              <a:rPr lang="en-US" altLang="zh-CN" dirty="0"/>
              <a:t> DOM is not </a:t>
            </a:r>
            <a:r>
              <a:rPr lang="en-US" altLang="zh-CN" dirty="0" smtClean="0"/>
              <a:t>thread-safe</a:t>
            </a:r>
          </a:p>
          <a:p>
            <a:pPr marL="0" indent="0">
              <a:buNone/>
            </a:pPr>
            <a:r>
              <a:rPr lang="en-US" altLang="zh-CN" dirty="0"/>
              <a:t>It's OK because only the main thread can touch </a:t>
            </a:r>
            <a:r>
              <a:rPr lang="en-US" altLang="zh-CN" dirty="0" smtClean="0"/>
              <a:t>DOM</a:t>
            </a:r>
          </a:p>
          <a:p>
            <a:pPr marL="0" indent="0">
              <a:buNone/>
            </a:pPr>
            <a:endParaRPr lang="en-US" altLang="zh-CN" dirty="0"/>
          </a:p>
          <a:p>
            <a:pPr marL="0" indent="0">
              <a:buNone/>
            </a:pPr>
            <a:r>
              <a:rPr lang="en-US" altLang="zh-CN" dirty="0"/>
              <a:t>V8 binding must be </a:t>
            </a:r>
            <a:r>
              <a:rPr lang="en-US" altLang="zh-CN" dirty="0" smtClean="0"/>
              <a:t>thread-safe</a:t>
            </a:r>
          </a:p>
          <a:p>
            <a:pPr marL="0" indent="0">
              <a:buNone/>
            </a:pPr>
            <a:r>
              <a:rPr lang="en-US" altLang="zh-CN" dirty="0"/>
              <a:t>The main thread and Worker threads can touch </a:t>
            </a:r>
            <a:r>
              <a:rPr lang="en-US" altLang="zh-CN" dirty="0" smtClean="0"/>
              <a:t>it</a:t>
            </a:r>
          </a:p>
          <a:p>
            <a:pPr marL="0" indent="0">
              <a:buNone/>
            </a:pPr>
            <a:r>
              <a:rPr lang="en-US" altLang="zh-CN" dirty="0"/>
              <a:t>You cannot use static variables</a:t>
            </a:r>
          </a:p>
          <a:p>
            <a:pPr marL="0" indent="0">
              <a:buNone/>
            </a:pPr>
            <a:r>
              <a:rPr lang="en-US" altLang="zh-CN" dirty="0"/>
              <a:t>Use </a:t>
            </a:r>
            <a:r>
              <a:rPr lang="en-US" altLang="zh-CN" u="sng" dirty="0">
                <a:hlinkClick r:id="rId7"/>
              </a:rPr>
              <a:t>V8PerIsolateData</a:t>
            </a:r>
            <a:r>
              <a:rPr lang="en-US" altLang="zh-CN" dirty="0"/>
              <a:t> for Isolate local </a:t>
            </a:r>
            <a:r>
              <a:rPr lang="en-US" altLang="zh-CN" dirty="0" smtClean="0"/>
              <a:t>storage</a:t>
            </a:r>
          </a:p>
          <a:p>
            <a:pPr marL="0" indent="0">
              <a:buNone/>
            </a:pPr>
            <a:r>
              <a:rPr lang="en-US" altLang="zh-CN" dirty="0"/>
              <a:t>Use </a:t>
            </a:r>
            <a:r>
              <a:rPr lang="en-US" altLang="zh-CN" u="sng" dirty="0">
                <a:hlinkClick r:id="rId8"/>
              </a:rPr>
              <a:t>V8PerContextData</a:t>
            </a:r>
            <a:r>
              <a:rPr lang="en-US" altLang="zh-CN" dirty="0"/>
              <a:t> for Context local storage</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1629632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An isolate is a VM instance with its own heap</a:t>
            </a:r>
            <a:r>
              <a:rPr lang="en-US" altLang="zh-CN" dirty="0" smtClean="0"/>
              <a:t>.</a:t>
            </a:r>
          </a:p>
          <a:p>
            <a:pPr marL="0" indent="0">
              <a:buNone/>
            </a:pPr>
            <a:endParaRPr lang="en-US" altLang="zh-CN" dirty="0"/>
          </a:p>
          <a:p>
            <a:pPr marL="0" indent="0">
              <a:buNone/>
            </a:pPr>
            <a:r>
              <a:rPr lang="en-US" altLang="zh-CN" dirty="0"/>
              <a:t>A local handle is a pointer to an object. All V8 objects are accessed using handles, they are necessary because of the way the V8 garbage collector works</a:t>
            </a:r>
            <a:r>
              <a:rPr lang="en-US" altLang="zh-CN" dirty="0" smtClean="0"/>
              <a:t>.</a:t>
            </a:r>
          </a:p>
          <a:p>
            <a:pPr marL="0" indent="0">
              <a:buNone/>
            </a:pPr>
            <a:endParaRPr lang="en-US" altLang="zh-CN" dirty="0"/>
          </a:p>
          <a:p>
            <a:pPr marL="0" indent="0">
              <a:buNone/>
            </a:pPr>
            <a:r>
              <a:rPr lang="en-US" altLang="zh-CN" dirty="0"/>
              <a:t>A handle scope can be thought of as a container for any number of handles. When you've finished with your handles, instead of deleting each one individually you can simply delete their scope</a:t>
            </a:r>
            <a:r>
              <a:rPr lang="en-US" altLang="zh-CN" dirty="0" smtClean="0"/>
              <a:t>.</a:t>
            </a:r>
          </a:p>
          <a:p>
            <a:pPr marL="0" indent="0">
              <a:buNone/>
            </a:pPr>
            <a:endParaRPr lang="en-US" altLang="zh-CN" dirty="0"/>
          </a:p>
          <a:p>
            <a:pPr marL="0" indent="0">
              <a:buNone/>
            </a:pPr>
            <a:r>
              <a:rPr lang="en-US" altLang="zh-CN" dirty="0"/>
              <a:t>A context is an execution environment that allows separate, unrelated, JavaScript code to run in a single instance of V8. You must explicitly specify the context in which you want any JavaScript code to be run</a:t>
            </a:r>
            <a:r>
              <a:rPr lang="en-US" altLang="zh-CN" dirty="0" smtClean="0"/>
              <a:t>.</a:t>
            </a: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16883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部署文件</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lang="en-US" altLang="zh-CN" b="1" dirty="0"/>
              <a:t>.</a:t>
            </a:r>
            <a:r>
              <a:rPr lang="en-US" altLang="zh-CN" b="1" dirty="0" err="1"/>
              <a:t>gclient</a:t>
            </a:r>
            <a:r>
              <a:rPr lang="en-US" altLang="zh-CN" b="1" dirty="0"/>
              <a:t> file</a:t>
            </a:r>
          </a:p>
          <a:p>
            <a:pPr marL="0" indent="0">
              <a:buNone/>
            </a:pPr>
            <a:r>
              <a:rPr lang="en-US" altLang="zh-CN" b="1" dirty="0" err="1"/>
              <a:t>gclient</a:t>
            </a:r>
            <a:r>
              <a:rPr lang="en-US" altLang="zh-CN" b="1" dirty="0"/>
              <a:t> </a:t>
            </a:r>
            <a:r>
              <a:rPr lang="zh-CN" altLang="en-US" b="1" dirty="0"/>
              <a:t>的主文件，有以下配置项</a:t>
            </a:r>
            <a:r>
              <a:rPr lang="zh-CN" altLang="en-US" dirty="0"/>
              <a:t>：</a:t>
            </a:r>
            <a:endParaRPr lang="en-US" altLang="zh-CN" dirty="0"/>
          </a:p>
          <a:p>
            <a:r>
              <a:rPr lang="en-US" altLang="zh-CN" sz="3300" b="1" dirty="0"/>
              <a:t>solutions: </a:t>
            </a:r>
            <a:r>
              <a:rPr lang="en-US" altLang="zh-CN" sz="3300" dirty="0"/>
              <a:t>an array of dictionaries specifying the projects that will be fetched.</a:t>
            </a:r>
          </a:p>
          <a:p>
            <a:r>
              <a:rPr lang="en-US" altLang="zh-CN" sz="3300" b="1" dirty="0"/>
              <a:t>hooks: </a:t>
            </a:r>
            <a:r>
              <a:rPr lang="en-US" altLang="zh-CN" sz="3300" dirty="0"/>
              <a:t>additional hooks to be run when this meta checkout is synced.</a:t>
            </a:r>
          </a:p>
          <a:p>
            <a:r>
              <a:rPr lang="en-US" altLang="zh-CN" b="1" dirty="0" err="1"/>
              <a:t>target_os</a:t>
            </a:r>
            <a:r>
              <a:rPr lang="en-US" altLang="zh-CN" dirty="0"/>
              <a:t>: an optional array of (target) operating systems to fetch OS-specific dependencies for.</a:t>
            </a:r>
          </a:p>
          <a:p>
            <a:r>
              <a:rPr lang="en-US" altLang="zh-CN" b="1" dirty="0" err="1"/>
              <a:t>cache_dir</a:t>
            </a:r>
            <a:r>
              <a:rPr lang="en-US" altLang="zh-CN" dirty="0"/>
              <a:t>: Primarily for bots, multiple working sets use a single </a:t>
            </a:r>
            <a:r>
              <a:rPr lang="en-US" altLang="zh-CN" dirty="0" err="1"/>
              <a:t>git</a:t>
            </a:r>
            <a:r>
              <a:rPr lang="en-US" altLang="zh-CN" dirty="0"/>
              <a:t> cache. See </a:t>
            </a:r>
            <a:r>
              <a:rPr lang="en-US" altLang="zh-CN" dirty="0">
                <a:hlinkClick r:id="rId2" action="ppaction://hlinkfile"/>
              </a:rPr>
              <a:t>gclient.py --cache-dir</a:t>
            </a:r>
            <a:r>
              <a:rPr lang="en-US" altLang="zh-CN" dirty="0"/>
              <a:t>.</a:t>
            </a:r>
          </a:p>
          <a:p>
            <a:endParaRPr lang="en-US" altLang="zh-CN" dirty="0"/>
          </a:p>
          <a:p>
            <a:pPr marL="0" indent="0">
              <a:buNone/>
            </a:pPr>
            <a:r>
              <a:rPr lang="en-US" altLang="zh-CN" b="1" dirty="0"/>
              <a:t>DEPS file</a:t>
            </a:r>
          </a:p>
          <a:p>
            <a:pPr marL="0" indent="0">
              <a:buNone/>
            </a:pPr>
            <a:r>
              <a:rPr lang="zh-CN" altLang="en-US" dirty="0"/>
              <a:t>工程的依赖描述文件，有以下配置项：</a:t>
            </a:r>
            <a:endParaRPr lang="en-US" altLang="zh-CN" dirty="0"/>
          </a:p>
          <a:p>
            <a:r>
              <a:rPr lang="en-US" altLang="zh-CN" b="1" dirty="0" err="1"/>
              <a:t>deps</a:t>
            </a:r>
            <a:r>
              <a:rPr lang="en-US" altLang="zh-CN" dirty="0"/>
              <a:t>: a dictionary of child dependencies to fetch.</a:t>
            </a:r>
          </a:p>
          <a:p>
            <a:r>
              <a:rPr lang="en-US" altLang="zh-CN" b="1" dirty="0" err="1"/>
              <a:t>deps_os</a:t>
            </a:r>
            <a:r>
              <a:rPr lang="en-US" altLang="zh-CN" dirty="0"/>
              <a:t>: a dictionary of </a:t>
            </a:r>
            <a:r>
              <a:rPr lang="en-US" altLang="zh-CN" dirty="0" err="1"/>
              <a:t>OSes</a:t>
            </a:r>
            <a:r>
              <a:rPr lang="en-US" altLang="zh-CN" dirty="0"/>
              <a:t> for OS-specific dependencies, each containing a dictionary of child dependencies to fetch.</a:t>
            </a:r>
          </a:p>
          <a:p>
            <a:r>
              <a:rPr lang="en-US" altLang="zh-CN" b="1" dirty="0" err="1"/>
              <a:t>vars</a:t>
            </a:r>
            <a:r>
              <a:rPr lang="en-US" altLang="zh-CN" dirty="0"/>
              <a:t>: a dictionary of variables to define. Mainly useful to easily override a batch of revisions at once.</a:t>
            </a:r>
          </a:p>
          <a:p>
            <a:r>
              <a:rPr lang="en-US" altLang="zh-CN" b="1" dirty="0"/>
              <a:t>hooks</a:t>
            </a:r>
            <a:r>
              <a:rPr lang="en-US" altLang="zh-CN" dirty="0"/>
              <a:t>: hooks to run after a sync.</a:t>
            </a:r>
          </a:p>
          <a:p>
            <a:r>
              <a:rPr lang="en-US" altLang="zh-CN" b="1" dirty="0" err="1"/>
              <a:t>use_relative_paths</a:t>
            </a:r>
            <a:r>
              <a:rPr lang="en-US" altLang="zh-CN" dirty="0"/>
              <a:t>: relative paths should specify the checkout relative to this directory instead of the root </a:t>
            </a:r>
            <a:r>
              <a:rPr lang="en-US" altLang="zh-CN" dirty="0" err="1"/>
              <a:t>gclient</a:t>
            </a:r>
            <a:r>
              <a:rPr lang="en-US" altLang="zh-CN" dirty="0"/>
              <a:t> checkout.</a:t>
            </a:r>
          </a:p>
          <a:p>
            <a:endParaRPr lang="zh-CN" altLang="en-US" dirty="0"/>
          </a:p>
        </p:txBody>
      </p:sp>
    </p:spTree>
    <p:extLst>
      <p:ext uri="{BB962C8B-B14F-4D97-AF65-F5344CB8AC3E}">
        <p14:creationId xmlns:p14="http://schemas.microsoft.com/office/powerpoint/2010/main" val="931637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pPr marL="0" indent="0">
              <a:buNone/>
            </a:pPr>
            <a:r>
              <a:rPr lang="en-US" altLang="zh-CN" dirty="0"/>
              <a:t>class CORE_EXPORT </a:t>
            </a:r>
            <a:r>
              <a:rPr lang="en-US" altLang="zh-CN" dirty="0" smtClean="0"/>
              <a:t>V8PerIsolateData</a:t>
            </a:r>
          </a:p>
          <a:p>
            <a:pPr marL="0" indent="0">
              <a:buNone/>
            </a:pPr>
            <a:r>
              <a:rPr lang="en-US" altLang="zh-CN" dirty="0"/>
              <a:t> </a:t>
            </a:r>
            <a:r>
              <a:rPr lang="en-US" altLang="zh-CN" dirty="0" err="1"/>
              <a:t>typedef</a:t>
            </a:r>
            <a:r>
              <a:rPr lang="en-US" altLang="zh-CN" dirty="0"/>
              <a:t> </a:t>
            </a:r>
            <a:r>
              <a:rPr lang="en-US" altLang="zh-CN" dirty="0" err="1"/>
              <a:t>HashMap</a:t>
            </a:r>
            <a:r>
              <a:rPr lang="en-US" altLang="zh-CN" dirty="0"/>
              <a:t>&lt;</a:t>
            </a:r>
            <a:r>
              <a:rPr lang="en-US" altLang="zh-CN" dirty="0" err="1"/>
              <a:t>const</a:t>
            </a:r>
            <a:r>
              <a:rPr lang="en-US" altLang="zh-CN" dirty="0"/>
              <a:t> void*, v8::Eternal&lt;v8::</a:t>
            </a:r>
            <a:r>
              <a:rPr lang="en-US" altLang="zh-CN" dirty="0" err="1"/>
              <a:t>FunctionTemplate</a:t>
            </a:r>
            <a:r>
              <a:rPr lang="en-US" altLang="zh-CN" dirty="0"/>
              <a:t>&gt;&gt; </a:t>
            </a:r>
            <a:r>
              <a:rPr lang="en-US" altLang="zh-CN" dirty="0" err="1"/>
              <a:t>DOMTemplateMap</a:t>
            </a:r>
            <a:r>
              <a:rPr lang="en-US" altLang="zh-CN" dirty="0" smtClean="0"/>
              <a:t>;</a:t>
            </a:r>
          </a:p>
          <a:p>
            <a:pPr marL="0" indent="0">
              <a:buNone/>
            </a:pPr>
            <a:r>
              <a:rPr lang="en-US" altLang="zh-CN" dirty="0"/>
              <a:t> </a:t>
            </a:r>
            <a:r>
              <a:rPr lang="en-US" altLang="zh-CN" dirty="0" err="1"/>
              <a:t>DOMTemplateMap</a:t>
            </a:r>
            <a:r>
              <a:rPr lang="en-US" altLang="zh-CN" dirty="0"/>
              <a:t> </a:t>
            </a:r>
            <a:r>
              <a:rPr lang="en-US" altLang="zh-CN" dirty="0" err="1"/>
              <a:t>m_domTemplateMapForMainWorld</a:t>
            </a:r>
            <a:r>
              <a:rPr lang="en-US" altLang="zh-CN" dirty="0" smtClean="0"/>
              <a:t>;</a:t>
            </a:r>
          </a:p>
          <a:p>
            <a:pPr marL="0" indent="0">
              <a:buNone/>
            </a:pPr>
            <a:endParaRPr lang="en-US" altLang="zh-CN" dirty="0"/>
          </a:p>
          <a:p>
            <a:pPr marL="0" indent="0">
              <a:buNone/>
            </a:pPr>
            <a:endParaRPr lang="en-US" altLang="zh-CN" dirty="0" smtClean="0"/>
          </a:p>
          <a:p>
            <a:pPr marL="0" indent="0">
              <a:buNone/>
            </a:pPr>
            <a:r>
              <a:rPr lang="en-US" altLang="zh-CN" dirty="0" smtClean="0"/>
              <a:t>v8</a:t>
            </a:r>
            <a:r>
              <a:rPr lang="en-US" altLang="zh-CN" dirty="0"/>
              <a:t>::Local&lt;v8::Object&gt; wrap(v8::Isolate*, v8::Local&lt;v8::Object&gt; </a:t>
            </a:r>
            <a:r>
              <a:rPr lang="en-US" altLang="zh-CN" dirty="0" err="1"/>
              <a:t>creationContext</a:t>
            </a:r>
            <a:r>
              <a:rPr lang="en-US" altLang="zh-CN" dirty="0"/>
              <a:t>) override</a:t>
            </a:r>
            <a:r>
              <a:rPr lang="en-US" altLang="zh-CN" dirty="0" smtClean="0"/>
              <a:t>;</a:t>
            </a:r>
          </a:p>
          <a:p>
            <a:pPr marL="0" indent="0">
              <a:buNone/>
            </a:pPr>
            <a:endParaRPr lang="en-US" altLang="zh-CN" dirty="0" smtClean="0"/>
          </a:p>
          <a:p>
            <a:pPr marL="0" indent="0">
              <a:buNone/>
            </a:pPr>
            <a:r>
              <a:rPr lang="en-US" altLang="zh-CN" dirty="0" smtClean="0"/>
              <a:t>// </a:t>
            </a:r>
            <a:r>
              <a:rPr lang="zh-CN" altLang="en-US" dirty="0" smtClean="0"/>
              <a:t>将</a:t>
            </a:r>
            <a:r>
              <a:rPr lang="en-US" altLang="zh-CN" dirty="0" smtClean="0"/>
              <a:t>DOM</a:t>
            </a:r>
            <a:r>
              <a:rPr lang="zh-CN" altLang="en-US" dirty="0" smtClean="0"/>
              <a:t>对象与</a:t>
            </a:r>
            <a:r>
              <a:rPr lang="en-US" altLang="zh-CN" dirty="0" smtClean="0"/>
              <a:t>Wrapper</a:t>
            </a:r>
            <a:r>
              <a:rPr lang="zh-CN" altLang="en-US" dirty="0" smtClean="0"/>
              <a:t>对象联系起来</a:t>
            </a:r>
            <a:r>
              <a:rPr lang="en-US" altLang="zh-CN" dirty="0" smtClean="0"/>
              <a:t>.  This</a:t>
            </a:r>
            <a:r>
              <a:rPr lang="zh-CN" altLang="en-US" dirty="0" smtClean="0"/>
              <a:t>存入</a:t>
            </a:r>
            <a:r>
              <a:rPr lang="en-US" altLang="zh-CN" dirty="0" smtClean="0"/>
              <a:t>wrapper</a:t>
            </a:r>
            <a:r>
              <a:rPr lang="zh-CN" altLang="en-US" dirty="0" smtClean="0"/>
              <a:t>中，</a:t>
            </a:r>
            <a:r>
              <a:rPr lang="en-US" altLang="zh-CN" dirty="0"/>
              <a:t> </a:t>
            </a:r>
            <a:r>
              <a:rPr lang="en-US" altLang="zh-CN" dirty="0" smtClean="0"/>
              <a:t>wrapper</a:t>
            </a:r>
            <a:r>
              <a:rPr lang="zh-CN" altLang="en-US" dirty="0" smtClean="0"/>
              <a:t>存入</a:t>
            </a:r>
            <a:r>
              <a:rPr lang="en-US" altLang="zh-CN" dirty="0" smtClean="0"/>
              <a:t>This</a:t>
            </a:r>
            <a:r>
              <a:rPr lang="zh-CN" altLang="en-US" smtClean="0"/>
              <a:t>。。。</a:t>
            </a:r>
            <a:endParaRPr lang="en-US" altLang="zh-CN" dirty="0"/>
          </a:p>
          <a:p>
            <a:pPr marL="0" indent="0">
              <a:buNone/>
            </a:pPr>
            <a:r>
              <a:rPr lang="en-US" altLang="zh-CN" dirty="0" smtClean="0"/>
              <a:t>v8</a:t>
            </a:r>
            <a:r>
              <a:rPr lang="en-US" altLang="zh-CN" dirty="0"/>
              <a:t>::Local&lt;v8::Object&gt; </a:t>
            </a:r>
            <a:r>
              <a:rPr lang="en-US" altLang="zh-CN" dirty="0" err="1"/>
              <a:t>associateWithWrapper</a:t>
            </a:r>
            <a:r>
              <a:rPr lang="en-US" altLang="zh-CN" dirty="0"/>
              <a:t>(v8::Isolate*, </a:t>
            </a:r>
            <a:r>
              <a:rPr lang="en-US" altLang="zh-CN" dirty="0" err="1"/>
              <a:t>const</a:t>
            </a:r>
            <a:r>
              <a:rPr lang="en-US" altLang="zh-CN" dirty="0"/>
              <a:t> </a:t>
            </a:r>
            <a:r>
              <a:rPr lang="en-US" altLang="zh-CN" dirty="0" err="1"/>
              <a:t>WrapperTypeInfo</a:t>
            </a:r>
            <a:r>
              <a:rPr lang="en-US" altLang="zh-CN" dirty="0"/>
              <a:t>*, v8::Local&lt;v8::Object&gt; wrapper) override WARN_UNUSED_RETURN</a:t>
            </a:r>
            <a:r>
              <a:rPr lang="en-US" altLang="zh-CN" dirty="0" smtClean="0"/>
              <a:t>;</a:t>
            </a:r>
          </a:p>
          <a:p>
            <a:pPr marL="0" indent="0">
              <a:buNone/>
            </a:pPr>
            <a:endParaRPr lang="en-US" altLang="zh-CN" dirty="0"/>
          </a:p>
          <a:p>
            <a:pPr marL="0" indent="0">
              <a:buNone/>
            </a:pPr>
            <a:r>
              <a:rPr lang="en-US" altLang="zh-CN" dirty="0"/>
              <a:t>inline v8::Local&lt;v8::Object&gt; V8DOMWrapper::</a:t>
            </a:r>
            <a:r>
              <a:rPr lang="en-US" altLang="zh-CN" dirty="0" err="1"/>
              <a:t>associateObjectWithWrapper</a:t>
            </a:r>
            <a:r>
              <a:rPr lang="en-US" altLang="zh-CN" dirty="0"/>
              <a:t>(v8::Isolate* isolate, </a:t>
            </a:r>
            <a:r>
              <a:rPr lang="en-US" altLang="zh-CN" dirty="0" err="1"/>
              <a:t>ScriptWrappable</a:t>
            </a:r>
            <a:r>
              <a:rPr lang="en-US" altLang="zh-CN" dirty="0"/>
              <a:t>* </a:t>
            </a:r>
            <a:r>
              <a:rPr lang="en-US" altLang="zh-CN" dirty="0" err="1"/>
              <a:t>impl</a:t>
            </a:r>
            <a:r>
              <a:rPr lang="en-US" altLang="zh-CN" dirty="0"/>
              <a:t>, </a:t>
            </a:r>
            <a:r>
              <a:rPr lang="en-US" altLang="zh-CN" dirty="0" err="1"/>
              <a:t>const</a:t>
            </a:r>
            <a:r>
              <a:rPr lang="en-US" altLang="zh-CN" dirty="0"/>
              <a:t> </a:t>
            </a:r>
            <a:r>
              <a:rPr lang="en-US" altLang="zh-CN" dirty="0" err="1"/>
              <a:t>WrapperTypeInfo</a:t>
            </a:r>
            <a:r>
              <a:rPr lang="en-US" altLang="zh-CN" dirty="0"/>
              <a:t>* </a:t>
            </a:r>
            <a:r>
              <a:rPr lang="en-US" altLang="zh-CN" dirty="0" err="1"/>
              <a:t>wrapperTypeInfo</a:t>
            </a:r>
            <a:r>
              <a:rPr lang="en-US" altLang="zh-CN" dirty="0"/>
              <a:t>, v8::Local&lt;v8::Object&gt; wrapper)</a:t>
            </a:r>
          </a:p>
          <a:p>
            <a:pPr marL="0" indent="0">
              <a:buNone/>
            </a:pPr>
            <a:r>
              <a:rPr lang="en-US" altLang="zh-CN" dirty="0"/>
              <a:t>{</a:t>
            </a:r>
          </a:p>
          <a:p>
            <a:pPr marL="0" indent="0">
              <a:buNone/>
            </a:pPr>
            <a:r>
              <a:rPr lang="en-US" altLang="zh-CN" dirty="0" smtClean="0"/>
              <a:t>if </a:t>
            </a:r>
            <a:r>
              <a:rPr lang="en-US" altLang="zh-CN" dirty="0"/>
              <a:t>(</a:t>
            </a:r>
            <a:r>
              <a:rPr lang="en-US" altLang="zh-CN" dirty="0" err="1"/>
              <a:t>DOMDataStore</a:t>
            </a:r>
            <a:r>
              <a:rPr lang="en-US" altLang="zh-CN" dirty="0"/>
              <a:t>::</a:t>
            </a:r>
            <a:r>
              <a:rPr lang="en-US" altLang="zh-CN" dirty="0" err="1"/>
              <a:t>setWrapper</a:t>
            </a:r>
            <a:r>
              <a:rPr lang="en-US" altLang="zh-CN" dirty="0"/>
              <a:t>(isolate, </a:t>
            </a:r>
            <a:r>
              <a:rPr lang="en-US" altLang="zh-CN" dirty="0" err="1"/>
              <a:t>impl</a:t>
            </a:r>
            <a:r>
              <a:rPr lang="en-US" altLang="zh-CN" dirty="0"/>
              <a:t>, </a:t>
            </a:r>
            <a:r>
              <a:rPr lang="en-US" altLang="zh-CN" dirty="0" err="1"/>
              <a:t>wrapperTypeInfo</a:t>
            </a:r>
            <a:r>
              <a:rPr lang="en-US" altLang="zh-CN" dirty="0"/>
              <a:t>, wrapper)) {</a:t>
            </a:r>
          </a:p>
          <a:p>
            <a:pPr marL="0" indent="0">
              <a:buNone/>
            </a:pPr>
            <a:r>
              <a:rPr lang="en-US" altLang="zh-CN" dirty="0" err="1" smtClean="0"/>
              <a:t>wrapperTypeInfo</a:t>
            </a:r>
            <a:r>
              <a:rPr lang="en-US" altLang="zh-CN" dirty="0" smtClean="0"/>
              <a:t>-</a:t>
            </a:r>
            <a:r>
              <a:rPr lang="en-US" altLang="zh-CN" dirty="0"/>
              <a:t>&gt;</a:t>
            </a:r>
            <a:r>
              <a:rPr lang="en-US" altLang="zh-CN" dirty="0" err="1"/>
              <a:t>refObject</a:t>
            </a:r>
            <a:r>
              <a:rPr lang="en-US" altLang="zh-CN" dirty="0"/>
              <a:t>(</a:t>
            </a:r>
            <a:r>
              <a:rPr lang="en-US" altLang="zh-CN" dirty="0" err="1"/>
              <a:t>impl</a:t>
            </a:r>
            <a:r>
              <a:rPr lang="en-US" altLang="zh-CN" dirty="0"/>
              <a:t>);</a:t>
            </a:r>
          </a:p>
          <a:p>
            <a:pPr marL="0" indent="0">
              <a:buNone/>
            </a:pPr>
            <a:r>
              <a:rPr lang="en-US" altLang="zh-CN" dirty="0" err="1" smtClean="0"/>
              <a:t>setNativeInfo</a:t>
            </a:r>
            <a:r>
              <a:rPr lang="en-US" altLang="zh-CN" dirty="0" smtClean="0"/>
              <a:t>(wrapper</a:t>
            </a:r>
            <a:r>
              <a:rPr lang="en-US" altLang="zh-CN" dirty="0"/>
              <a:t>, </a:t>
            </a:r>
            <a:r>
              <a:rPr lang="en-US" altLang="zh-CN" dirty="0" err="1"/>
              <a:t>wrapperTypeInfo</a:t>
            </a:r>
            <a:r>
              <a:rPr lang="en-US" altLang="zh-CN" dirty="0"/>
              <a:t>, </a:t>
            </a:r>
            <a:r>
              <a:rPr lang="en-US" altLang="zh-CN" dirty="0" err="1"/>
              <a:t>impl</a:t>
            </a:r>
            <a:r>
              <a:rPr lang="en-US" altLang="zh-CN" dirty="0"/>
              <a:t>);</a:t>
            </a:r>
          </a:p>
          <a:p>
            <a:pPr marL="0" indent="0">
              <a:buNone/>
            </a:pPr>
            <a:r>
              <a:rPr lang="en-US" altLang="zh-CN" dirty="0" smtClean="0"/>
              <a:t>ASSERT(</a:t>
            </a:r>
            <a:r>
              <a:rPr lang="en-US" altLang="zh-CN" dirty="0" err="1" smtClean="0"/>
              <a:t>hasInternalFieldsSet</a:t>
            </a:r>
            <a:r>
              <a:rPr lang="en-US" altLang="zh-CN" dirty="0" smtClean="0"/>
              <a:t>(wrapper</a:t>
            </a:r>
            <a:r>
              <a:rPr lang="en-US" altLang="zh-CN" dirty="0"/>
              <a:t>));</a:t>
            </a:r>
          </a:p>
          <a:p>
            <a:pPr marL="0" indent="0">
              <a:buNone/>
            </a:pPr>
            <a:r>
              <a:rPr lang="en-US" altLang="zh-CN" dirty="0" smtClean="0"/>
              <a:t>}</a:t>
            </a:r>
            <a:endParaRPr lang="en-US" altLang="zh-CN" dirty="0"/>
          </a:p>
          <a:p>
            <a:pPr marL="0" indent="0">
              <a:buNone/>
            </a:pPr>
            <a:r>
              <a:rPr lang="en-US" altLang="zh-CN" dirty="0" smtClean="0"/>
              <a:t>SECURITY_CHECK(</a:t>
            </a:r>
            <a:r>
              <a:rPr lang="en-US" altLang="zh-CN" dirty="0" err="1" smtClean="0"/>
              <a:t>toScriptWrappable</a:t>
            </a:r>
            <a:r>
              <a:rPr lang="en-US" altLang="zh-CN" dirty="0" smtClean="0"/>
              <a:t>(wrapper</a:t>
            </a:r>
            <a:r>
              <a:rPr lang="en-US" altLang="zh-CN" dirty="0"/>
              <a:t>) == </a:t>
            </a:r>
            <a:r>
              <a:rPr lang="en-US" altLang="zh-CN" dirty="0" err="1"/>
              <a:t>impl</a:t>
            </a:r>
            <a:r>
              <a:rPr lang="en-US" altLang="zh-CN" dirty="0"/>
              <a:t>);</a:t>
            </a:r>
          </a:p>
          <a:p>
            <a:pPr marL="0" indent="0">
              <a:buNone/>
            </a:pPr>
            <a:r>
              <a:rPr lang="en-US" altLang="zh-CN" dirty="0" smtClean="0"/>
              <a:t>return </a:t>
            </a:r>
            <a:r>
              <a:rPr lang="en-US" altLang="zh-CN" dirty="0"/>
              <a:t>wrapper</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58209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关闭部署工具自动更新</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gclient</a:t>
            </a:r>
            <a:r>
              <a:rPr lang="en-US" altLang="zh-CN" dirty="0" smtClean="0"/>
              <a:t> </a:t>
            </a:r>
            <a:r>
              <a:rPr lang="zh-CN" altLang="en-US" dirty="0"/>
              <a:t>脚本会自动更新</a:t>
            </a:r>
            <a:r>
              <a:rPr lang="en-US" altLang="zh-CN" dirty="0" err="1"/>
              <a:t>depot_tools</a:t>
            </a:r>
            <a:r>
              <a:rPr lang="zh-CN" altLang="en-US" dirty="0"/>
              <a:t>。如果要关闭自动更新，可以使用以下方法：</a:t>
            </a:r>
            <a:endParaRPr lang="en-US" altLang="zh-CN" dirty="0"/>
          </a:p>
          <a:p>
            <a:r>
              <a:rPr lang="en-US" altLang="zh-CN" dirty="0"/>
              <a:t>Set the environment variable DEPOT_TOOLS_UPDATE=0.</a:t>
            </a:r>
          </a:p>
          <a:p>
            <a:r>
              <a:rPr lang="en-US" altLang="zh-CN" dirty="0"/>
              <a:t>Remove </a:t>
            </a:r>
            <a:r>
              <a:rPr lang="en-US" altLang="zh-CN" dirty="0" err="1"/>
              <a:t>depot_tools</a:t>
            </a:r>
            <a:r>
              <a:rPr lang="en-US" altLang="zh-CN" dirty="0"/>
              <a:t>/.</a:t>
            </a:r>
            <a:r>
              <a:rPr lang="en-US" altLang="zh-CN" dirty="0" err="1"/>
              <a:t>git</a:t>
            </a:r>
            <a:r>
              <a:rPr lang="en-US" altLang="zh-CN" dirty="0"/>
              <a:t>. </a:t>
            </a:r>
          </a:p>
          <a:p>
            <a:endParaRPr lang="zh-CN" altLang="en-US" dirty="0"/>
          </a:p>
        </p:txBody>
      </p:sp>
    </p:spTree>
    <p:extLst>
      <p:ext uri="{BB962C8B-B14F-4D97-AF65-F5344CB8AC3E}">
        <p14:creationId xmlns:p14="http://schemas.microsoft.com/office/powerpoint/2010/main" val="141827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Chromium </a:t>
            </a:r>
            <a:r>
              <a:rPr lang="zh-CN" altLang="en-US" dirty="0"/>
              <a:t>源码</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创建签出目录</a:t>
            </a:r>
            <a:r>
              <a:rPr lang="en-US" altLang="zh-CN" dirty="0"/>
              <a:t> </a:t>
            </a:r>
            <a:r>
              <a:rPr lang="en-US" altLang="zh-CN" dirty="0" smtClean="0"/>
              <a:t>(</a:t>
            </a:r>
            <a:r>
              <a:rPr lang="zh-CN" altLang="en-US" dirty="0"/>
              <a:t>例如</a:t>
            </a:r>
            <a:r>
              <a:rPr lang="en-US" altLang="zh-CN" dirty="0" smtClean="0"/>
              <a:t>c</a:t>
            </a:r>
            <a:r>
              <a:rPr lang="en-US" altLang="zh-CN" dirty="0"/>
              <a:t>:\code\chromium_git\chromium</a:t>
            </a:r>
            <a:r>
              <a:rPr lang="en-US" altLang="zh-CN" dirty="0" smtClean="0"/>
              <a:t>).</a:t>
            </a:r>
          </a:p>
          <a:p>
            <a:r>
              <a:rPr lang="zh-CN" altLang="en-US" dirty="0" smtClean="0"/>
              <a:t>获取</a:t>
            </a:r>
            <a:r>
              <a:rPr lang="en-US" altLang="zh-CN" dirty="0" smtClean="0"/>
              <a:t>chromium</a:t>
            </a:r>
            <a:r>
              <a:rPr lang="zh-CN" altLang="en-US" dirty="0" smtClean="0"/>
              <a:t>源码</a:t>
            </a:r>
            <a:endParaRPr lang="en-US" altLang="zh-CN" dirty="0" smtClean="0"/>
          </a:p>
          <a:p>
            <a:pPr marL="0" indent="0">
              <a:buNone/>
            </a:pPr>
            <a:r>
              <a:rPr lang="en-US" altLang="zh-CN" dirty="0" smtClean="0"/>
              <a:t>     cd </a:t>
            </a:r>
            <a:r>
              <a:rPr lang="en-US" altLang="zh-CN" dirty="0"/>
              <a:t>c:\code\chromium_git\chromium</a:t>
            </a:r>
          </a:p>
          <a:p>
            <a:pPr marL="0" indent="0">
              <a:buNone/>
            </a:pPr>
            <a:r>
              <a:rPr lang="en-US" altLang="zh-CN" dirty="0"/>
              <a:t>     </a:t>
            </a:r>
            <a:r>
              <a:rPr lang="en-US" altLang="zh-CN" dirty="0" smtClean="0"/>
              <a:t>fetch </a:t>
            </a:r>
            <a:r>
              <a:rPr lang="en-US" altLang="zh-CN" dirty="0"/>
              <a:t>--</a:t>
            </a:r>
            <a:r>
              <a:rPr lang="en-US" altLang="zh-CN" dirty="0" err="1"/>
              <a:t>nohooks</a:t>
            </a:r>
            <a:r>
              <a:rPr lang="en-US" altLang="zh-CN" dirty="0"/>
              <a:t> </a:t>
            </a:r>
            <a:r>
              <a:rPr lang="en-US" altLang="zh-CN" dirty="0" smtClean="0"/>
              <a:t>chromium</a:t>
            </a:r>
          </a:p>
          <a:p>
            <a:pPr marL="0" indent="0">
              <a:buNone/>
            </a:pPr>
            <a:r>
              <a:rPr lang="en-US" altLang="zh-CN" dirty="0"/>
              <a:t> </a:t>
            </a:r>
            <a:r>
              <a:rPr lang="en-US" altLang="zh-CN" dirty="0" smtClean="0"/>
              <a:t>    </a:t>
            </a:r>
            <a:r>
              <a:rPr lang="en-US" altLang="zh-CN" dirty="0" err="1" smtClean="0"/>
              <a:t>git</a:t>
            </a:r>
            <a:r>
              <a:rPr lang="en-US" altLang="zh-CN" dirty="0" smtClean="0"/>
              <a:t> fetch</a:t>
            </a:r>
          </a:p>
          <a:p>
            <a:pPr marL="0" indent="0">
              <a:buNone/>
            </a:pPr>
            <a:r>
              <a:rPr lang="en-US" altLang="zh-CN" dirty="0"/>
              <a:t> </a:t>
            </a:r>
            <a:r>
              <a:rPr lang="en-US" altLang="zh-CN" dirty="0" smtClean="0"/>
              <a:t>    </a:t>
            </a:r>
            <a:r>
              <a:rPr lang="en-US" altLang="zh-CN" dirty="0" err="1" smtClean="0"/>
              <a:t>git</a:t>
            </a:r>
            <a:r>
              <a:rPr lang="en-US" altLang="zh-CN" dirty="0" smtClean="0"/>
              <a:t> </a:t>
            </a:r>
            <a:r>
              <a:rPr lang="en-US" altLang="zh-CN" dirty="0"/>
              <a:t>checkout </a:t>
            </a:r>
            <a:r>
              <a:rPr lang="en-US" altLang="zh-CN" dirty="0" smtClean="0"/>
              <a:t>refs/tags/53.0.2785.89</a:t>
            </a:r>
          </a:p>
          <a:p>
            <a:pPr marL="0" indent="0">
              <a:buNone/>
            </a:pPr>
            <a:r>
              <a:rPr lang="en-US" altLang="zh-CN" dirty="0"/>
              <a:t> </a:t>
            </a:r>
            <a:r>
              <a:rPr lang="en-US" altLang="zh-CN" dirty="0" smtClean="0"/>
              <a:t>    </a:t>
            </a:r>
            <a:r>
              <a:rPr lang="en-US" altLang="zh-CN" dirty="0" err="1" smtClean="0"/>
              <a:t>gclient</a:t>
            </a:r>
            <a:r>
              <a:rPr lang="en-US" altLang="zh-CN" dirty="0" smtClean="0"/>
              <a:t> </a:t>
            </a:r>
            <a:r>
              <a:rPr lang="en-US" altLang="zh-CN" dirty="0"/>
              <a:t>sync --jobs </a:t>
            </a:r>
            <a:r>
              <a:rPr lang="en-US" altLang="zh-CN" dirty="0" smtClean="0"/>
              <a:t>16</a:t>
            </a:r>
          </a:p>
        </p:txBody>
      </p:sp>
    </p:spTree>
    <p:extLst>
      <p:ext uri="{BB962C8B-B14F-4D97-AF65-F5344CB8AC3E}">
        <p14:creationId xmlns:p14="http://schemas.microsoft.com/office/powerpoint/2010/main" val="288593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CEF</a:t>
            </a:r>
            <a:r>
              <a:rPr lang="zh-CN" altLang="en-US" dirty="0" smtClean="0"/>
              <a:t>源码</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获取</a:t>
            </a:r>
            <a:r>
              <a:rPr lang="en-US" altLang="zh-CN" dirty="0" smtClean="0"/>
              <a:t>CEF</a:t>
            </a:r>
            <a:r>
              <a:rPr lang="zh-CN" altLang="en-US" dirty="0" smtClean="0"/>
              <a:t>源码</a:t>
            </a:r>
            <a:endParaRPr lang="en-US" altLang="zh-CN" dirty="0" smtClean="0"/>
          </a:p>
          <a:p>
            <a:pPr marL="0" indent="0">
              <a:buNone/>
            </a:pPr>
            <a:r>
              <a:rPr lang="en-US" altLang="zh-CN" dirty="0" smtClean="0"/>
              <a:t>cd </a:t>
            </a:r>
            <a:r>
              <a:rPr lang="en-US" altLang="zh-CN" dirty="0"/>
              <a:t>c:\</a:t>
            </a:r>
            <a:r>
              <a:rPr lang="en-US" altLang="zh-CN" dirty="0" smtClean="0"/>
              <a:t>code\chromium_git\chromium\src </a:t>
            </a:r>
          </a:p>
          <a:p>
            <a:pPr marL="0" indent="0">
              <a:buNone/>
            </a:pPr>
            <a:r>
              <a:rPr lang="en-US" altLang="zh-CN" dirty="0" err="1" smtClean="0"/>
              <a:t>git</a:t>
            </a:r>
            <a:r>
              <a:rPr lang="en-US" altLang="zh-CN" dirty="0" smtClean="0"/>
              <a:t> </a:t>
            </a:r>
            <a:r>
              <a:rPr lang="en-US" altLang="zh-CN" dirty="0"/>
              <a:t>clone https://bitbucket.org/chromiumembedded/cef.git </a:t>
            </a:r>
            <a:endParaRPr lang="en-US" altLang="zh-CN" dirty="0" smtClean="0"/>
          </a:p>
          <a:p>
            <a:pPr marL="0" indent="0">
              <a:buNone/>
            </a:pPr>
            <a:endParaRPr lang="en-US" altLang="zh-CN" dirty="0"/>
          </a:p>
          <a:p>
            <a:pPr marL="0" indent="0">
              <a:buNone/>
            </a:pPr>
            <a:r>
              <a:rPr lang="en-US" altLang="zh-CN" dirty="0" smtClean="0"/>
              <a:t>cd </a:t>
            </a:r>
            <a:r>
              <a:rPr lang="en-US" altLang="zh-CN" dirty="0" err="1"/>
              <a:t>cef</a:t>
            </a:r>
            <a:r>
              <a:rPr lang="en-US" altLang="zh-CN" dirty="0"/>
              <a:t> </a:t>
            </a:r>
            <a:endParaRPr lang="en-US" altLang="zh-CN" dirty="0" smtClean="0"/>
          </a:p>
          <a:p>
            <a:pPr marL="0" indent="0">
              <a:buNone/>
            </a:pPr>
            <a:r>
              <a:rPr lang="en-US" altLang="zh-CN" dirty="0" err="1" smtClean="0"/>
              <a:t>git</a:t>
            </a:r>
            <a:r>
              <a:rPr lang="en-US" altLang="zh-CN" dirty="0" smtClean="0"/>
              <a:t> </a:t>
            </a:r>
            <a:r>
              <a:rPr lang="en-US" altLang="zh-CN" dirty="0"/>
              <a:t>checkout -t </a:t>
            </a:r>
            <a:r>
              <a:rPr lang="en-US" altLang="zh-CN" dirty="0" smtClean="0"/>
              <a:t>origin/2785</a:t>
            </a:r>
          </a:p>
          <a:p>
            <a:pPr marL="0" indent="0">
              <a:buNone/>
            </a:pPr>
            <a:endParaRPr lang="en-US" altLang="zh-CN" dirty="0" smtClean="0"/>
          </a:p>
          <a:p>
            <a:pPr marL="0" indent="0">
              <a:buNone/>
            </a:pPr>
            <a:r>
              <a:rPr lang="zh-CN" altLang="en-US" dirty="0" smtClean="0"/>
              <a:t>备注：</a:t>
            </a:r>
            <a:r>
              <a:rPr lang="en-US" altLang="zh-CN" dirty="0" smtClean="0"/>
              <a:t>CEF</a:t>
            </a:r>
            <a:r>
              <a:rPr lang="zh-CN" altLang="en-US" dirty="0" smtClean="0"/>
              <a:t>某个特定</a:t>
            </a:r>
            <a:r>
              <a:rPr lang="en-US" altLang="zh-CN" dirty="0" smtClean="0"/>
              <a:t>release</a:t>
            </a:r>
            <a:r>
              <a:rPr lang="zh-CN" altLang="en-US" dirty="0" smtClean="0"/>
              <a:t>版本往往依赖特定的</a:t>
            </a:r>
            <a:r>
              <a:rPr lang="en-US" altLang="zh-CN" dirty="0" smtClean="0"/>
              <a:t>chromium</a:t>
            </a:r>
            <a:r>
              <a:rPr lang="zh-CN" altLang="en-US" dirty="0" smtClean="0"/>
              <a:t>版本</a:t>
            </a:r>
            <a:r>
              <a:rPr lang="en-US" altLang="zh-CN" dirty="0" smtClean="0"/>
              <a:t>. </a:t>
            </a:r>
            <a:r>
              <a:rPr lang="zh-CN" altLang="en-US" dirty="0" smtClean="0"/>
              <a:t>可以去</a:t>
            </a:r>
            <a:r>
              <a:rPr lang="en-US" altLang="zh-CN" dirty="0" smtClean="0"/>
              <a:t>CEF</a:t>
            </a:r>
            <a:r>
              <a:rPr lang="zh-CN" altLang="en-US" dirty="0" smtClean="0"/>
              <a:t>顶层目录下的</a:t>
            </a:r>
            <a:r>
              <a:rPr lang="en-US" altLang="zh-CN" dirty="0" smtClean="0"/>
              <a:t>CHROMIUM_BUILD_COMPATIBILITY.txt</a:t>
            </a:r>
            <a:r>
              <a:rPr lang="en-US" altLang="zh-CN" dirty="0"/>
              <a:t> </a:t>
            </a:r>
            <a:r>
              <a:rPr lang="zh-CN" altLang="en-US" dirty="0" smtClean="0"/>
              <a:t>中获取所依赖的</a:t>
            </a:r>
            <a:r>
              <a:rPr lang="en-US" altLang="zh-CN" dirty="0" smtClean="0"/>
              <a:t>chromium</a:t>
            </a:r>
            <a:r>
              <a:rPr lang="zh-CN" altLang="en-US" dirty="0" smtClean="0"/>
              <a:t>版本号。</a:t>
            </a:r>
            <a:endParaRPr lang="en-US" altLang="zh-CN" dirty="0"/>
          </a:p>
        </p:txBody>
      </p:sp>
    </p:spTree>
    <p:extLst>
      <p:ext uri="{BB962C8B-B14F-4D97-AF65-F5344CB8AC3E}">
        <p14:creationId xmlns:p14="http://schemas.microsoft.com/office/powerpoint/2010/main" val="17464074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3941</TotalTime>
  <Words>4667</Words>
  <Application>Microsoft Office PowerPoint</Application>
  <PresentationFormat>全屏显示(4:3)</PresentationFormat>
  <Paragraphs>781</Paragraphs>
  <Slides>60</Slides>
  <Notes>2</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Chromium 开发</vt:lpstr>
      <vt:lpstr>简介</vt:lpstr>
      <vt:lpstr>下载编译</vt:lpstr>
      <vt:lpstr>部署工具</vt:lpstr>
      <vt:lpstr>gclient</vt:lpstr>
      <vt:lpstr>部署文件</vt:lpstr>
      <vt:lpstr>关闭部署工具自动更新</vt:lpstr>
      <vt:lpstr>Chromium 源码 </vt:lpstr>
      <vt:lpstr>CEF源码</vt:lpstr>
      <vt:lpstr>生成工程文件</vt:lpstr>
      <vt:lpstr>编译</vt:lpstr>
      <vt:lpstr>Chromium代码结构 </vt:lpstr>
      <vt:lpstr>目录结构</vt:lpstr>
      <vt:lpstr>模块结构</vt:lpstr>
      <vt:lpstr>Content not chrome </vt:lpstr>
      <vt:lpstr>多进程架构</vt:lpstr>
      <vt:lpstr>架构图</vt:lpstr>
      <vt:lpstr>线程与任务</vt:lpstr>
      <vt:lpstr>沙盒</vt:lpstr>
      <vt:lpstr>插件</vt:lpstr>
      <vt:lpstr>插件进程模型</vt:lpstr>
      <vt:lpstr>扩展</vt:lpstr>
      <vt:lpstr>扩展组件图</vt:lpstr>
      <vt:lpstr>网页渲染</vt:lpstr>
      <vt:lpstr>网页渲染分层</vt:lpstr>
      <vt:lpstr>webkit</vt:lpstr>
      <vt:lpstr>渲染进程</vt:lpstr>
      <vt:lpstr>PowerPoint 演示文稿</vt:lpstr>
      <vt:lpstr>浏览进程</vt:lpstr>
      <vt:lpstr>主要对象</vt:lpstr>
      <vt:lpstr>设置鼠标指针</vt:lpstr>
      <vt:lpstr>鼠标点击</vt:lpstr>
      <vt:lpstr>多进程资源加载</vt:lpstr>
      <vt:lpstr>资源加载分层</vt:lpstr>
      <vt:lpstr>IPC</vt:lpstr>
      <vt:lpstr>同步消息</vt:lpstr>
      <vt:lpstr>GPU加速渲染</vt:lpstr>
      <vt:lpstr>渲染过程</vt:lpstr>
      <vt:lpstr>四棵树</vt:lpstr>
      <vt:lpstr>合成</vt:lpstr>
      <vt:lpstr>GPU进程</vt:lpstr>
      <vt:lpstr>处理多context</vt:lpstr>
      <vt:lpstr>合成</vt:lpstr>
      <vt:lpstr>PowerPoint 演示文稿</vt:lpstr>
      <vt:lpstr>CommandBuffer</vt:lpstr>
      <vt:lpstr>Web IDL in Blink</vt:lpstr>
      <vt:lpstr>PowerPoint 演示文稿</vt:lpstr>
      <vt:lpstr>V8</vt:lpstr>
      <vt:lpstr>Promise</vt:lpstr>
      <vt:lpstr>JS DOM binding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Chromium 开发</dc:title>
  <dc:creator>Administrator</dc:creator>
  <cp:lastModifiedBy>dreamsummit</cp:lastModifiedBy>
  <cp:revision>321</cp:revision>
  <dcterms:created xsi:type="dcterms:W3CDTF">2017-07-18T02:16:30Z</dcterms:created>
  <dcterms:modified xsi:type="dcterms:W3CDTF">2017-08-03T02:32:05Z</dcterms:modified>
</cp:coreProperties>
</file>