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0" r:id="rId5"/>
    <p:sldId id="279" r:id="rId6"/>
    <p:sldId id="272"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790"/>
    <p:restoredTop sz="94689"/>
  </p:normalViewPr>
  <p:slideViewPr>
    <p:cSldViewPr snapToGrid="0" snapToObjects="1">
      <p:cViewPr varScale="1">
        <p:scale>
          <a:sx n="104" d="100"/>
          <a:sy n="104" d="100"/>
        </p:scale>
        <p:origin x="224"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3/5/22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3/5/22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3/5/22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F59E4-569C-A545-94BA-FCD8220C9343}"/>
              </a:ext>
            </a:extLst>
          </p:cNvPr>
          <p:cNvSpPr>
            <a:spLocks noGrp="1"/>
          </p:cNvSpPr>
          <p:nvPr>
            <p:ph type="ctrTitle"/>
          </p:nvPr>
        </p:nvSpPr>
        <p:spPr>
          <a:xfrm>
            <a:off x="1355676" y="99419"/>
            <a:ext cx="10107777" cy="3329581"/>
          </a:xfrm>
        </p:spPr>
        <p:txBody>
          <a:bodyPr/>
          <a:lstStyle/>
          <a:p>
            <a:r>
              <a:rPr kumimoji="1" lang="en-US" altLang="zh-CN" dirty="0"/>
              <a:t>Week06 Project</a:t>
            </a:r>
            <a:endParaRPr kumimoji="1" lang="zh-CN" altLang="en-US" dirty="0"/>
          </a:p>
        </p:txBody>
      </p:sp>
      <p:sp>
        <p:nvSpPr>
          <p:cNvPr id="3" name="副标题 2">
            <a:extLst>
              <a:ext uri="{FF2B5EF4-FFF2-40B4-BE49-F238E27FC236}">
                <a16:creationId xmlns:a16="http://schemas.microsoft.com/office/drawing/2014/main" id="{C27FD48B-0A8C-EF45-9924-D8A222CBF827}"/>
              </a:ext>
            </a:extLst>
          </p:cNvPr>
          <p:cNvSpPr>
            <a:spLocks noGrp="1"/>
          </p:cNvSpPr>
          <p:nvPr>
            <p:ph type="subTitle" idx="1"/>
          </p:nvPr>
        </p:nvSpPr>
        <p:spPr/>
        <p:txBody>
          <a:bodyPr/>
          <a:lstStyle/>
          <a:p>
            <a:r>
              <a:rPr kumimoji="1" lang="en-US" altLang="zh-CN" dirty="0" err="1"/>
              <a:t>ZhiChao</a:t>
            </a:r>
            <a:r>
              <a:rPr kumimoji="1" lang="en-US" altLang="zh-CN" dirty="0"/>
              <a:t> Peng</a:t>
            </a:r>
            <a:endParaRPr kumimoji="1" lang="zh-CN" altLang="en-US" dirty="0"/>
          </a:p>
        </p:txBody>
      </p:sp>
    </p:spTree>
    <p:extLst>
      <p:ext uri="{BB962C8B-B14F-4D97-AF65-F5344CB8AC3E}">
        <p14:creationId xmlns:p14="http://schemas.microsoft.com/office/powerpoint/2010/main" val="300006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DE25-F2E7-5949-9C72-9BC059DD91F7}"/>
              </a:ext>
            </a:extLst>
          </p:cNvPr>
          <p:cNvSpPr>
            <a:spLocks noGrp="1"/>
          </p:cNvSpPr>
          <p:nvPr>
            <p:ph type="title"/>
          </p:nvPr>
        </p:nvSpPr>
        <p:spPr/>
        <p:txBody>
          <a:bodyPr/>
          <a:lstStyle/>
          <a:p>
            <a:r>
              <a:rPr kumimoji="1" lang="en-US" altLang="zh-CN" dirty="0"/>
              <a:t>Problem 1</a:t>
            </a:r>
            <a:endParaRPr kumimoji="1" lang="zh-CN" altLang="en-US" dirty="0"/>
          </a:p>
        </p:txBody>
      </p:sp>
      <p:pic>
        <p:nvPicPr>
          <p:cNvPr id="5" name="图片 4" descr="图表, 折线图&#10;&#10;描述已自动生成">
            <a:extLst>
              <a:ext uri="{FF2B5EF4-FFF2-40B4-BE49-F238E27FC236}">
                <a16:creationId xmlns:a16="http://schemas.microsoft.com/office/drawing/2014/main" id="{D363272A-8AC6-D24E-98C6-1B3D03634DE8}"/>
              </a:ext>
            </a:extLst>
          </p:cNvPr>
          <p:cNvPicPr>
            <a:picLocks noChangeAspect="1"/>
          </p:cNvPicPr>
          <p:nvPr/>
        </p:nvPicPr>
        <p:blipFill>
          <a:blip r:embed="rId2"/>
          <a:stretch>
            <a:fillRect/>
          </a:stretch>
        </p:blipFill>
        <p:spPr>
          <a:xfrm>
            <a:off x="1417766" y="1748284"/>
            <a:ext cx="8490528" cy="4479521"/>
          </a:xfrm>
          <a:prstGeom prst="rect">
            <a:avLst/>
          </a:prstGeom>
        </p:spPr>
      </p:pic>
    </p:spTree>
    <p:extLst>
      <p:ext uri="{BB962C8B-B14F-4D97-AF65-F5344CB8AC3E}">
        <p14:creationId xmlns:p14="http://schemas.microsoft.com/office/powerpoint/2010/main" val="115663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7F1CC5-0E35-C648-9797-04EF6B52620F}"/>
              </a:ext>
            </a:extLst>
          </p:cNvPr>
          <p:cNvSpPr>
            <a:spLocks noGrp="1"/>
          </p:cNvSpPr>
          <p:nvPr>
            <p:ph idx="1"/>
          </p:nvPr>
        </p:nvSpPr>
        <p:spPr>
          <a:xfrm>
            <a:off x="772820" y="2355383"/>
            <a:ext cx="8946541" cy="4195481"/>
          </a:xfrm>
        </p:spPr>
        <p:txBody>
          <a:bodyPr>
            <a:normAutofit/>
          </a:bodyPr>
          <a:lstStyle/>
          <a:p>
            <a:r>
              <a:rPr lang="en-US" altLang="zh-CN" dirty="0"/>
              <a:t>As the implied volatility increases, the value for both call and put increases. The increase in demand and decrease in supply will cause the option value(price) to increase. This indicates that as demand increases or supply decreases, the implied volatility will increase, and vice versa.</a:t>
            </a:r>
            <a:endParaRPr lang="zh-CN" altLang="zh-CN" dirty="0"/>
          </a:p>
          <a:p>
            <a:endParaRPr kumimoji="1" lang="zh-CN" altLang="en-US" dirty="0"/>
          </a:p>
        </p:txBody>
      </p:sp>
    </p:spTree>
    <p:extLst>
      <p:ext uri="{BB962C8B-B14F-4D97-AF65-F5344CB8AC3E}">
        <p14:creationId xmlns:p14="http://schemas.microsoft.com/office/powerpoint/2010/main" val="154164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95388E-3880-CE4C-B481-FD917C8C1744}"/>
              </a:ext>
            </a:extLst>
          </p:cNvPr>
          <p:cNvSpPr>
            <a:spLocks noGrp="1"/>
          </p:cNvSpPr>
          <p:nvPr>
            <p:ph type="title"/>
          </p:nvPr>
        </p:nvSpPr>
        <p:spPr/>
        <p:txBody>
          <a:bodyPr/>
          <a:lstStyle/>
          <a:p>
            <a:r>
              <a:rPr kumimoji="1" lang="en-US" altLang="zh-CN" dirty="0"/>
              <a:t>Problem 2</a:t>
            </a:r>
            <a:br>
              <a:rPr kumimoji="1" lang="en-US" altLang="zh-CN" dirty="0"/>
            </a:br>
            <a:br>
              <a:rPr kumimoji="1" lang="en-US" altLang="zh-CN" dirty="0"/>
            </a:br>
            <a:br>
              <a:rPr kumimoji="1" lang="en-US" altLang="zh-CN" dirty="0"/>
            </a:br>
            <a:br>
              <a:rPr kumimoji="1" lang="en-US" altLang="zh-CN" dirty="0"/>
            </a:br>
            <a:endParaRPr kumimoji="1" lang="zh-CN" altLang="en-US" dirty="0"/>
          </a:p>
        </p:txBody>
      </p:sp>
      <p:pic>
        <p:nvPicPr>
          <p:cNvPr id="3" name="图片 2" descr="图表, 散点图&#10;&#10;描述已自动生成">
            <a:extLst>
              <a:ext uri="{FF2B5EF4-FFF2-40B4-BE49-F238E27FC236}">
                <a16:creationId xmlns:a16="http://schemas.microsoft.com/office/drawing/2014/main" id="{5FAE294F-57E7-0843-AE8F-8180E33F99F2}"/>
              </a:ext>
            </a:extLst>
          </p:cNvPr>
          <p:cNvPicPr>
            <a:picLocks noChangeAspect="1"/>
          </p:cNvPicPr>
          <p:nvPr/>
        </p:nvPicPr>
        <p:blipFill>
          <a:blip r:embed="rId2"/>
          <a:stretch>
            <a:fillRect/>
          </a:stretch>
        </p:blipFill>
        <p:spPr>
          <a:xfrm>
            <a:off x="293301" y="1648555"/>
            <a:ext cx="8454658" cy="4344472"/>
          </a:xfrm>
          <a:prstGeom prst="rect">
            <a:avLst/>
          </a:prstGeom>
        </p:spPr>
      </p:pic>
    </p:spTree>
    <p:extLst>
      <p:ext uri="{BB962C8B-B14F-4D97-AF65-F5344CB8AC3E}">
        <p14:creationId xmlns:p14="http://schemas.microsoft.com/office/powerpoint/2010/main" val="23084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A2EFF-FE68-9A41-B6D6-096191825D9F}"/>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3FAC5D59-BB12-434E-8C86-F4B9D7F8495C}"/>
              </a:ext>
            </a:extLst>
          </p:cNvPr>
          <p:cNvSpPr>
            <a:spLocks noGrp="1"/>
          </p:cNvSpPr>
          <p:nvPr>
            <p:ph idx="1"/>
          </p:nvPr>
        </p:nvSpPr>
        <p:spPr/>
        <p:txBody>
          <a:bodyPr/>
          <a:lstStyle/>
          <a:p>
            <a:r>
              <a:rPr lang="en-US" altLang="zh-CN" dirty="0"/>
              <a:t>From the graph, we can see that at-money options have lower implied volatility compared to out-of-money or in-money options. This indicates that the implied volatility has a "volatility smile". The implied volatility is higher when the Strike Price is lower. This could happen when investors are having a bear view of the market and are panic about the probability for the market to crash, they then buy puts to try to hedge their risk.</a:t>
            </a:r>
            <a:endParaRPr lang="zh-CN" altLang="zh-CN" dirty="0"/>
          </a:p>
          <a:p>
            <a:endParaRPr kumimoji="1" lang="zh-CN" altLang="en-US" dirty="0"/>
          </a:p>
        </p:txBody>
      </p:sp>
    </p:spTree>
    <p:extLst>
      <p:ext uri="{BB962C8B-B14F-4D97-AF65-F5344CB8AC3E}">
        <p14:creationId xmlns:p14="http://schemas.microsoft.com/office/powerpoint/2010/main" val="39696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67047-619A-2944-A587-7E41757AB707}"/>
              </a:ext>
            </a:extLst>
          </p:cNvPr>
          <p:cNvSpPr>
            <a:spLocks noGrp="1"/>
          </p:cNvSpPr>
          <p:nvPr>
            <p:ph type="title"/>
          </p:nvPr>
        </p:nvSpPr>
        <p:spPr/>
        <p:txBody>
          <a:bodyPr/>
          <a:lstStyle/>
          <a:p>
            <a:r>
              <a:rPr kumimoji="1" lang="en-US" altLang="zh-CN"/>
              <a:t>Problem3</a:t>
            </a:r>
            <a:endParaRPr kumimoji="1" lang="zh-CN" altLang="en-US" dirty="0"/>
          </a:p>
        </p:txBody>
      </p:sp>
      <p:sp>
        <p:nvSpPr>
          <p:cNvPr id="5" name="内容占位符 4">
            <a:extLst>
              <a:ext uri="{FF2B5EF4-FFF2-40B4-BE49-F238E27FC236}">
                <a16:creationId xmlns:a16="http://schemas.microsoft.com/office/drawing/2014/main" id="{3743271E-ED51-454F-B946-74C0DAB6AEA0}"/>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775371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38"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6"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标题 1">
            <a:extLst>
              <a:ext uri="{FF2B5EF4-FFF2-40B4-BE49-F238E27FC236}">
                <a16:creationId xmlns:a16="http://schemas.microsoft.com/office/drawing/2014/main" id="{E8A185E5-D61B-2C4E-BFA4-D5037A31F61B}"/>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kumimoji="1" lang="en-US" altLang="zh-CN" sz="7200" b="0" i="0" kern="1200" dirty="0">
                <a:solidFill>
                  <a:schemeClr val="tx2"/>
                </a:solidFill>
                <a:latin typeface="+mj-lt"/>
                <a:ea typeface="+mj-ea"/>
                <a:cs typeface="+mj-cs"/>
              </a:rPr>
              <a:t>Thank You!</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236776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6515</TotalTime>
  <Words>151</Words>
  <Application>Microsoft Macintosh PowerPoint</Application>
  <PresentationFormat>宽屏</PresentationFormat>
  <Paragraphs>8</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Arial</vt:lpstr>
      <vt:lpstr>Century Gothic</vt:lpstr>
      <vt:lpstr>Wingdings 3</vt:lpstr>
      <vt:lpstr>离子</vt:lpstr>
      <vt:lpstr>Week06 Project</vt:lpstr>
      <vt:lpstr>Problem 1</vt:lpstr>
      <vt:lpstr>PowerPoint 演示文稿</vt:lpstr>
      <vt:lpstr>Problem 2    </vt:lpstr>
      <vt:lpstr>PowerPoint 演示文稿</vt:lpstr>
      <vt:lpstr>Problem3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fred peng</dc:creator>
  <cp:lastModifiedBy>fred peng</cp:lastModifiedBy>
  <cp:revision>7</cp:revision>
  <dcterms:created xsi:type="dcterms:W3CDTF">2019-11-26T03:16:25Z</dcterms:created>
  <dcterms:modified xsi:type="dcterms:W3CDTF">2022-03-05T12:57:30Z</dcterms:modified>
</cp:coreProperties>
</file>