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0" r:id="rId5"/>
    <p:sldId id="272" r:id="rId6"/>
    <p:sldId id="280" r:id="rId7"/>
    <p:sldId id="281" r:id="rId8"/>
    <p:sldId id="282" r:id="rId9"/>
    <p:sldId id="28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474"/>
    <p:restoredTop sz="94689"/>
  </p:normalViewPr>
  <p:slideViewPr>
    <p:cSldViewPr snapToGrid="0" snapToObjects="1">
      <p:cViewPr varScale="1">
        <p:scale>
          <a:sx n="73" d="100"/>
          <a:sy n="73" d="100"/>
        </p:scale>
        <p:origin x="200"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3/26/22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3/26/22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3/26/22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F59E4-569C-A545-94BA-FCD8220C9343}"/>
              </a:ext>
            </a:extLst>
          </p:cNvPr>
          <p:cNvSpPr>
            <a:spLocks noGrp="1"/>
          </p:cNvSpPr>
          <p:nvPr>
            <p:ph type="ctrTitle"/>
          </p:nvPr>
        </p:nvSpPr>
        <p:spPr>
          <a:xfrm>
            <a:off x="1355676" y="99419"/>
            <a:ext cx="10107777" cy="3329581"/>
          </a:xfrm>
        </p:spPr>
        <p:txBody>
          <a:bodyPr/>
          <a:lstStyle/>
          <a:p>
            <a:r>
              <a:rPr kumimoji="1" lang="en-US" altLang="zh-CN" dirty="0"/>
              <a:t>Week07 Project</a:t>
            </a:r>
            <a:endParaRPr kumimoji="1" lang="zh-CN" altLang="en-US" dirty="0"/>
          </a:p>
        </p:txBody>
      </p:sp>
      <p:sp>
        <p:nvSpPr>
          <p:cNvPr id="3" name="副标题 2">
            <a:extLst>
              <a:ext uri="{FF2B5EF4-FFF2-40B4-BE49-F238E27FC236}">
                <a16:creationId xmlns:a16="http://schemas.microsoft.com/office/drawing/2014/main" id="{C27FD48B-0A8C-EF45-9924-D8A222CBF827}"/>
              </a:ext>
            </a:extLst>
          </p:cNvPr>
          <p:cNvSpPr>
            <a:spLocks noGrp="1"/>
          </p:cNvSpPr>
          <p:nvPr>
            <p:ph type="subTitle" idx="1"/>
          </p:nvPr>
        </p:nvSpPr>
        <p:spPr/>
        <p:txBody>
          <a:bodyPr/>
          <a:lstStyle/>
          <a:p>
            <a:r>
              <a:rPr kumimoji="1" lang="en-US" altLang="zh-CN" dirty="0" err="1"/>
              <a:t>ZhiChao</a:t>
            </a:r>
            <a:r>
              <a:rPr kumimoji="1" lang="en-US" altLang="zh-CN" dirty="0"/>
              <a:t> Peng</a:t>
            </a:r>
            <a:endParaRPr kumimoji="1" lang="zh-CN" altLang="en-US" dirty="0"/>
          </a:p>
        </p:txBody>
      </p:sp>
    </p:spTree>
    <p:extLst>
      <p:ext uri="{BB962C8B-B14F-4D97-AF65-F5344CB8AC3E}">
        <p14:creationId xmlns:p14="http://schemas.microsoft.com/office/powerpoint/2010/main" val="300006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8"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6"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E8A185E5-D61B-2C4E-BFA4-D5037A31F61B}"/>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kumimoji="1" lang="en-US" altLang="zh-CN" sz="7200" b="0" i="0" kern="1200" dirty="0">
                <a:solidFill>
                  <a:schemeClr val="tx2"/>
                </a:solidFill>
                <a:latin typeface="+mj-lt"/>
                <a:ea typeface="+mj-ea"/>
                <a:cs typeface="+mj-cs"/>
              </a:rPr>
              <a:t>Thank You!</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23677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DE25-F2E7-5949-9C72-9BC059DD91F7}"/>
              </a:ext>
            </a:extLst>
          </p:cNvPr>
          <p:cNvSpPr>
            <a:spLocks noGrp="1"/>
          </p:cNvSpPr>
          <p:nvPr>
            <p:ph type="title"/>
          </p:nvPr>
        </p:nvSpPr>
        <p:spPr/>
        <p:txBody>
          <a:bodyPr/>
          <a:lstStyle/>
          <a:p>
            <a:r>
              <a:rPr kumimoji="1" lang="en-US" altLang="zh-CN" dirty="0"/>
              <a:t>Problem 1</a:t>
            </a:r>
            <a:endParaRPr kumimoji="1" lang="zh-CN" altLang="en-US" dirty="0"/>
          </a:p>
        </p:txBody>
      </p:sp>
      <p:pic>
        <p:nvPicPr>
          <p:cNvPr id="4" name="图片 3" descr="表格&#10;&#10;描述已自动生成">
            <a:extLst>
              <a:ext uri="{FF2B5EF4-FFF2-40B4-BE49-F238E27FC236}">
                <a16:creationId xmlns:a16="http://schemas.microsoft.com/office/drawing/2014/main" id="{B292C222-14FB-724D-8360-7653A38C6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2202497"/>
            <a:ext cx="5270500" cy="2453005"/>
          </a:xfrm>
          <a:prstGeom prst="rect">
            <a:avLst/>
          </a:prstGeom>
        </p:spPr>
      </p:pic>
    </p:spTree>
    <p:extLst>
      <p:ext uri="{BB962C8B-B14F-4D97-AF65-F5344CB8AC3E}">
        <p14:creationId xmlns:p14="http://schemas.microsoft.com/office/powerpoint/2010/main" val="115663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7F1CC5-0E35-C648-9797-04EF6B52620F}"/>
              </a:ext>
            </a:extLst>
          </p:cNvPr>
          <p:cNvSpPr>
            <a:spLocks noGrp="1"/>
          </p:cNvSpPr>
          <p:nvPr>
            <p:ph idx="1"/>
          </p:nvPr>
        </p:nvSpPr>
        <p:spPr>
          <a:xfrm>
            <a:off x="772820" y="2355383"/>
            <a:ext cx="8946541" cy="4195481"/>
          </a:xfrm>
        </p:spPr>
        <p:txBody>
          <a:bodyPr>
            <a:normAutofit/>
          </a:bodyPr>
          <a:lstStyle/>
          <a:p>
            <a:r>
              <a:rPr lang="en-US" altLang="zh-CN" dirty="0"/>
              <a:t>From the above, we see that the values between two methods for both a call and a put are the same, which indicates that our implementation for both methods is correct.  Black Scholes method can provide the most accurate Greeks, but the finite difference method is able to give a good approximation on Greeks given small enough changes of impact. It can be used as an alternative while it is not possible to use Black Scholes method.</a:t>
            </a:r>
            <a:endParaRPr lang="zh-CN" altLang="zh-CN" dirty="0"/>
          </a:p>
          <a:p>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154164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5388E-3880-CE4C-B481-FD917C8C1744}"/>
              </a:ext>
            </a:extLst>
          </p:cNvPr>
          <p:cNvSpPr>
            <a:spLocks noGrp="1"/>
          </p:cNvSpPr>
          <p:nvPr>
            <p:ph type="title"/>
          </p:nvPr>
        </p:nvSpPr>
        <p:spPr/>
        <p:txBody>
          <a:bodyPr/>
          <a:lstStyle/>
          <a:p>
            <a:endParaRPr kumimoji="1" lang="zh-CN" altLang="en-US" dirty="0"/>
          </a:p>
        </p:txBody>
      </p:sp>
      <p:pic>
        <p:nvPicPr>
          <p:cNvPr id="4" name="图片 3" descr="表格&#10;&#10;描述已自动生成">
            <a:extLst>
              <a:ext uri="{FF2B5EF4-FFF2-40B4-BE49-F238E27FC236}">
                <a16:creationId xmlns:a16="http://schemas.microsoft.com/office/drawing/2014/main" id="{831E2BFC-8C14-3646-9742-7F8CA173A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247" y="452718"/>
            <a:ext cx="3505200" cy="2565400"/>
          </a:xfrm>
          <a:prstGeom prst="rect">
            <a:avLst/>
          </a:prstGeom>
        </p:spPr>
      </p:pic>
      <p:sp>
        <p:nvSpPr>
          <p:cNvPr id="6" name="文本框 5">
            <a:extLst>
              <a:ext uri="{FF2B5EF4-FFF2-40B4-BE49-F238E27FC236}">
                <a16:creationId xmlns:a16="http://schemas.microsoft.com/office/drawing/2014/main" id="{D735DE7A-8399-8346-972E-E72860CF9774}"/>
              </a:ext>
            </a:extLst>
          </p:cNvPr>
          <p:cNvSpPr txBox="1"/>
          <p:nvPr/>
        </p:nvSpPr>
        <p:spPr>
          <a:xfrm>
            <a:off x="1469266" y="3429000"/>
            <a:ext cx="6101860" cy="1477328"/>
          </a:xfrm>
          <a:prstGeom prst="rect">
            <a:avLst/>
          </a:prstGeom>
          <a:noFill/>
        </p:spPr>
        <p:txBody>
          <a:bodyPr wrap="square">
            <a:spAutoFit/>
          </a:bodyPr>
          <a:lstStyle/>
          <a:p>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The graph above shows Greeks for BT call and BT put, the call price is 3.8147 and the put price is 4.4469. The carry rho represents the sensitivity. As the dividend of the underlying asset increase by $1, the American call price decrease by $0.095796, and the American put price increase by $0.531082.</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3084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67047-619A-2944-A587-7E41757AB707}"/>
              </a:ext>
            </a:extLst>
          </p:cNvPr>
          <p:cNvSpPr>
            <a:spLocks noGrp="1"/>
          </p:cNvSpPr>
          <p:nvPr>
            <p:ph type="title"/>
          </p:nvPr>
        </p:nvSpPr>
        <p:spPr/>
        <p:txBody>
          <a:bodyPr/>
          <a:lstStyle/>
          <a:p>
            <a:r>
              <a:rPr kumimoji="1" lang="en-US" altLang="zh-CN" dirty="0"/>
              <a:t>Problem2</a:t>
            </a:r>
            <a:endParaRPr kumimoji="1" lang="zh-CN" altLang="en-US" dirty="0"/>
          </a:p>
        </p:txBody>
      </p:sp>
      <p:pic>
        <p:nvPicPr>
          <p:cNvPr id="7" name="图片 6" descr="表格&#10;&#10;描述已自动生成">
            <a:extLst>
              <a:ext uri="{FF2B5EF4-FFF2-40B4-BE49-F238E27FC236}">
                <a16:creationId xmlns:a16="http://schemas.microsoft.com/office/drawing/2014/main" id="{A8CA58CC-8FB6-6646-818D-4FB64EE2B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1392555"/>
            <a:ext cx="3795445" cy="3128243"/>
          </a:xfrm>
          <a:prstGeom prst="rect">
            <a:avLst/>
          </a:prstGeom>
        </p:spPr>
      </p:pic>
      <p:pic>
        <p:nvPicPr>
          <p:cNvPr id="8" name="图片 7" descr="表格&#10;&#10;描述已自动生成">
            <a:extLst>
              <a:ext uri="{FF2B5EF4-FFF2-40B4-BE49-F238E27FC236}">
                <a16:creationId xmlns:a16="http://schemas.microsoft.com/office/drawing/2014/main" id="{104D6C0A-FE1E-E849-8B19-D0E4BD225A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1556" y="1375625"/>
            <a:ext cx="4210075" cy="3162101"/>
          </a:xfrm>
          <a:prstGeom prst="rect">
            <a:avLst/>
          </a:prstGeom>
        </p:spPr>
      </p:pic>
    </p:spTree>
    <p:extLst>
      <p:ext uri="{BB962C8B-B14F-4D97-AF65-F5344CB8AC3E}">
        <p14:creationId xmlns:p14="http://schemas.microsoft.com/office/powerpoint/2010/main" val="77537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0E847-534D-D04C-8EFB-4402789D44E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16A9488-57AA-D345-A57C-7290ACCBA1B2}"/>
              </a:ext>
            </a:extLst>
          </p:cNvPr>
          <p:cNvSpPr>
            <a:spLocks noGrp="1"/>
          </p:cNvSpPr>
          <p:nvPr>
            <p:ph idx="1"/>
          </p:nvPr>
        </p:nvSpPr>
        <p:spPr/>
        <p:txBody>
          <a:bodyPr>
            <a:normAutofit/>
          </a:bodyPr>
          <a:lstStyle/>
          <a:p>
            <a:r>
              <a:rPr lang="en-US" altLang="zh-CN" dirty="0"/>
              <a:t>The left graph is from this week’s project, and the right graph is from last week’s project. As we can see, most of the values in the two graphs are like each other. But it seems that portfolios created from American Options tend to be riskier than portfolios created from European Options.</a:t>
            </a:r>
            <a:endParaRPr lang="zh-CN" altLang="zh-CN" dirty="0"/>
          </a:p>
          <a:p>
            <a:endParaRPr kumimoji="1" lang="zh-CN" altLang="en-US" dirty="0"/>
          </a:p>
        </p:txBody>
      </p:sp>
    </p:spTree>
    <p:extLst>
      <p:ext uri="{BB962C8B-B14F-4D97-AF65-F5344CB8AC3E}">
        <p14:creationId xmlns:p14="http://schemas.microsoft.com/office/powerpoint/2010/main" val="1064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A086-D743-1F41-BEF2-CB466C93143B}"/>
              </a:ext>
            </a:extLst>
          </p:cNvPr>
          <p:cNvSpPr>
            <a:spLocks noGrp="1"/>
          </p:cNvSpPr>
          <p:nvPr>
            <p:ph type="title"/>
          </p:nvPr>
        </p:nvSpPr>
        <p:spPr/>
        <p:txBody>
          <a:bodyPr/>
          <a:lstStyle/>
          <a:p>
            <a:r>
              <a:rPr kumimoji="1" lang="en-US" altLang="zh-CN" dirty="0"/>
              <a:t>Problem 3</a:t>
            </a:r>
            <a:endParaRPr kumimoji="1" lang="zh-CN" altLang="en-US" dirty="0"/>
          </a:p>
        </p:txBody>
      </p:sp>
      <p:pic>
        <p:nvPicPr>
          <p:cNvPr id="6" name="内容占位符 5" descr="应用程序, 表格, Excel&#10;&#10;描述已自动生成">
            <a:extLst>
              <a:ext uri="{FF2B5EF4-FFF2-40B4-BE49-F238E27FC236}">
                <a16:creationId xmlns:a16="http://schemas.microsoft.com/office/drawing/2014/main" id="{EFDD6477-C190-874D-9F9E-42C82FF058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4618" y="2052638"/>
            <a:ext cx="7304539" cy="4195762"/>
          </a:xfrm>
          <a:prstGeom prst="rect">
            <a:avLst/>
          </a:prstGeom>
        </p:spPr>
      </p:pic>
    </p:spTree>
    <p:extLst>
      <p:ext uri="{BB962C8B-B14F-4D97-AF65-F5344CB8AC3E}">
        <p14:creationId xmlns:p14="http://schemas.microsoft.com/office/powerpoint/2010/main" val="149580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7B1F6-8950-C047-A5CC-267126448A6B}"/>
              </a:ext>
            </a:extLst>
          </p:cNvPr>
          <p:cNvSpPr>
            <a:spLocks noGrp="1"/>
          </p:cNvSpPr>
          <p:nvPr>
            <p:ph type="title"/>
          </p:nvPr>
        </p:nvSpPr>
        <p:spPr/>
        <p:txBody>
          <a:bodyPr/>
          <a:lstStyle/>
          <a:p>
            <a:endParaRPr kumimoji="1" lang="zh-CN" altLang="en-US"/>
          </a:p>
        </p:txBody>
      </p:sp>
      <p:pic>
        <p:nvPicPr>
          <p:cNvPr id="4" name="内容占位符 3" descr="表格&#10;&#10;描述已自动生成">
            <a:extLst>
              <a:ext uri="{FF2B5EF4-FFF2-40B4-BE49-F238E27FC236}">
                <a16:creationId xmlns:a16="http://schemas.microsoft.com/office/drawing/2014/main" id="{23E4F22C-2344-5A46-9008-FC25539ED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0001" y="2052638"/>
            <a:ext cx="2993773" cy="4195762"/>
          </a:xfrm>
          <a:prstGeom prst="rect">
            <a:avLst/>
          </a:prstGeom>
        </p:spPr>
      </p:pic>
    </p:spTree>
    <p:extLst>
      <p:ext uri="{BB962C8B-B14F-4D97-AF65-F5344CB8AC3E}">
        <p14:creationId xmlns:p14="http://schemas.microsoft.com/office/powerpoint/2010/main" val="348767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530C1-A7FE-BA4B-8F6B-AF90457F688B}"/>
              </a:ext>
            </a:extLst>
          </p:cNvPr>
          <p:cNvSpPr>
            <a:spLocks noGrp="1"/>
          </p:cNvSpPr>
          <p:nvPr>
            <p:ph type="title"/>
          </p:nvPr>
        </p:nvSpPr>
        <p:spPr/>
        <p:txBody>
          <a:bodyPr/>
          <a:lstStyle/>
          <a:p>
            <a:endParaRPr kumimoji="1" lang="zh-CN" altLang="en-US"/>
          </a:p>
        </p:txBody>
      </p:sp>
      <p:pic>
        <p:nvPicPr>
          <p:cNvPr id="5" name="内容占位符 4" descr="图表, 折线图&#10;&#10;描述已自动生成">
            <a:extLst>
              <a:ext uri="{FF2B5EF4-FFF2-40B4-BE49-F238E27FC236}">
                <a16:creationId xmlns:a16="http://schemas.microsoft.com/office/drawing/2014/main" id="{4E676535-BA23-6543-9300-5A06428C3AF5}"/>
              </a:ext>
            </a:extLst>
          </p:cNvPr>
          <p:cNvPicPr>
            <a:picLocks noGrp="1" noChangeAspect="1"/>
          </p:cNvPicPr>
          <p:nvPr>
            <p:ph idx="1"/>
          </p:nvPr>
        </p:nvPicPr>
        <p:blipFill>
          <a:blip r:embed="rId2"/>
          <a:stretch>
            <a:fillRect/>
          </a:stretch>
        </p:blipFill>
        <p:spPr>
          <a:xfrm>
            <a:off x="2509838" y="2543969"/>
            <a:ext cx="6134100" cy="3213100"/>
          </a:xfrm>
        </p:spPr>
      </p:pic>
    </p:spTree>
    <p:extLst>
      <p:ext uri="{BB962C8B-B14F-4D97-AF65-F5344CB8AC3E}">
        <p14:creationId xmlns:p14="http://schemas.microsoft.com/office/powerpoint/2010/main" val="688113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6957</TotalTime>
  <Words>215</Words>
  <Application>Microsoft Macintosh PowerPoint</Application>
  <PresentationFormat>宽屏</PresentationFormat>
  <Paragraphs>10</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Arial</vt:lpstr>
      <vt:lpstr>Century Gothic</vt:lpstr>
      <vt:lpstr>Times New Roman</vt:lpstr>
      <vt:lpstr>Wingdings 3</vt:lpstr>
      <vt:lpstr>离子</vt:lpstr>
      <vt:lpstr>Week07 Project</vt:lpstr>
      <vt:lpstr>Problem 1</vt:lpstr>
      <vt:lpstr>PowerPoint 演示文稿</vt:lpstr>
      <vt:lpstr>PowerPoint 演示文稿</vt:lpstr>
      <vt:lpstr>Problem2</vt:lpstr>
      <vt:lpstr>PowerPoint 演示文稿</vt:lpstr>
      <vt:lpstr>Problem 3</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Prediction</dc:title>
  <dc:creator>fred peng</dc:creator>
  <cp:lastModifiedBy>fred peng</cp:lastModifiedBy>
  <cp:revision>10</cp:revision>
  <dcterms:created xsi:type="dcterms:W3CDTF">2019-11-26T03:16:25Z</dcterms:created>
  <dcterms:modified xsi:type="dcterms:W3CDTF">2022-03-26T11:45:35Z</dcterms:modified>
</cp:coreProperties>
</file>