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70" r:id="rId5"/>
    <p:sldId id="279" r:id="rId6"/>
    <p:sldId id="272" r:id="rId7"/>
    <p:sldId id="280" r:id="rId8"/>
    <p:sldId id="281" r:id="rId9"/>
    <p:sldId id="282"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790"/>
    <p:restoredTop sz="94689"/>
  </p:normalViewPr>
  <p:slideViewPr>
    <p:cSldViewPr snapToGrid="0" snapToObjects="1">
      <p:cViewPr varScale="1">
        <p:scale>
          <a:sx n="104" d="100"/>
          <a:sy n="104" d="100"/>
        </p:scale>
        <p:origin x="224"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3/5/22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3/5/22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3/5/22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F59E4-569C-A545-94BA-FCD8220C9343}"/>
              </a:ext>
            </a:extLst>
          </p:cNvPr>
          <p:cNvSpPr>
            <a:spLocks noGrp="1"/>
          </p:cNvSpPr>
          <p:nvPr>
            <p:ph type="ctrTitle"/>
          </p:nvPr>
        </p:nvSpPr>
        <p:spPr>
          <a:xfrm>
            <a:off x="1355676" y="99419"/>
            <a:ext cx="10107777" cy="3329581"/>
          </a:xfrm>
        </p:spPr>
        <p:txBody>
          <a:bodyPr/>
          <a:lstStyle/>
          <a:p>
            <a:r>
              <a:rPr kumimoji="1" lang="en-US" altLang="zh-CN" dirty="0"/>
              <a:t>Week06 Project</a:t>
            </a:r>
            <a:endParaRPr kumimoji="1" lang="zh-CN" altLang="en-US" dirty="0"/>
          </a:p>
        </p:txBody>
      </p:sp>
      <p:sp>
        <p:nvSpPr>
          <p:cNvPr id="3" name="副标题 2">
            <a:extLst>
              <a:ext uri="{FF2B5EF4-FFF2-40B4-BE49-F238E27FC236}">
                <a16:creationId xmlns:a16="http://schemas.microsoft.com/office/drawing/2014/main" id="{C27FD48B-0A8C-EF45-9924-D8A222CBF827}"/>
              </a:ext>
            </a:extLst>
          </p:cNvPr>
          <p:cNvSpPr>
            <a:spLocks noGrp="1"/>
          </p:cNvSpPr>
          <p:nvPr>
            <p:ph type="subTitle" idx="1"/>
          </p:nvPr>
        </p:nvSpPr>
        <p:spPr/>
        <p:txBody>
          <a:bodyPr/>
          <a:lstStyle/>
          <a:p>
            <a:r>
              <a:rPr kumimoji="1" lang="en-US" altLang="zh-CN" dirty="0" err="1"/>
              <a:t>ZhiChao</a:t>
            </a:r>
            <a:r>
              <a:rPr kumimoji="1" lang="en-US" altLang="zh-CN" dirty="0"/>
              <a:t> Peng</a:t>
            </a:r>
            <a:endParaRPr kumimoji="1" lang="zh-CN" altLang="en-US" dirty="0"/>
          </a:p>
        </p:txBody>
      </p:sp>
    </p:spTree>
    <p:extLst>
      <p:ext uri="{BB962C8B-B14F-4D97-AF65-F5344CB8AC3E}">
        <p14:creationId xmlns:p14="http://schemas.microsoft.com/office/powerpoint/2010/main" val="300006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8"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0"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5"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46"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标题 1">
            <a:extLst>
              <a:ext uri="{FF2B5EF4-FFF2-40B4-BE49-F238E27FC236}">
                <a16:creationId xmlns:a16="http://schemas.microsoft.com/office/drawing/2014/main" id="{E8A185E5-D61B-2C4E-BFA4-D5037A31F61B}"/>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kumimoji="1" lang="en-US" altLang="zh-CN" sz="7200" b="0" i="0" kern="1200" dirty="0">
                <a:solidFill>
                  <a:schemeClr val="tx2"/>
                </a:solidFill>
                <a:latin typeface="+mj-lt"/>
                <a:ea typeface="+mj-ea"/>
                <a:cs typeface="+mj-cs"/>
              </a:rPr>
              <a:t>Thank You!</a:t>
            </a:r>
          </a:p>
        </p:txBody>
      </p:sp>
      <p:sp>
        <p:nvSpPr>
          <p:cNvPr id="2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23677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6DE25-F2E7-5949-9C72-9BC059DD91F7}"/>
              </a:ext>
            </a:extLst>
          </p:cNvPr>
          <p:cNvSpPr>
            <a:spLocks noGrp="1"/>
          </p:cNvSpPr>
          <p:nvPr>
            <p:ph type="title"/>
          </p:nvPr>
        </p:nvSpPr>
        <p:spPr/>
        <p:txBody>
          <a:bodyPr/>
          <a:lstStyle/>
          <a:p>
            <a:r>
              <a:rPr kumimoji="1" lang="en-US" altLang="zh-CN" dirty="0"/>
              <a:t>Problem 1</a:t>
            </a:r>
            <a:endParaRPr kumimoji="1" lang="zh-CN" altLang="en-US" dirty="0"/>
          </a:p>
        </p:txBody>
      </p:sp>
      <p:pic>
        <p:nvPicPr>
          <p:cNvPr id="5" name="图片 4" descr="图表, 折线图&#10;&#10;描述已自动生成">
            <a:extLst>
              <a:ext uri="{FF2B5EF4-FFF2-40B4-BE49-F238E27FC236}">
                <a16:creationId xmlns:a16="http://schemas.microsoft.com/office/drawing/2014/main" id="{D363272A-8AC6-D24E-98C6-1B3D03634DE8}"/>
              </a:ext>
            </a:extLst>
          </p:cNvPr>
          <p:cNvPicPr>
            <a:picLocks noChangeAspect="1"/>
          </p:cNvPicPr>
          <p:nvPr/>
        </p:nvPicPr>
        <p:blipFill>
          <a:blip r:embed="rId2"/>
          <a:stretch>
            <a:fillRect/>
          </a:stretch>
        </p:blipFill>
        <p:spPr>
          <a:xfrm>
            <a:off x="1417766" y="1748284"/>
            <a:ext cx="8490528" cy="4479521"/>
          </a:xfrm>
          <a:prstGeom prst="rect">
            <a:avLst/>
          </a:prstGeom>
        </p:spPr>
      </p:pic>
    </p:spTree>
    <p:extLst>
      <p:ext uri="{BB962C8B-B14F-4D97-AF65-F5344CB8AC3E}">
        <p14:creationId xmlns:p14="http://schemas.microsoft.com/office/powerpoint/2010/main" val="115663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7F1CC5-0E35-C648-9797-04EF6B52620F}"/>
              </a:ext>
            </a:extLst>
          </p:cNvPr>
          <p:cNvSpPr>
            <a:spLocks noGrp="1"/>
          </p:cNvSpPr>
          <p:nvPr>
            <p:ph idx="1"/>
          </p:nvPr>
        </p:nvSpPr>
        <p:spPr>
          <a:xfrm>
            <a:off x="772820" y="2355383"/>
            <a:ext cx="8946541" cy="4195481"/>
          </a:xfrm>
        </p:spPr>
        <p:txBody>
          <a:bodyPr>
            <a:normAutofit/>
          </a:bodyPr>
          <a:lstStyle/>
          <a:p>
            <a:r>
              <a:rPr lang="en-US" altLang="zh-CN" dirty="0"/>
              <a:t>As the implied volatility increases, the value for both call and put increases. The increase in demand and decrease in supply will cause the option value(price) to increase. This indicates that as demand increases or supply decreases, the implied volatility will increase, and vice versa.</a:t>
            </a:r>
            <a:endParaRPr lang="zh-CN" altLang="zh-CN" dirty="0"/>
          </a:p>
          <a:p>
            <a:endParaRPr kumimoji="1" lang="zh-CN" altLang="en-US" dirty="0"/>
          </a:p>
        </p:txBody>
      </p:sp>
    </p:spTree>
    <p:extLst>
      <p:ext uri="{BB962C8B-B14F-4D97-AF65-F5344CB8AC3E}">
        <p14:creationId xmlns:p14="http://schemas.microsoft.com/office/powerpoint/2010/main" val="154164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5388E-3880-CE4C-B481-FD917C8C1744}"/>
              </a:ext>
            </a:extLst>
          </p:cNvPr>
          <p:cNvSpPr>
            <a:spLocks noGrp="1"/>
          </p:cNvSpPr>
          <p:nvPr>
            <p:ph type="title"/>
          </p:nvPr>
        </p:nvSpPr>
        <p:spPr/>
        <p:txBody>
          <a:bodyPr/>
          <a:lstStyle/>
          <a:p>
            <a:r>
              <a:rPr kumimoji="1" lang="en-US" altLang="zh-CN" dirty="0"/>
              <a:t>Problem 2</a:t>
            </a:r>
            <a:br>
              <a:rPr kumimoji="1" lang="en-US" altLang="zh-CN" dirty="0"/>
            </a:br>
            <a:br>
              <a:rPr kumimoji="1" lang="en-US" altLang="zh-CN" dirty="0"/>
            </a:br>
            <a:br>
              <a:rPr kumimoji="1" lang="en-US" altLang="zh-CN" dirty="0"/>
            </a:br>
            <a:br>
              <a:rPr kumimoji="1" lang="en-US" altLang="zh-CN" dirty="0"/>
            </a:br>
            <a:endParaRPr kumimoji="1" lang="zh-CN" altLang="en-US" dirty="0"/>
          </a:p>
        </p:txBody>
      </p:sp>
      <p:pic>
        <p:nvPicPr>
          <p:cNvPr id="3" name="图片 2" descr="图表, 散点图&#10;&#10;描述已自动生成">
            <a:extLst>
              <a:ext uri="{FF2B5EF4-FFF2-40B4-BE49-F238E27FC236}">
                <a16:creationId xmlns:a16="http://schemas.microsoft.com/office/drawing/2014/main" id="{5FAE294F-57E7-0843-AE8F-8180E33F99F2}"/>
              </a:ext>
            </a:extLst>
          </p:cNvPr>
          <p:cNvPicPr>
            <a:picLocks noChangeAspect="1"/>
          </p:cNvPicPr>
          <p:nvPr/>
        </p:nvPicPr>
        <p:blipFill>
          <a:blip r:embed="rId2"/>
          <a:stretch>
            <a:fillRect/>
          </a:stretch>
        </p:blipFill>
        <p:spPr>
          <a:xfrm>
            <a:off x="293301" y="1648555"/>
            <a:ext cx="8454658" cy="4344472"/>
          </a:xfrm>
          <a:prstGeom prst="rect">
            <a:avLst/>
          </a:prstGeom>
        </p:spPr>
      </p:pic>
    </p:spTree>
    <p:extLst>
      <p:ext uri="{BB962C8B-B14F-4D97-AF65-F5344CB8AC3E}">
        <p14:creationId xmlns:p14="http://schemas.microsoft.com/office/powerpoint/2010/main" val="23084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A2EFF-FE68-9A41-B6D6-096191825D9F}"/>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3FAC5D59-BB12-434E-8C86-F4B9D7F8495C}"/>
              </a:ext>
            </a:extLst>
          </p:cNvPr>
          <p:cNvSpPr>
            <a:spLocks noGrp="1"/>
          </p:cNvSpPr>
          <p:nvPr>
            <p:ph idx="1"/>
          </p:nvPr>
        </p:nvSpPr>
        <p:spPr/>
        <p:txBody>
          <a:bodyPr/>
          <a:lstStyle/>
          <a:p>
            <a:r>
              <a:rPr lang="en-US" altLang="zh-CN" dirty="0"/>
              <a:t>From the graph, we can see that at-money options have lower implied volatility compared to out-of-money or in-money options. This indicates that the implied volatility has a "volatility smile". The implied volatility is higher when the Strike Price is lower. This could happen when investors are having a bear view of the market and are panic about the probability for the market to crash, they then buy puts to try to hedge their risk.</a:t>
            </a:r>
            <a:endParaRPr lang="zh-CN" altLang="zh-CN" dirty="0"/>
          </a:p>
          <a:p>
            <a:endParaRPr kumimoji="1" lang="zh-CN" altLang="en-US" dirty="0"/>
          </a:p>
        </p:txBody>
      </p:sp>
    </p:spTree>
    <p:extLst>
      <p:ext uri="{BB962C8B-B14F-4D97-AF65-F5344CB8AC3E}">
        <p14:creationId xmlns:p14="http://schemas.microsoft.com/office/powerpoint/2010/main" val="39696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67047-619A-2944-A587-7E41757AB707}"/>
              </a:ext>
            </a:extLst>
          </p:cNvPr>
          <p:cNvSpPr>
            <a:spLocks noGrp="1"/>
          </p:cNvSpPr>
          <p:nvPr>
            <p:ph type="title"/>
          </p:nvPr>
        </p:nvSpPr>
        <p:spPr/>
        <p:txBody>
          <a:bodyPr/>
          <a:lstStyle/>
          <a:p>
            <a:r>
              <a:rPr kumimoji="1" lang="en-US" altLang="zh-CN" dirty="0"/>
              <a:t>Problem3</a:t>
            </a:r>
            <a:endParaRPr kumimoji="1" lang="zh-CN" altLang="en-US" dirty="0"/>
          </a:p>
        </p:txBody>
      </p:sp>
      <p:pic>
        <p:nvPicPr>
          <p:cNvPr id="6" name="图片 5" descr="图片包含 门, 游戏机, 建筑, 窗户&#10;&#10;描述已自动生成">
            <a:extLst>
              <a:ext uri="{FF2B5EF4-FFF2-40B4-BE49-F238E27FC236}">
                <a16:creationId xmlns:a16="http://schemas.microsoft.com/office/drawing/2014/main" id="{B8DE913F-2E23-E242-A48F-4D7448836711}"/>
              </a:ext>
            </a:extLst>
          </p:cNvPr>
          <p:cNvPicPr>
            <a:picLocks noChangeAspect="1"/>
          </p:cNvPicPr>
          <p:nvPr/>
        </p:nvPicPr>
        <p:blipFill>
          <a:blip r:embed="rId2"/>
          <a:stretch>
            <a:fillRect/>
          </a:stretch>
        </p:blipFill>
        <p:spPr>
          <a:xfrm>
            <a:off x="1103312" y="1297218"/>
            <a:ext cx="7604194" cy="5412740"/>
          </a:xfrm>
          <a:prstGeom prst="rect">
            <a:avLst/>
          </a:prstGeom>
        </p:spPr>
      </p:pic>
    </p:spTree>
    <p:extLst>
      <p:ext uri="{BB962C8B-B14F-4D97-AF65-F5344CB8AC3E}">
        <p14:creationId xmlns:p14="http://schemas.microsoft.com/office/powerpoint/2010/main" val="77537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0E847-534D-D04C-8EFB-4402789D44E5}"/>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16A9488-57AA-D345-A57C-7290ACCBA1B2}"/>
              </a:ext>
            </a:extLst>
          </p:cNvPr>
          <p:cNvSpPr>
            <a:spLocks noGrp="1"/>
          </p:cNvSpPr>
          <p:nvPr>
            <p:ph idx="1"/>
          </p:nvPr>
        </p:nvSpPr>
        <p:spPr/>
        <p:txBody>
          <a:bodyPr>
            <a:normAutofit fontScale="85000" lnSpcReduction="10000"/>
          </a:bodyPr>
          <a:lstStyle/>
          <a:p>
            <a:r>
              <a:rPr lang="en-US" altLang="zh-CN" dirty="0"/>
              <a:t>Call: make money when strike price &lt; underlying asset’s price.</a:t>
            </a:r>
            <a:endParaRPr lang="zh-CN" altLang="zh-CN" dirty="0"/>
          </a:p>
          <a:p>
            <a:r>
              <a:rPr lang="en-US" altLang="zh-CN" dirty="0"/>
              <a:t>Call Spread: +1 Call, -1 Call with the higher strike price. You will earn when the price goes up and lose when the price goes down, with limited risk.</a:t>
            </a:r>
            <a:endParaRPr lang="zh-CN" altLang="zh-CN" dirty="0"/>
          </a:p>
          <a:p>
            <a:r>
              <a:rPr lang="en-US" altLang="zh-CN" dirty="0"/>
              <a:t>Covered Call: +1 stock, -1 Call. Have the same shape with shorting 1 Put.</a:t>
            </a:r>
            <a:endParaRPr lang="zh-CN" altLang="zh-CN" dirty="0"/>
          </a:p>
          <a:p>
            <a:r>
              <a:rPr lang="en-US" altLang="zh-CN" dirty="0"/>
              <a:t>Protected Put: +1 stock, +1 Put. Have the same shape with longing a Call.</a:t>
            </a:r>
            <a:endParaRPr lang="zh-CN" altLang="zh-CN" dirty="0"/>
          </a:p>
          <a:p>
            <a:r>
              <a:rPr lang="en-US" altLang="zh-CN" dirty="0"/>
              <a:t>Put: make money when strike price &gt; underlying asset’s price.</a:t>
            </a:r>
            <a:endParaRPr lang="zh-CN" altLang="zh-CN" dirty="0"/>
          </a:p>
          <a:p>
            <a:r>
              <a:rPr lang="en-US" altLang="zh-CN" dirty="0"/>
              <a:t>Put Spread: +1 Put, -1 Put with a lower strike. Opposite shape with a Call spread.</a:t>
            </a:r>
            <a:endParaRPr lang="zh-CN" altLang="zh-CN" dirty="0"/>
          </a:p>
          <a:p>
            <a:r>
              <a:rPr lang="en-US" altLang="zh-CN" dirty="0"/>
              <a:t>Stock: make money when the price goes up.</a:t>
            </a:r>
            <a:endParaRPr lang="zh-CN" altLang="zh-CN" dirty="0"/>
          </a:p>
          <a:p>
            <a:r>
              <a:rPr lang="en-US" altLang="zh-CN" dirty="0"/>
              <a:t>Straddle: +1 Call, +1 Put. Make money when the price goes down or up.</a:t>
            </a:r>
            <a:endParaRPr lang="zh-CN" altLang="zh-CN" dirty="0"/>
          </a:p>
          <a:p>
            <a:r>
              <a:rPr lang="en-US" altLang="zh-CN" dirty="0" err="1"/>
              <a:t>SynLong</a:t>
            </a:r>
            <a:r>
              <a:rPr lang="en-US" altLang="zh-CN" dirty="0"/>
              <a:t>: +1 Call, -1 Put. Make money when the price goes up, and lose when the price goes down, but to a greater extent compared with holding regular Call/Put</a:t>
            </a:r>
            <a:endParaRPr lang="zh-CN" altLang="zh-CN" dirty="0"/>
          </a:p>
          <a:p>
            <a:endParaRPr kumimoji="1" lang="zh-CN" altLang="en-US" dirty="0"/>
          </a:p>
        </p:txBody>
      </p:sp>
    </p:spTree>
    <p:extLst>
      <p:ext uri="{BB962C8B-B14F-4D97-AF65-F5344CB8AC3E}">
        <p14:creationId xmlns:p14="http://schemas.microsoft.com/office/powerpoint/2010/main" val="10644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9A086-D743-1F41-BEF2-CB466C93143B}"/>
              </a:ext>
            </a:extLst>
          </p:cNvPr>
          <p:cNvSpPr>
            <a:spLocks noGrp="1"/>
          </p:cNvSpPr>
          <p:nvPr>
            <p:ph type="title"/>
          </p:nvPr>
        </p:nvSpPr>
        <p:spPr/>
        <p:txBody>
          <a:bodyPr/>
          <a:lstStyle/>
          <a:p>
            <a:endParaRPr kumimoji="1" lang="zh-CN" altLang="en-US"/>
          </a:p>
        </p:txBody>
      </p:sp>
      <p:pic>
        <p:nvPicPr>
          <p:cNvPr id="4" name="内容占位符 3" descr="表格&#10;&#10;描述已自动生成">
            <a:extLst>
              <a:ext uri="{FF2B5EF4-FFF2-40B4-BE49-F238E27FC236}">
                <a16:creationId xmlns:a16="http://schemas.microsoft.com/office/drawing/2014/main" id="{F1FA9DB4-4CB4-AC44-9C76-22A375ED9B1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75038" y="2207419"/>
            <a:ext cx="4203700" cy="3886200"/>
          </a:xfrm>
          <a:prstGeom prst="rect">
            <a:avLst/>
          </a:prstGeom>
        </p:spPr>
      </p:pic>
    </p:spTree>
    <p:extLst>
      <p:ext uri="{BB962C8B-B14F-4D97-AF65-F5344CB8AC3E}">
        <p14:creationId xmlns:p14="http://schemas.microsoft.com/office/powerpoint/2010/main" val="149580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7B1F6-8950-C047-A5CC-267126448A6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3DB825E9-48C3-BF4B-B347-03E5EEAAEB07}"/>
              </a:ext>
            </a:extLst>
          </p:cNvPr>
          <p:cNvSpPr>
            <a:spLocks noGrp="1"/>
          </p:cNvSpPr>
          <p:nvPr>
            <p:ph idx="1"/>
          </p:nvPr>
        </p:nvSpPr>
        <p:spPr/>
        <p:txBody>
          <a:bodyPr/>
          <a:lstStyle/>
          <a:p>
            <a:r>
              <a:rPr lang="en-US" altLang="zh-CN" dirty="0"/>
              <a:t>All portfolios/strategies have nearly zero mean return, except for </a:t>
            </a:r>
            <a:r>
              <a:rPr lang="en-US" altLang="zh-CN" dirty="0" err="1"/>
              <a:t>SynLong</a:t>
            </a:r>
            <a:r>
              <a:rPr lang="en-US" altLang="zh-CN" dirty="0"/>
              <a:t>. It has extremely high </a:t>
            </a:r>
            <a:r>
              <a:rPr lang="en-US" altLang="zh-CN" dirty="0" err="1"/>
              <a:t>VaR</a:t>
            </a:r>
            <a:r>
              <a:rPr lang="en-US" altLang="zh-CN" dirty="0"/>
              <a:t> and ES compared to other strategies and therefore is extremely risky. Straddle has a positive mean return and relatively low </a:t>
            </a:r>
            <a:r>
              <a:rPr lang="en-US" altLang="zh-CN" dirty="0" err="1"/>
              <a:t>VaR</a:t>
            </a:r>
            <a:r>
              <a:rPr lang="en-US" altLang="zh-CN" dirty="0"/>
              <a:t> and ES. Covered Call has a similar shape as shorting a Put, but it has a much smaller risk, with its possible return being limited. Similarly, Protected Put has a similar shape with longing a Call, but it has a much smaller risk, with its possible return being limited. Call/Put spread has slightly lower </a:t>
            </a:r>
            <a:r>
              <a:rPr lang="en-US" altLang="zh-CN" dirty="0" err="1"/>
              <a:t>VaR</a:t>
            </a:r>
            <a:r>
              <a:rPr lang="en-US" altLang="zh-CN" dirty="0"/>
              <a:t> and ES compared to pure Call/Put option, but they also have slightly lower expected return.</a:t>
            </a:r>
            <a:endParaRPr lang="zh-CN" altLang="zh-CN"/>
          </a:p>
          <a:p>
            <a:endParaRPr kumimoji="1" lang="zh-CN" altLang="en-US"/>
          </a:p>
        </p:txBody>
      </p:sp>
    </p:spTree>
    <p:extLst>
      <p:ext uri="{BB962C8B-B14F-4D97-AF65-F5344CB8AC3E}">
        <p14:creationId xmlns:p14="http://schemas.microsoft.com/office/powerpoint/2010/main" val="3487677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6936</TotalTime>
  <Words>466</Words>
  <Application>Microsoft Macintosh PowerPoint</Application>
  <PresentationFormat>宽屏</PresentationFormat>
  <Paragraphs>18</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Century Gothic</vt:lpstr>
      <vt:lpstr>Wingdings 3</vt:lpstr>
      <vt:lpstr>离子</vt:lpstr>
      <vt:lpstr>Week06 Project</vt:lpstr>
      <vt:lpstr>Problem 1</vt:lpstr>
      <vt:lpstr>PowerPoint 演示文稿</vt:lpstr>
      <vt:lpstr>Problem 2    </vt:lpstr>
      <vt:lpstr>PowerPoint 演示文稿</vt:lpstr>
      <vt:lpstr>Problem3</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Prediction</dc:title>
  <dc:creator>fred peng</dc:creator>
  <cp:lastModifiedBy>fred peng</cp:lastModifiedBy>
  <cp:revision>8</cp:revision>
  <dcterms:created xsi:type="dcterms:W3CDTF">2019-11-26T03:16:25Z</dcterms:created>
  <dcterms:modified xsi:type="dcterms:W3CDTF">2022-03-05T19:58:43Z</dcterms:modified>
</cp:coreProperties>
</file>