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4" r:id="rId1"/>
  </p:sldMasterIdLst>
  <p:sldIdLst>
    <p:sldId id="256" r:id="rId2"/>
    <p:sldId id="257" r:id="rId3"/>
    <p:sldId id="258" r:id="rId4"/>
    <p:sldId id="260" r:id="rId5"/>
    <p:sldId id="261" r:id="rId6"/>
    <p:sldId id="262" r:id="rId7"/>
    <p:sldId id="264" r:id="rId8"/>
    <p:sldId id="265" r:id="rId9"/>
    <p:sldId id="267" r:id="rId10"/>
    <p:sldId id="268" r:id="rId11"/>
    <p:sldId id="269" r:id="rId12"/>
    <p:sldId id="270" r:id="rId13"/>
    <p:sldId id="271" r:id="rId14"/>
    <p:sldId id="277" r:id="rId15"/>
    <p:sldId id="278" r:id="rId16"/>
    <p:sldId id="289" r:id="rId17"/>
    <p:sldId id="274" r:id="rId18"/>
    <p:sldId id="290" r:id="rId19"/>
    <p:sldId id="291" r:id="rId20"/>
    <p:sldId id="283" r:id="rId21"/>
    <p:sldId id="292" r:id="rId22"/>
    <p:sldId id="286" r:id="rId23"/>
    <p:sldId id="285"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311" autoAdjust="0"/>
    <p:restoredTop sz="94660"/>
  </p:normalViewPr>
  <p:slideViewPr>
    <p:cSldViewPr snapToGrid="0">
      <p:cViewPr varScale="1">
        <p:scale>
          <a:sx n="102" d="100"/>
          <a:sy n="102" d="100"/>
        </p:scale>
        <p:origin x="82" y="730"/>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5E3E894-79E7-4396-9153-32BD4E2BC7DD}" type="datetimeFigureOut">
              <a:rPr lang="en-UG" smtClean="0"/>
              <a:t>05/19/2020</a:t>
            </a:fld>
            <a:endParaRPr lang="en-UG"/>
          </a:p>
        </p:txBody>
      </p:sp>
      <p:sp>
        <p:nvSpPr>
          <p:cNvPr id="5" name="Footer Placeholder 4"/>
          <p:cNvSpPr>
            <a:spLocks noGrp="1"/>
          </p:cNvSpPr>
          <p:nvPr>
            <p:ph type="ftr" sz="quarter" idx="11"/>
          </p:nvPr>
        </p:nvSpPr>
        <p:spPr/>
        <p:txBody>
          <a:bodyPr/>
          <a:lstStyle/>
          <a:p>
            <a:endParaRPr lang="en-UG"/>
          </a:p>
        </p:txBody>
      </p:sp>
      <p:sp>
        <p:nvSpPr>
          <p:cNvPr id="6" name="Slide Number Placeholder 5"/>
          <p:cNvSpPr>
            <a:spLocks noGrp="1"/>
          </p:cNvSpPr>
          <p:nvPr>
            <p:ph type="sldNum" sz="quarter" idx="12"/>
          </p:nvPr>
        </p:nvSpPr>
        <p:spPr/>
        <p:txBody>
          <a:bodyPr/>
          <a:lstStyle/>
          <a:p>
            <a:fld id="{BCED5693-0717-4697-B621-60F6C65562A5}" type="slidenum">
              <a:rPr lang="en-UG" smtClean="0"/>
              <a:t>‹#›</a:t>
            </a:fld>
            <a:endParaRPr lang="en-UG"/>
          </a:p>
        </p:txBody>
      </p:sp>
    </p:spTree>
    <p:extLst>
      <p:ext uri="{BB962C8B-B14F-4D97-AF65-F5344CB8AC3E}">
        <p14:creationId xmlns:p14="http://schemas.microsoft.com/office/powerpoint/2010/main" val="31459605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5E3E894-79E7-4396-9153-32BD4E2BC7DD}" type="datetimeFigureOut">
              <a:rPr lang="en-UG" smtClean="0"/>
              <a:t>05/19/2020</a:t>
            </a:fld>
            <a:endParaRPr lang="en-UG"/>
          </a:p>
        </p:txBody>
      </p:sp>
      <p:sp>
        <p:nvSpPr>
          <p:cNvPr id="5" name="Footer Placeholder 4"/>
          <p:cNvSpPr>
            <a:spLocks noGrp="1"/>
          </p:cNvSpPr>
          <p:nvPr>
            <p:ph type="ftr" sz="quarter" idx="11"/>
          </p:nvPr>
        </p:nvSpPr>
        <p:spPr/>
        <p:txBody>
          <a:bodyPr/>
          <a:lstStyle/>
          <a:p>
            <a:endParaRPr lang="en-UG"/>
          </a:p>
        </p:txBody>
      </p:sp>
      <p:sp>
        <p:nvSpPr>
          <p:cNvPr id="6" name="Slide Number Placeholder 5"/>
          <p:cNvSpPr>
            <a:spLocks noGrp="1"/>
          </p:cNvSpPr>
          <p:nvPr>
            <p:ph type="sldNum" sz="quarter" idx="12"/>
          </p:nvPr>
        </p:nvSpPr>
        <p:spPr/>
        <p:txBody>
          <a:bodyPr/>
          <a:lstStyle/>
          <a:p>
            <a:fld id="{BCED5693-0717-4697-B621-60F6C65562A5}" type="slidenum">
              <a:rPr lang="en-UG" smtClean="0"/>
              <a:t>‹#›</a:t>
            </a:fld>
            <a:endParaRPr lang="en-UG"/>
          </a:p>
        </p:txBody>
      </p:sp>
    </p:spTree>
    <p:extLst>
      <p:ext uri="{BB962C8B-B14F-4D97-AF65-F5344CB8AC3E}">
        <p14:creationId xmlns:p14="http://schemas.microsoft.com/office/powerpoint/2010/main" val="2478852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5E3E894-79E7-4396-9153-32BD4E2BC7DD}" type="datetimeFigureOut">
              <a:rPr lang="en-UG" smtClean="0"/>
              <a:t>05/19/2020</a:t>
            </a:fld>
            <a:endParaRPr lang="en-UG"/>
          </a:p>
        </p:txBody>
      </p:sp>
      <p:sp>
        <p:nvSpPr>
          <p:cNvPr id="5" name="Footer Placeholder 4"/>
          <p:cNvSpPr>
            <a:spLocks noGrp="1"/>
          </p:cNvSpPr>
          <p:nvPr>
            <p:ph type="ftr" sz="quarter" idx="11"/>
          </p:nvPr>
        </p:nvSpPr>
        <p:spPr/>
        <p:txBody>
          <a:bodyPr/>
          <a:lstStyle/>
          <a:p>
            <a:endParaRPr lang="en-UG"/>
          </a:p>
        </p:txBody>
      </p:sp>
      <p:sp>
        <p:nvSpPr>
          <p:cNvPr id="6" name="Slide Number Placeholder 5"/>
          <p:cNvSpPr>
            <a:spLocks noGrp="1"/>
          </p:cNvSpPr>
          <p:nvPr>
            <p:ph type="sldNum" sz="quarter" idx="12"/>
          </p:nvPr>
        </p:nvSpPr>
        <p:spPr/>
        <p:txBody>
          <a:bodyPr/>
          <a:lstStyle/>
          <a:p>
            <a:fld id="{BCED5693-0717-4697-B621-60F6C65562A5}" type="slidenum">
              <a:rPr lang="en-UG" smtClean="0"/>
              <a:t>‹#›</a:t>
            </a:fld>
            <a:endParaRPr lang="en-UG"/>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1962448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5E3E894-79E7-4396-9153-32BD4E2BC7DD}" type="datetimeFigureOut">
              <a:rPr lang="en-UG" smtClean="0"/>
              <a:t>05/19/2020</a:t>
            </a:fld>
            <a:endParaRPr lang="en-UG"/>
          </a:p>
        </p:txBody>
      </p:sp>
      <p:sp>
        <p:nvSpPr>
          <p:cNvPr id="5" name="Footer Placeholder 4"/>
          <p:cNvSpPr>
            <a:spLocks noGrp="1"/>
          </p:cNvSpPr>
          <p:nvPr>
            <p:ph type="ftr" sz="quarter" idx="11"/>
          </p:nvPr>
        </p:nvSpPr>
        <p:spPr/>
        <p:txBody>
          <a:bodyPr/>
          <a:lstStyle/>
          <a:p>
            <a:endParaRPr lang="en-UG"/>
          </a:p>
        </p:txBody>
      </p:sp>
      <p:sp>
        <p:nvSpPr>
          <p:cNvPr id="6" name="Slide Number Placeholder 5"/>
          <p:cNvSpPr>
            <a:spLocks noGrp="1"/>
          </p:cNvSpPr>
          <p:nvPr>
            <p:ph type="sldNum" sz="quarter" idx="12"/>
          </p:nvPr>
        </p:nvSpPr>
        <p:spPr/>
        <p:txBody>
          <a:bodyPr/>
          <a:lstStyle/>
          <a:p>
            <a:fld id="{BCED5693-0717-4697-B621-60F6C65562A5}" type="slidenum">
              <a:rPr lang="en-UG" smtClean="0"/>
              <a:t>‹#›</a:t>
            </a:fld>
            <a:endParaRPr lang="en-UG"/>
          </a:p>
        </p:txBody>
      </p:sp>
    </p:spTree>
    <p:extLst>
      <p:ext uri="{BB962C8B-B14F-4D97-AF65-F5344CB8AC3E}">
        <p14:creationId xmlns:p14="http://schemas.microsoft.com/office/powerpoint/2010/main" val="31039674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5E3E894-79E7-4396-9153-32BD4E2BC7DD}" type="datetimeFigureOut">
              <a:rPr lang="en-UG" smtClean="0"/>
              <a:t>05/19/2020</a:t>
            </a:fld>
            <a:endParaRPr lang="en-UG"/>
          </a:p>
        </p:txBody>
      </p:sp>
      <p:sp>
        <p:nvSpPr>
          <p:cNvPr id="5" name="Footer Placeholder 4"/>
          <p:cNvSpPr>
            <a:spLocks noGrp="1"/>
          </p:cNvSpPr>
          <p:nvPr>
            <p:ph type="ftr" sz="quarter" idx="11"/>
          </p:nvPr>
        </p:nvSpPr>
        <p:spPr/>
        <p:txBody>
          <a:bodyPr/>
          <a:lstStyle/>
          <a:p>
            <a:endParaRPr lang="en-UG"/>
          </a:p>
        </p:txBody>
      </p:sp>
      <p:sp>
        <p:nvSpPr>
          <p:cNvPr id="6" name="Slide Number Placeholder 5"/>
          <p:cNvSpPr>
            <a:spLocks noGrp="1"/>
          </p:cNvSpPr>
          <p:nvPr>
            <p:ph type="sldNum" sz="quarter" idx="12"/>
          </p:nvPr>
        </p:nvSpPr>
        <p:spPr/>
        <p:txBody>
          <a:bodyPr/>
          <a:lstStyle/>
          <a:p>
            <a:fld id="{BCED5693-0717-4697-B621-60F6C65562A5}" type="slidenum">
              <a:rPr lang="en-UG" smtClean="0"/>
              <a:t>‹#›</a:t>
            </a:fld>
            <a:endParaRPr lang="en-UG"/>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3531348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5E3E894-79E7-4396-9153-32BD4E2BC7DD}" type="datetimeFigureOut">
              <a:rPr lang="en-UG" smtClean="0"/>
              <a:t>05/19/2020</a:t>
            </a:fld>
            <a:endParaRPr lang="en-UG"/>
          </a:p>
        </p:txBody>
      </p:sp>
      <p:sp>
        <p:nvSpPr>
          <p:cNvPr id="5" name="Footer Placeholder 4"/>
          <p:cNvSpPr>
            <a:spLocks noGrp="1"/>
          </p:cNvSpPr>
          <p:nvPr>
            <p:ph type="ftr" sz="quarter" idx="11"/>
          </p:nvPr>
        </p:nvSpPr>
        <p:spPr/>
        <p:txBody>
          <a:bodyPr/>
          <a:lstStyle/>
          <a:p>
            <a:endParaRPr lang="en-UG"/>
          </a:p>
        </p:txBody>
      </p:sp>
      <p:sp>
        <p:nvSpPr>
          <p:cNvPr id="6" name="Slide Number Placeholder 5"/>
          <p:cNvSpPr>
            <a:spLocks noGrp="1"/>
          </p:cNvSpPr>
          <p:nvPr>
            <p:ph type="sldNum" sz="quarter" idx="12"/>
          </p:nvPr>
        </p:nvSpPr>
        <p:spPr/>
        <p:txBody>
          <a:bodyPr/>
          <a:lstStyle/>
          <a:p>
            <a:fld id="{BCED5693-0717-4697-B621-60F6C65562A5}" type="slidenum">
              <a:rPr lang="en-UG" smtClean="0"/>
              <a:t>‹#›</a:t>
            </a:fld>
            <a:endParaRPr lang="en-UG"/>
          </a:p>
        </p:txBody>
      </p:sp>
    </p:spTree>
    <p:extLst>
      <p:ext uri="{BB962C8B-B14F-4D97-AF65-F5344CB8AC3E}">
        <p14:creationId xmlns:p14="http://schemas.microsoft.com/office/powerpoint/2010/main" val="34382183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5E3E894-79E7-4396-9153-32BD4E2BC7DD}" type="datetimeFigureOut">
              <a:rPr lang="en-UG" smtClean="0"/>
              <a:t>05/19/2020</a:t>
            </a:fld>
            <a:endParaRPr lang="en-UG"/>
          </a:p>
        </p:txBody>
      </p:sp>
      <p:sp>
        <p:nvSpPr>
          <p:cNvPr id="5" name="Footer Placeholder 4"/>
          <p:cNvSpPr>
            <a:spLocks noGrp="1"/>
          </p:cNvSpPr>
          <p:nvPr>
            <p:ph type="ftr" sz="quarter" idx="11"/>
          </p:nvPr>
        </p:nvSpPr>
        <p:spPr/>
        <p:txBody>
          <a:bodyPr/>
          <a:lstStyle/>
          <a:p>
            <a:endParaRPr lang="en-UG"/>
          </a:p>
        </p:txBody>
      </p:sp>
      <p:sp>
        <p:nvSpPr>
          <p:cNvPr id="6" name="Slide Number Placeholder 5"/>
          <p:cNvSpPr>
            <a:spLocks noGrp="1"/>
          </p:cNvSpPr>
          <p:nvPr>
            <p:ph type="sldNum" sz="quarter" idx="12"/>
          </p:nvPr>
        </p:nvSpPr>
        <p:spPr/>
        <p:txBody>
          <a:bodyPr/>
          <a:lstStyle/>
          <a:p>
            <a:fld id="{BCED5693-0717-4697-B621-60F6C65562A5}" type="slidenum">
              <a:rPr lang="en-UG" smtClean="0"/>
              <a:t>‹#›</a:t>
            </a:fld>
            <a:endParaRPr lang="en-UG"/>
          </a:p>
        </p:txBody>
      </p:sp>
    </p:spTree>
    <p:extLst>
      <p:ext uri="{BB962C8B-B14F-4D97-AF65-F5344CB8AC3E}">
        <p14:creationId xmlns:p14="http://schemas.microsoft.com/office/powerpoint/2010/main" val="20030814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5E3E894-79E7-4396-9153-32BD4E2BC7DD}" type="datetimeFigureOut">
              <a:rPr lang="en-UG" smtClean="0"/>
              <a:t>05/19/2020</a:t>
            </a:fld>
            <a:endParaRPr lang="en-UG"/>
          </a:p>
        </p:txBody>
      </p:sp>
      <p:sp>
        <p:nvSpPr>
          <p:cNvPr id="5" name="Footer Placeholder 4"/>
          <p:cNvSpPr>
            <a:spLocks noGrp="1"/>
          </p:cNvSpPr>
          <p:nvPr>
            <p:ph type="ftr" sz="quarter" idx="11"/>
          </p:nvPr>
        </p:nvSpPr>
        <p:spPr/>
        <p:txBody>
          <a:bodyPr/>
          <a:lstStyle/>
          <a:p>
            <a:endParaRPr lang="en-UG"/>
          </a:p>
        </p:txBody>
      </p:sp>
      <p:sp>
        <p:nvSpPr>
          <p:cNvPr id="6" name="Slide Number Placeholder 5"/>
          <p:cNvSpPr>
            <a:spLocks noGrp="1"/>
          </p:cNvSpPr>
          <p:nvPr>
            <p:ph type="sldNum" sz="quarter" idx="12"/>
          </p:nvPr>
        </p:nvSpPr>
        <p:spPr/>
        <p:txBody>
          <a:bodyPr/>
          <a:lstStyle/>
          <a:p>
            <a:fld id="{BCED5693-0717-4697-B621-60F6C65562A5}" type="slidenum">
              <a:rPr lang="en-UG" smtClean="0"/>
              <a:t>‹#›</a:t>
            </a:fld>
            <a:endParaRPr lang="en-UG"/>
          </a:p>
        </p:txBody>
      </p:sp>
    </p:spTree>
    <p:extLst>
      <p:ext uri="{BB962C8B-B14F-4D97-AF65-F5344CB8AC3E}">
        <p14:creationId xmlns:p14="http://schemas.microsoft.com/office/powerpoint/2010/main" val="28787017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5E3E894-79E7-4396-9153-32BD4E2BC7DD}" type="datetimeFigureOut">
              <a:rPr lang="en-UG" smtClean="0"/>
              <a:t>05/19/2020</a:t>
            </a:fld>
            <a:endParaRPr lang="en-UG"/>
          </a:p>
        </p:txBody>
      </p:sp>
      <p:sp>
        <p:nvSpPr>
          <p:cNvPr id="5" name="Footer Placeholder 4"/>
          <p:cNvSpPr>
            <a:spLocks noGrp="1"/>
          </p:cNvSpPr>
          <p:nvPr>
            <p:ph type="ftr" sz="quarter" idx="11"/>
          </p:nvPr>
        </p:nvSpPr>
        <p:spPr/>
        <p:txBody>
          <a:bodyPr/>
          <a:lstStyle/>
          <a:p>
            <a:endParaRPr lang="en-UG"/>
          </a:p>
        </p:txBody>
      </p:sp>
      <p:sp>
        <p:nvSpPr>
          <p:cNvPr id="6" name="Slide Number Placeholder 5"/>
          <p:cNvSpPr>
            <a:spLocks noGrp="1"/>
          </p:cNvSpPr>
          <p:nvPr>
            <p:ph type="sldNum" sz="quarter" idx="12"/>
          </p:nvPr>
        </p:nvSpPr>
        <p:spPr/>
        <p:txBody>
          <a:bodyPr/>
          <a:lstStyle/>
          <a:p>
            <a:fld id="{BCED5693-0717-4697-B621-60F6C65562A5}" type="slidenum">
              <a:rPr lang="en-UG" smtClean="0"/>
              <a:t>‹#›</a:t>
            </a:fld>
            <a:endParaRPr lang="en-UG"/>
          </a:p>
        </p:txBody>
      </p:sp>
    </p:spTree>
    <p:extLst>
      <p:ext uri="{BB962C8B-B14F-4D97-AF65-F5344CB8AC3E}">
        <p14:creationId xmlns:p14="http://schemas.microsoft.com/office/powerpoint/2010/main" val="21198934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5E3E894-79E7-4396-9153-32BD4E2BC7DD}" type="datetimeFigureOut">
              <a:rPr lang="en-UG" smtClean="0"/>
              <a:t>05/19/2020</a:t>
            </a:fld>
            <a:endParaRPr lang="en-UG"/>
          </a:p>
        </p:txBody>
      </p:sp>
      <p:sp>
        <p:nvSpPr>
          <p:cNvPr id="5" name="Footer Placeholder 4"/>
          <p:cNvSpPr>
            <a:spLocks noGrp="1"/>
          </p:cNvSpPr>
          <p:nvPr>
            <p:ph type="ftr" sz="quarter" idx="11"/>
          </p:nvPr>
        </p:nvSpPr>
        <p:spPr/>
        <p:txBody>
          <a:bodyPr/>
          <a:lstStyle/>
          <a:p>
            <a:endParaRPr lang="en-UG"/>
          </a:p>
        </p:txBody>
      </p:sp>
      <p:sp>
        <p:nvSpPr>
          <p:cNvPr id="6" name="Slide Number Placeholder 5"/>
          <p:cNvSpPr>
            <a:spLocks noGrp="1"/>
          </p:cNvSpPr>
          <p:nvPr>
            <p:ph type="sldNum" sz="quarter" idx="12"/>
          </p:nvPr>
        </p:nvSpPr>
        <p:spPr/>
        <p:txBody>
          <a:bodyPr/>
          <a:lstStyle/>
          <a:p>
            <a:fld id="{BCED5693-0717-4697-B621-60F6C65562A5}" type="slidenum">
              <a:rPr lang="en-UG" smtClean="0"/>
              <a:t>‹#›</a:t>
            </a:fld>
            <a:endParaRPr lang="en-UG"/>
          </a:p>
        </p:txBody>
      </p:sp>
    </p:spTree>
    <p:extLst>
      <p:ext uri="{BB962C8B-B14F-4D97-AF65-F5344CB8AC3E}">
        <p14:creationId xmlns:p14="http://schemas.microsoft.com/office/powerpoint/2010/main" val="39584004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5E3E894-79E7-4396-9153-32BD4E2BC7DD}" type="datetimeFigureOut">
              <a:rPr lang="en-UG" smtClean="0"/>
              <a:t>05/19/2020</a:t>
            </a:fld>
            <a:endParaRPr lang="en-UG"/>
          </a:p>
        </p:txBody>
      </p:sp>
      <p:sp>
        <p:nvSpPr>
          <p:cNvPr id="6" name="Footer Placeholder 5"/>
          <p:cNvSpPr>
            <a:spLocks noGrp="1"/>
          </p:cNvSpPr>
          <p:nvPr>
            <p:ph type="ftr" sz="quarter" idx="11"/>
          </p:nvPr>
        </p:nvSpPr>
        <p:spPr/>
        <p:txBody>
          <a:bodyPr/>
          <a:lstStyle/>
          <a:p>
            <a:endParaRPr lang="en-UG"/>
          </a:p>
        </p:txBody>
      </p:sp>
      <p:sp>
        <p:nvSpPr>
          <p:cNvPr id="7" name="Slide Number Placeholder 6"/>
          <p:cNvSpPr>
            <a:spLocks noGrp="1"/>
          </p:cNvSpPr>
          <p:nvPr>
            <p:ph type="sldNum" sz="quarter" idx="12"/>
          </p:nvPr>
        </p:nvSpPr>
        <p:spPr/>
        <p:txBody>
          <a:bodyPr/>
          <a:lstStyle/>
          <a:p>
            <a:fld id="{BCED5693-0717-4697-B621-60F6C65562A5}" type="slidenum">
              <a:rPr lang="en-UG" smtClean="0"/>
              <a:t>‹#›</a:t>
            </a:fld>
            <a:endParaRPr lang="en-UG"/>
          </a:p>
        </p:txBody>
      </p:sp>
    </p:spTree>
    <p:extLst>
      <p:ext uri="{BB962C8B-B14F-4D97-AF65-F5344CB8AC3E}">
        <p14:creationId xmlns:p14="http://schemas.microsoft.com/office/powerpoint/2010/main" val="21677545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5E3E894-79E7-4396-9153-32BD4E2BC7DD}" type="datetimeFigureOut">
              <a:rPr lang="en-UG" smtClean="0"/>
              <a:t>05/19/2020</a:t>
            </a:fld>
            <a:endParaRPr lang="en-UG"/>
          </a:p>
        </p:txBody>
      </p:sp>
      <p:sp>
        <p:nvSpPr>
          <p:cNvPr id="8" name="Footer Placeholder 7"/>
          <p:cNvSpPr>
            <a:spLocks noGrp="1"/>
          </p:cNvSpPr>
          <p:nvPr>
            <p:ph type="ftr" sz="quarter" idx="11"/>
          </p:nvPr>
        </p:nvSpPr>
        <p:spPr/>
        <p:txBody>
          <a:bodyPr/>
          <a:lstStyle/>
          <a:p>
            <a:endParaRPr lang="en-UG"/>
          </a:p>
        </p:txBody>
      </p:sp>
      <p:sp>
        <p:nvSpPr>
          <p:cNvPr id="9" name="Slide Number Placeholder 8"/>
          <p:cNvSpPr>
            <a:spLocks noGrp="1"/>
          </p:cNvSpPr>
          <p:nvPr>
            <p:ph type="sldNum" sz="quarter" idx="12"/>
          </p:nvPr>
        </p:nvSpPr>
        <p:spPr/>
        <p:txBody>
          <a:bodyPr/>
          <a:lstStyle/>
          <a:p>
            <a:fld id="{BCED5693-0717-4697-B621-60F6C65562A5}" type="slidenum">
              <a:rPr lang="en-UG" smtClean="0"/>
              <a:t>‹#›</a:t>
            </a:fld>
            <a:endParaRPr lang="en-UG"/>
          </a:p>
        </p:txBody>
      </p:sp>
    </p:spTree>
    <p:extLst>
      <p:ext uri="{BB962C8B-B14F-4D97-AF65-F5344CB8AC3E}">
        <p14:creationId xmlns:p14="http://schemas.microsoft.com/office/powerpoint/2010/main" val="7698068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5E3E894-79E7-4396-9153-32BD4E2BC7DD}" type="datetimeFigureOut">
              <a:rPr lang="en-UG" smtClean="0"/>
              <a:t>05/19/2020</a:t>
            </a:fld>
            <a:endParaRPr lang="en-UG"/>
          </a:p>
        </p:txBody>
      </p:sp>
      <p:sp>
        <p:nvSpPr>
          <p:cNvPr id="4" name="Footer Placeholder 3"/>
          <p:cNvSpPr>
            <a:spLocks noGrp="1"/>
          </p:cNvSpPr>
          <p:nvPr>
            <p:ph type="ftr" sz="quarter" idx="11"/>
          </p:nvPr>
        </p:nvSpPr>
        <p:spPr/>
        <p:txBody>
          <a:bodyPr/>
          <a:lstStyle/>
          <a:p>
            <a:endParaRPr lang="en-UG"/>
          </a:p>
        </p:txBody>
      </p:sp>
      <p:sp>
        <p:nvSpPr>
          <p:cNvPr id="5" name="Slide Number Placeholder 4"/>
          <p:cNvSpPr>
            <a:spLocks noGrp="1"/>
          </p:cNvSpPr>
          <p:nvPr>
            <p:ph type="sldNum" sz="quarter" idx="12"/>
          </p:nvPr>
        </p:nvSpPr>
        <p:spPr/>
        <p:txBody>
          <a:bodyPr/>
          <a:lstStyle/>
          <a:p>
            <a:fld id="{BCED5693-0717-4697-B621-60F6C65562A5}" type="slidenum">
              <a:rPr lang="en-UG" smtClean="0"/>
              <a:t>‹#›</a:t>
            </a:fld>
            <a:endParaRPr lang="en-UG"/>
          </a:p>
        </p:txBody>
      </p:sp>
    </p:spTree>
    <p:extLst>
      <p:ext uri="{BB962C8B-B14F-4D97-AF65-F5344CB8AC3E}">
        <p14:creationId xmlns:p14="http://schemas.microsoft.com/office/powerpoint/2010/main" val="782955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5E3E894-79E7-4396-9153-32BD4E2BC7DD}" type="datetimeFigureOut">
              <a:rPr lang="en-UG" smtClean="0"/>
              <a:t>05/19/2020</a:t>
            </a:fld>
            <a:endParaRPr lang="en-UG"/>
          </a:p>
        </p:txBody>
      </p:sp>
      <p:sp>
        <p:nvSpPr>
          <p:cNvPr id="3" name="Footer Placeholder 2"/>
          <p:cNvSpPr>
            <a:spLocks noGrp="1"/>
          </p:cNvSpPr>
          <p:nvPr>
            <p:ph type="ftr" sz="quarter" idx="11"/>
          </p:nvPr>
        </p:nvSpPr>
        <p:spPr/>
        <p:txBody>
          <a:bodyPr/>
          <a:lstStyle/>
          <a:p>
            <a:endParaRPr lang="en-UG"/>
          </a:p>
        </p:txBody>
      </p:sp>
      <p:sp>
        <p:nvSpPr>
          <p:cNvPr id="4" name="Slide Number Placeholder 3"/>
          <p:cNvSpPr>
            <a:spLocks noGrp="1"/>
          </p:cNvSpPr>
          <p:nvPr>
            <p:ph type="sldNum" sz="quarter" idx="12"/>
          </p:nvPr>
        </p:nvSpPr>
        <p:spPr/>
        <p:txBody>
          <a:bodyPr/>
          <a:lstStyle/>
          <a:p>
            <a:fld id="{BCED5693-0717-4697-B621-60F6C65562A5}" type="slidenum">
              <a:rPr lang="en-UG" smtClean="0"/>
              <a:t>‹#›</a:t>
            </a:fld>
            <a:endParaRPr lang="en-UG"/>
          </a:p>
        </p:txBody>
      </p:sp>
    </p:spTree>
    <p:extLst>
      <p:ext uri="{BB962C8B-B14F-4D97-AF65-F5344CB8AC3E}">
        <p14:creationId xmlns:p14="http://schemas.microsoft.com/office/powerpoint/2010/main" val="29463071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5E3E894-79E7-4396-9153-32BD4E2BC7DD}" type="datetimeFigureOut">
              <a:rPr lang="en-UG" smtClean="0"/>
              <a:t>05/19/2020</a:t>
            </a:fld>
            <a:endParaRPr lang="en-UG"/>
          </a:p>
        </p:txBody>
      </p:sp>
      <p:sp>
        <p:nvSpPr>
          <p:cNvPr id="6" name="Footer Placeholder 5"/>
          <p:cNvSpPr>
            <a:spLocks noGrp="1"/>
          </p:cNvSpPr>
          <p:nvPr>
            <p:ph type="ftr" sz="quarter" idx="11"/>
          </p:nvPr>
        </p:nvSpPr>
        <p:spPr/>
        <p:txBody>
          <a:bodyPr/>
          <a:lstStyle/>
          <a:p>
            <a:endParaRPr lang="en-UG"/>
          </a:p>
        </p:txBody>
      </p:sp>
      <p:sp>
        <p:nvSpPr>
          <p:cNvPr id="7" name="Slide Number Placeholder 6"/>
          <p:cNvSpPr>
            <a:spLocks noGrp="1"/>
          </p:cNvSpPr>
          <p:nvPr>
            <p:ph type="sldNum" sz="quarter" idx="12"/>
          </p:nvPr>
        </p:nvSpPr>
        <p:spPr/>
        <p:txBody>
          <a:bodyPr/>
          <a:lstStyle/>
          <a:p>
            <a:fld id="{BCED5693-0717-4697-B621-60F6C65562A5}" type="slidenum">
              <a:rPr lang="en-UG" smtClean="0"/>
              <a:t>‹#›</a:t>
            </a:fld>
            <a:endParaRPr lang="en-UG"/>
          </a:p>
        </p:txBody>
      </p:sp>
    </p:spTree>
    <p:extLst>
      <p:ext uri="{BB962C8B-B14F-4D97-AF65-F5344CB8AC3E}">
        <p14:creationId xmlns:p14="http://schemas.microsoft.com/office/powerpoint/2010/main" val="20147195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5E3E894-79E7-4396-9153-32BD4E2BC7DD}" type="datetimeFigureOut">
              <a:rPr lang="en-UG" smtClean="0"/>
              <a:t>05/19/2020</a:t>
            </a:fld>
            <a:endParaRPr lang="en-UG"/>
          </a:p>
        </p:txBody>
      </p:sp>
      <p:sp>
        <p:nvSpPr>
          <p:cNvPr id="6" name="Footer Placeholder 5"/>
          <p:cNvSpPr>
            <a:spLocks noGrp="1"/>
          </p:cNvSpPr>
          <p:nvPr>
            <p:ph type="ftr" sz="quarter" idx="11"/>
          </p:nvPr>
        </p:nvSpPr>
        <p:spPr/>
        <p:txBody>
          <a:bodyPr/>
          <a:lstStyle/>
          <a:p>
            <a:endParaRPr lang="en-UG"/>
          </a:p>
        </p:txBody>
      </p:sp>
      <p:sp>
        <p:nvSpPr>
          <p:cNvPr id="7" name="Slide Number Placeholder 6"/>
          <p:cNvSpPr>
            <a:spLocks noGrp="1"/>
          </p:cNvSpPr>
          <p:nvPr>
            <p:ph type="sldNum" sz="quarter" idx="12"/>
          </p:nvPr>
        </p:nvSpPr>
        <p:spPr/>
        <p:txBody>
          <a:bodyPr/>
          <a:lstStyle/>
          <a:p>
            <a:fld id="{BCED5693-0717-4697-B621-60F6C65562A5}" type="slidenum">
              <a:rPr lang="en-UG" smtClean="0"/>
              <a:t>‹#›</a:t>
            </a:fld>
            <a:endParaRPr lang="en-UG"/>
          </a:p>
        </p:txBody>
      </p:sp>
    </p:spTree>
    <p:extLst>
      <p:ext uri="{BB962C8B-B14F-4D97-AF65-F5344CB8AC3E}">
        <p14:creationId xmlns:p14="http://schemas.microsoft.com/office/powerpoint/2010/main" val="26411268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5E3E894-79E7-4396-9153-32BD4E2BC7DD}" type="datetimeFigureOut">
              <a:rPr lang="en-UG" smtClean="0"/>
              <a:t>05/19/2020</a:t>
            </a:fld>
            <a:endParaRPr lang="en-UG"/>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G"/>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CED5693-0717-4697-B621-60F6C65562A5}" type="slidenum">
              <a:rPr lang="en-UG" smtClean="0"/>
              <a:t>‹#›</a:t>
            </a:fld>
            <a:endParaRPr lang="en-UG"/>
          </a:p>
        </p:txBody>
      </p:sp>
    </p:spTree>
    <p:extLst>
      <p:ext uri="{BB962C8B-B14F-4D97-AF65-F5344CB8AC3E}">
        <p14:creationId xmlns:p14="http://schemas.microsoft.com/office/powerpoint/2010/main" val="3405576474"/>
      </p:ext>
    </p:extLst>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 id="2147483816" r:id="rId12"/>
    <p:sldLayoutId id="2147483817" r:id="rId13"/>
    <p:sldLayoutId id="2147483818" r:id="rId14"/>
    <p:sldLayoutId id="2147483819" r:id="rId15"/>
    <p:sldLayoutId id="214748382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hyperlink" Target="https://stat.ethz.ch/R-manual/R-devel/library/MASS/html/fitdistr.html" TargetMode="Externa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hyperlink" Target="https://www.kaggle.com/c/house-prices-advanced-regression-techniques" TargetMode="Externa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9F4BE-63B1-4AA1-930F-FC201A9C7F4E}"/>
              </a:ext>
            </a:extLst>
          </p:cNvPr>
          <p:cNvSpPr>
            <a:spLocks noGrp="1"/>
          </p:cNvSpPr>
          <p:nvPr>
            <p:ph type="ctrTitle"/>
          </p:nvPr>
        </p:nvSpPr>
        <p:spPr>
          <a:xfrm>
            <a:off x="838199" y="4525347"/>
            <a:ext cx="6801321" cy="1737360"/>
          </a:xfrm>
        </p:spPr>
        <p:txBody>
          <a:bodyPr anchor="ctr">
            <a:normAutofit/>
          </a:bodyPr>
          <a:lstStyle/>
          <a:p>
            <a:pPr algn="r"/>
            <a:r>
              <a:rPr lang="en-US" dirty="0">
                <a:latin typeface="Algerian" panose="04020705040A02060702" pitchFamily="82" charset="0"/>
              </a:rPr>
              <a:t>Data 607 Final Project</a:t>
            </a:r>
            <a:endParaRPr lang="en-UG" dirty="0">
              <a:latin typeface="Algerian" panose="04020705040A02060702" pitchFamily="82" charset="0"/>
            </a:endParaRPr>
          </a:p>
        </p:txBody>
      </p:sp>
      <p:sp>
        <p:nvSpPr>
          <p:cNvPr id="3" name="Subtitle 2">
            <a:extLst>
              <a:ext uri="{FF2B5EF4-FFF2-40B4-BE49-F238E27FC236}">
                <a16:creationId xmlns:a16="http://schemas.microsoft.com/office/drawing/2014/main" id="{A5D60AEA-1FA1-4BCA-9800-04FD47D19B51}"/>
              </a:ext>
            </a:extLst>
          </p:cNvPr>
          <p:cNvSpPr>
            <a:spLocks noGrp="1"/>
          </p:cNvSpPr>
          <p:nvPr>
            <p:ph type="subTitle" idx="1"/>
          </p:nvPr>
        </p:nvSpPr>
        <p:spPr>
          <a:xfrm>
            <a:off x="7961258" y="4525347"/>
            <a:ext cx="3258675" cy="1737360"/>
          </a:xfrm>
        </p:spPr>
        <p:txBody>
          <a:bodyPr anchor="ctr">
            <a:normAutofit/>
          </a:bodyPr>
          <a:lstStyle/>
          <a:p>
            <a:pPr algn="l"/>
            <a:r>
              <a:rPr lang="en-US" b="1" dirty="0">
                <a:latin typeface="Algerian" panose="04020705040A02060702" pitchFamily="82" charset="0"/>
              </a:rPr>
              <a:t>Zhi </a:t>
            </a:r>
            <a:r>
              <a:rPr lang="en-US" b="1" dirty="0" err="1">
                <a:latin typeface="Algerian" panose="04020705040A02060702" pitchFamily="82" charset="0"/>
              </a:rPr>
              <a:t>ying</a:t>
            </a:r>
            <a:r>
              <a:rPr lang="en-US" b="1" dirty="0">
                <a:latin typeface="Algerian" panose="04020705040A02060702" pitchFamily="82" charset="0"/>
              </a:rPr>
              <a:t> </a:t>
            </a:r>
            <a:r>
              <a:rPr lang="en-US" b="1" dirty="0" err="1">
                <a:latin typeface="Algerian" panose="04020705040A02060702" pitchFamily="82" charset="0"/>
              </a:rPr>
              <a:t>chen</a:t>
            </a:r>
            <a:endParaRPr lang="en-UG" b="1" dirty="0">
              <a:latin typeface="Algerian" panose="04020705040A02060702" pitchFamily="82" charset="0"/>
            </a:endParaRPr>
          </a:p>
        </p:txBody>
      </p:sp>
    </p:spTree>
    <p:extLst>
      <p:ext uri="{BB962C8B-B14F-4D97-AF65-F5344CB8AC3E}">
        <p14:creationId xmlns:p14="http://schemas.microsoft.com/office/powerpoint/2010/main" val="2298849920"/>
      </p:ext>
    </p:extLst>
  </p:cSld>
  <p:clrMapOvr>
    <a:masterClrMapping/>
  </p:clrMapOvr>
  <mc:AlternateContent xmlns:mc="http://schemas.openxmlformats.org/markup-compatibility/2006" xmlns:p14="http://schemas.microsoft.com/office/powerpoint/2010/main">
    <mc:Choice Requires="p14">
      <p:transition spd="slow" p14:dur="1500">
        <p14:honeycomb/>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21" presetClass="entr" presetSubtype="1"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wheel(1)">
                                      <p:cBhvr>
                                        <p:cTn id="15"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9AC2FFE-8832-4041-BE84-F808CF494121}"/>
              </a:ext>
            </a:extLst>
          </p:cNvPr>
          <p:cNvSpPr txBox="1"/>
          <p:nvPr/>
        </p:nvSpPr>
        <p:spPr>
          <a:xfrm>
            <a:off x="2279374" y="5578364"/>
            <a:ext cx="8560904" cy="369332"/>
          </a:xfrm>
          <a:prstGeom prst="rect">
            <a:avLst/>
          </a:prstGeom>
          <a:noFill/>
        </p:spPr>
        <p:txBody>
          <a:bodyPr wrap="square" rtlCol="0">
            <a:spAutoFit/>
          </a:bodyPr>
          <a:lstStyle/>
          <a:p>
            <a:r>
              <a:rPr lang="en-US" b="1" dirty="0"/>
              <a:t>Correlation Heatmap</a:t>
            </a:r>
            <a:endParaRPr lang="en-UG" b="1" dirty="0"/>
          </a:p>
        </p:txBody>
      </p:sp>
      <p:pic>
        <p:nvPicPr>
          <p:cNvPr id="2" name="Picture 1">
            <a:extLst>
              <a:ext uri="{FF2B5EF4-FFF2-40B4-BE49-F238E27FC236}">
                <a16:creationId xmlns:a16="http://schemas.microsoft.com/office/drawing/2014/main" id="{B2CBAE1A-D635-4D92-A61F-EC8F8C8AD53C}"/>
              </a:ext>
            </a:extLst>
          </p:cNvPr>
          <p:cNvPicPr>
            <a:picLocks noChangeAspect="1"/>
          </p:cNvPicPr>
          <p:nvPr/>
        </p:nvPicPr>
        <p:blipFill>
          <a:blip r:embed="rId2"/>
          <a:stretch>
            <a:fillRect/>
          </a:stretch>
        </p:blipFill>
        <p:spPr>
          <a:xfrm>
            <a:off x="2166937" y="934070"/>
            <a:ext cx="7858125" cy="4486275"/>
          </a:xfrm>
          <a:prstGeom prst="rect">
            <a:avLst/>
          </a:prstGeom>
        </p:spPr>
      </p:pic>
    </p:spTree>
    <p:extLst>
      <p:ext uri="{BB962C8B-B14F-4D97-AF65-F5344CB8AC3E}">
        <p14:creationId xmlns:p14="http://schemas.microsoft.com/office/powerpoint/2010/main" val="4118693451"/>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CC68971-BA7E-4923-973B-BA50413C3162}"/>
              </a:ext>
            </a:extLst>
          </p:cNvPr>
          <p:cNvPicPr/>
          <p:nvPr/>
        </p:nvPicPr>
        <p:blipFill rotWithShape="1">
          <a:blip r:embed="rId2"/>
          <a:srcRect l="19743" t="31154" r="23334" b="26346"/>
          <a:stretch/>
        </p:blipFill>
        <p:spPr bwMode="auto">
          <a:xfrm>
            <a:off x="1201329" y="649539"/>
            <a:ext cx="8947012" cy="564633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31769600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AF958E7-2A7E-40E9-AC22-B0187E4997E1}"/>
              </a:ext>
            </a:extLst>
          </p:cNvPr>
          <p:cNvSpPr txBox="1"/>
          <p:nvPr/>
        </p:nvSpPr>
        <p:spPr>
          <a:xfrm>
            <a:off x="2451652" y="1033670"/>
            <a:ext cx="7222435" cy="3154017"/>
          </a:xfrm>
          <a:prstGeom prst="rect">
            <a:avLst/>
          </a:prstGeom>
          <a:noFill/>
        </p:spPr>
        <p:txBody>
          <a:bodyPr wrap="square" rtlCol="0">
            <a:spAutoFit/>
          </a:bodyPr>
          <a:lstStyle/>
          <a:p>
            <a:endParaRPr lang="en-UG" dirty="0"/>
          </a:p>
        </p:txBody>
      </p:sp>
      <p:pic>
        <p:nvPicPr>
          <p:cNvPr id="6" name="Picture 5">
            <a:extLst>
              <a:ext uri="{FF2B5EF4-FFF2-40B4-BE49-F238E27FC236}">
                <a16:creationId xmlns:a16="http://schemas.microsoft.com/office/drawing/2014/main" id="{FF7CD54E-BCF7-45A8-B548-CCADBD6CB928}"/>
              </a:ext>
            </a:extLst>
          </p:cNvPr>
          <p:cNvPicPr/>
          <p:nvPr/>
        </p:nvPicPr>
        <p:blipFill rotWithShape="1">
          <a:blip r:embed="rId2"/>
          <a:srcRect l="20898" t="13269" r="22050" b="28654"/>
          <a:stretch/>
        </p:blipFill>
        <p:spPr bwMode="auto">
          <a:xfrm>
            <a:off x="1677444" y="1356610"/>
            <a:ext cx="6836970" cy="4643595"/>
          </a:xfrm>
          <a:prstGeom prst="rect">
            <a:avLst/>
          </a:prstGeom>
          <a:ln>
            <a:noFill/>
          </a:ln>
          <a:extLst>
            <a:ext uri="{53640926-AAD7-44D8-BBD7-CCE9431645EC}">
              <a14:shadowObscured xmlns:a14="http://schemas.microsoft.com/office/drawing/2010/main"/>
            </a:ext>
          </a:extLst>
        </p:spPr>
      </p:pic>
      <p:sp>
        <p:nvSpPr>
          <p:cNvPr id="3" name="TextBox 2">
            <a:extLst>
              <a:ext uri="{FF2B5EF4-FFF2-40B4-BE49-F238E27FC236}">
                <a16:creationId xmlns:a16="http://schemas.microsoft.com/office/drawing/2014/main" id="{B25AF62A-B107-42C4-8211-C15E00AF9E73}"/>
              </a:ext>
            </a:extLst>
          </p:cNvPr>
          <p:cNvSpPr txBox="1"/>
          <p:nvPr/>
        </p:nvSpPr>
        <p:spPr>
          <a:xfrm>
            <a:off x="1768839" y="239843"/>
            <a:ext cx="6648138" cy="923330"/>
          </a:xfrm>
          <a:prstGeom prst="rect">
            <a:avLst/>
          </a:prstGeom>
          <a:noFill/>
        </p:spPr>
        <p:txBody>
          <a:bodyPr wrap="square" rtlCol="0">
            <a:spAutoFit/>
          </a:bodyPr>
          <a:lstStyle/>
          <a:p>
            <a:r>
              <a:rPr lang="en-US" dirty="0"/>
              <a:t>Test the hypotheses that the correlations between each pairwise set of variables is 0 and provide a 80% confidence interval.</a:t>
            </a:r>
          </a:p>
        </p:txBody>
      </p:sp>
    </p:spTree>
    <p:extLst>
      <p:ext uri="{BB962C8B-B14F-4D97-AF65-F5344CB8AC3E}">
        <p14:creationId xmlns:p14="http://schemas.microsoft.com/office/powerpoint/2010/main" val="556496305"/>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09893CF-D07A-4F09-BEB2-50398F6DF6F6}"/>
              </a:ext>
            </a:extLst>
          </p:cNvPr>
          <p:cNvSpPr txBox="1"/>
          <p:nvPr/>
        </p:nvSpPr>
        <p:spPr>
          <a:xfrm>
            <a:off x="1976846" y="4399721"/>
            <a:ext cx="8448679" cy="923330"/>
          </a:xfrm>
          <a:prstGeom prst="rect">
            <a:avLst/>
          </a:prstGeom>
          <a:noFill/>
        </p:spPr>
        <p:txBody>
          <a:bodyPr wrap="square" rtlCol="0">
            <a:spAutoFit/>
          </a:bodyPr>
          <a:lstStyle/>
          <a:p>
            <a:r>
              <a:rPr lang="en-US" dirty="0"/>
              <a:t>In three testing, we have generated an 80 percent confidence interval. We should also note the small p value that we can reject the null hypothesis and conclude that the true correlation is not 0 for the selected variables.</a:t>
            </a:r>
          </a:p>
        </p:txBody>
      </p:sp>
      <p:pic>
        <p:nvPicPr>
          <p:cNvPr id="5" name="Picture 4">
            <a:extLst>
              <a:ext uri="{FF2B5EF4-FFF2-40B4-BE49-F238E27FC236}">
                <a16:creationId xmlns:a16="http://schemas.microsoft.com/office/drawing/2014/main" id="{82C01157-7A9D-4A02-A405-EBB5D53AFE99}"/>
              </a:ext>
            </a:extLst>
          </p:cNvPr>
          <p:cNvPicPr/>
          <p:nvPr/>
        </p:nvPicPr>
        <p:blipFill rotWithShape="1">
          <a:blip r:embed="rId2"/>
          <a:srcRect l="21282" t="20000" r="21795" b="51346"/>
          <a:stretch/>
        </p:blipFill>
        <p:spPr bwMode="auto">
          <a:xfrm>
            <a:off x="1465125" y="664572"/>
            <a:ext cx="7574371" cy="3019153"/>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34628878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E1E75B2-1532-4097-9910-B244EC5994DD}"/>
              </a:ext>
            </a:extLst>
          </p:cNvPr>
          <p:cNvSpPr txBox="1"/>
          <p:nvPr/>
        </p:nvSpPr>
        <p:spPr>
          <a:xfrm>
            <a:off x="4505739" y="675861"/>
            <a:ext cx="2239617" cy="461665"/>
          </a:xfrm>
          <a:prstGeom prst="rect">
            <a:avLst/>
          </a:prstGeom>
          <a:noFill/>
        </p:spPr>
        <p:txBody>
          <a:bodyPr wrap="square" rtlCol="0">
            <a:spAutoFit/>
          </a:bodyPr>
          <a:lstStyle/>
          <a:p>
            <a:pPr algn="ctr"/>
            <a:r>
              <a:rPr lang="en-US" sz="2400" b="1" dirty="0">
                <a:latin typeface="Agency FB" panose="020B0503020202020204" pitchFamily="34" charset="0"/>
              </a:rPr>
              <a:t>family wise error</a:t>
            </a:r>
            <a:endParaRPr lang="en-UG" sz="2400" b="1" dirty="0">
              <a:latin typeface="Agency FB" panose="020B0503020202020204" pitchFamily="34" charset="0"/>
            </a:endParaRPr>
          </a:p>
        </p:txBody>
      </p:sp>
      <p:sp>
        <p:nvSpPr>
          <p:cNvPr id="4" name="TextBox 3">
            <a:extLst>
              <a:ext uri="{FF2B5EF4-FFF2-40B4-BE49-F238E27FC236}">
                <a16:creationId xmlns:a16="http://schemas.microsoft.com/office/drawing/2014/main" id="{662EDF95-555D-423A-8CA8-36C44988320B}"/>
              </a:ext>
            </a:extLst>
          </p:cNvPr>
          <p:cNvSpPr txBox="1"/>
          <p:nvPr/>
        </p:nvSpPr>
        <p:spPr>
          <a:xfrm>
            <a:off x="940526" y="1306286"/>
            <a:ext cx="9913004" cy="3662541"/>
          </a:xfrm>
          <a:prstGeom prst="rect">
            <a:avLst/>
          </a:prstGeom>
          <a:noFill/>
        </p:spPr>
        <p:txBody>
          <a:bodyPr wrap="square" rtlCol="0">
            <a:spAutoFit/>
          </a:bodyPr>
          <a:lstStyle/>
          <a:p>
            <a:r>
              <a:rPr lang="en-US" sz="2000" dirty="0"/>
              <a:t>The familywise error rate (FWE or FWER) is the probability of a coming to at least one false conclusion in a series of hypothesis tests . In other words, it’s the probability of making at least one Type I Error. The term “familywise” error rate comes from family of tests, which is the technical definition for a series of tests on data. The FWER is also called alpha inflation or cumulative Type I error.</a:t>
            </a:r>
          </a:p>
          <a:p>
            <a:endParaRPr lang="en-US" sz="2000" dirty="0"/>
          </a:p>
          <a:p>
            <a:endParaRPr lang="en-US" sz="2000" dirty="0"/>
          </a:p>
          <a:p>
            <a:r>
              <a:rPr lang="en-US" dirty="0"/>
              <a:t>Would you be worried about familywise error?</a:t>
            </a:r>
          </a:p>
          <a:p>
            <a:r>
              <a:rPr lang="en-US" dirty="0"/>
              <a:t>Yes, of course I would worry about familywise error because there are many variables in this dataset that might have impact on the correlation of the pairs of selected variables that are being tested here.</a:t>
            </a:r>
          </a:p>
          <a:p>
            <a:endParaRPr lang="en-UG" sz="2000" dirty="0"/>
          </a:p>
        </p:txBody>
      </p:sp>
    </p:spTree>
    <p:extLst>
      <p:ext uri="{BB962C8B-B14F-4D97-AF65-F5344CB8AC3E}">
        <p14:creationId xmlns:p14="http://schemas.microsoft.com/office/powerpoint/2010/main" val="3876504729"/>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xit" presetSubtype="21" fill="hold" grpId="0" nodeType="clickEffect">
                                  <p:stCondLst>
                                    <p:cond delay="0"/>
                                  </p:stCondLst>
                                  <p:childTnLst>
                                    <p:animEffect transition="out" filter="barn(inVertical)">
                                      <p:cBhvr>
                                        <p:cTn id="6" dur="500"/>
                                        <p:tgtEl>
                                          <p:spTgt spid="3"/>
                                        </p:tgtEl>
                                      </p:cBhvr>
                                    </p:animEffect>
                                    <p:set>
                                      <p:cBhvr>
                                        <p:cTn id="7" dur="1" fill="hold">
                                          <p:stCondLst>
                                            <p:cond delay="499"/>
                                          </p:stCondLst>
                                        </p:cTn>
                                        <p:tgtEl>
                                          <p:spTgt spid="3"/>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6" presetClass="emph" presetSubtype="0" fill="hold" nodeType="clickEffect">
                                  <p:stCondLst>
                                    <p:cond delay="0"/>
                                  </p:stCondLst>
                                  <p:iterate type="lt">
                                    <p:tmPct val="4000"/>
                                  </p:iterate>
                                  <p:childTnLst>
                                    <p:set>
                                      <p:cBhvr override="childStyle">
                                        <p:cTn id="11" dur="500" fill="hold"/>
                                        <p:tgtEl>
                                          <p:spTgt spid="4">
                                            <p:txEl>
                                              <p:pRg st="0" end="0"/>
                                            </p:txEl>
                                          </p:spTgt>
                                        </p:tgtEl>
                                        <p:attrNameLst>
                                          <p:attrName>style.color</p:attrName>
                                        </p:attrNameLst>
                                      </p:cBhvr>
                                      <p:to>
                                        <p:clrVal>
                                          <a:schemeClr val="accent2"/>
                                        </p:clrVal>
                                      </p:to>
                                    </p:set>
                                    <p:set>
                                      <p:cBhvr>
                                        <p:cTn id="12" dur="500" fill="hold"/>
                                        <p:tgtEl>
                                          <p:spTgt spid="4">
                                            <p:txEl>
                                              <p:pRg st="0" end="0"/>
                                            </p:txEl>
                                          </p:spTgt>
                                        </p:tgtEl>
                                        <p:attrNameLst>
                                          <p:attrName>fillcolor</p:attrName>
                                        </p:attrNameLst>
                                      </p:cBhvr>
                                      <p:to>
                                        <p:clrVal>
                                          <a:schemeClr val="accent2"/>
                                        </p:clrVal>
                                      </p:to>
                                    </p:set>
                                    <p:set>
                                      <p:cBhvr>
                                        <p:cTn id="13" dur="500" fill="hold"/>
                                        <p:tgtEl>
                                          <p:spTgt spid="4">
                                            <p:txEl>
                                              <p:pRg st="0" end="0"/>
                                            </p:txEl>
                                          </p:spTgt>
                                        </p:tgtEl>
                                        <p:attrNameLst>
                                          <p:attrName>fill.type</p:attrName>
                                        </p:attrNameLst>
                                      </p:cBhvr>
                                      <p:to>
                                        <p:strVal val="solid"/>
                                      </p:to>
                                    </p:set>
                                  </p:childTnLst>
                                </p:cTn>
                              </p:par>
                            </p:childTnLst>
                          </p:cTn>
                        </p:par>
                      </p:childTnLst>
                    </p:cTn>
                  </p:par>
                  <p:par>
                    <p:cTn id="14" fill="hold">
                      <p:stCondLst>
                        <p:cond delay="indefinite"/>
                      </p:stCondLst>
                      <p:childTnLst>
                        <p:par>
                          <p:cTn id="15" fill="hold">
                            <p:stCondLst>
                              <p:cond delay="0"/>
                            </p:stCondLst>
                            <p:childTnLst>
                              <p:par>
                                <p:cTn id="16" presetID="16" presetClass="emph" presetSubtype="0" fill="hold" nodeType="clickEffect">
                                  <p:stCondLst>
                                    <p:cond delay="0"/>
                                  </p:stCondLst>
                                  <p:iterate type="lt">
                                    <p:tmPct val="4000"/>
                                  </p:iterate>
                                  <p:childTnLst>
                                    <p:set>
                                      <p:cBhvr override="childStyle">
                                        <p:cTn id="17" dur="500" fill="hold"/>
                                        <p:tgtEl>
                                          <p:spTgt spid="4">
                                            <p:txEl>
                                              <p:pRg st="3" end="3"/>
                                            </p:txEl>
                                          </p:spTgt>
                                        </p:tgtEl>
                                        <p:attrNameLst>
                                          <p:attrName>style.color</p:attrName>
                                        </p:attrNameLst>
                                      </p:cBhvr>
                                      <p:to>
                                        <p:clrVal>
                                          <a:schemeClr val="accent2"/>
                                        </p:clrVal>
                                      </p:to>
                                    </p:set>
                                    <p:set>
                                      <p:cBhvr>
                                        <p:cTn id="18" dur="500" fill="hold"/>
                                        <p:tgtEl>
                                          <p:spTgt spid="4">
                                            <p:txEl>
                                              <p:pRg st="3" end="3"/>
                                            </p:txEl>
                                          </p:spTgt>
                                        </p:tgtEl>
                                        <p:attrNameLst>
                                          <p:attrName>fillcolor</p:attrName>
                                        </p:attrNameLst>
                                      </p:cBhvr>
                                      <p:to>
                                        <p:clrVal>
                                          <a:schemeClr val="accent2"/>
                                        </p:clrVal>
                                      </p:to>
                                    </p:set>
                                    <p:set>
                                      <p:cBhvr>
                                        <p:cTn id="19" dur="500" fill="hold"/>
                                        <p:tgtEl>
                                          <p:spTgt spid="4">
                                            <p:txEl>
                                              <p:pRg st="3" end="3"/>
                                            </p:txEl>
                                          </p:spTgt>
                                        </p:tgtEl>
                                        <p:attrNameLst>
                                          <p:attrName>fill.type</p:attrName>
                                        </p:attrNameLst>
                                      </p:cBhvr>
                                      <p:to>
                                        <p:strVal val="solid"/>
                                      </p:to>
                                    </p:set>
                                  </p:childTnLst>
                                </p:cTn>
                              </p:par>
                            </p:childTnLst>
                          </p:cTn>
                        </p:par>
                      </p:childTnLst>
                    </p:cTn>
                  </p:par>
                  <p:par>
                    <p:cTn id="20" fill="hold">
                      <p:stCondLst>
                        <p:cond delay="indefinite"/>
                      </p:stCondLst>
                      <p:childTnLst>
                        <p:par>
                          <p:cTn id="21" fill="hold">
                            <p:stCondLst>
                              <p:cond delay="0"/>
                            </p:stCondLst>
                            <p:childTnLst>
                              <p:par>
                                <p:cTn id="22" presetID="16" presetClass="emph" presetSubtype="0" fill="hold" nodeType="clickEffect">
                                  <p:stCondLst>
                                    <p:cond delay="0"/>
                                  </p:stCondLst>
                                  <p:iterate type="lt">
                                    <p:tmPct val="4000"/>
                                  </p:iterate>
                                  <p:childTnLst>
                                    <p:set>
                                      <p:cBhvr override="childStyle">
                                        <p:cTn id="23" dur="500" fill="hold"/>
                                        <p:tgtEl>
                                          <p:spTgt spid="4">
                                            <p:txEl>
                                              <p:pRg st="4" end="4"/>
                                            </p:txEl>
                                          </p:spTgt>
                                        </p:tgtEl>
                                        <p:attrNameLst>
                                          <p:attrName>style.color</p:attrName>
                                        </p:attrNameLst>
                                      </p:cBhvr>
                                      <p:to>
                                        <p:clrVal>
                                          <a:schemeClr val="accent2"/>
                                        </p:clrVal>
                                      </p:to>
                                    </p:set>
                                    <p:set>
                                      <p:cBhvr>
                                        <p:cTn id="24" dur="500" fill="hold"/>
                                        <p:tgtEl>
                                          <p:spTgt spid="4">
                                            <p:txEl>
                                              <p:pRg st="4" end="4"/>
                                            </p:txEl>
                                          </p:spTgt>
                                        </p:tgtEl>
                                        <p:attrNameLst>
                                          <p:attrName>fillcolor</p:attrName>
                                        </p:attrNameLst>
                                      </p:cBhvr>
                                      <p:to>
                                        <p:clrVal>
                                          <a:schemeClr val="accent2"/>
                                        </p:clrVal>
                                      </p:to>
                                    </p:set>
                                    <p:set>
                                      <p:cBhvr>
                                        <p:cTn id="25" dur="500" fill="hold"/>
                                        <p:tgtEl>
                                          <p:spTgt spid="4">
                                            <p:txEl>
                                              <p:pRg st="4" end="4"/>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E31B37-1F59-4F12-863F-6951C55ADC8F}"/>
              </a:ext>
            </a:extLst>
          </p:cNvPr>
          <p:cNvSpPr txBox="1"/>
          <p:nvPr/>
        </p:nvSpPr>
        <p:spPr>
          <a:xfrm>
            <a:off x="2160104" y="649829"/>
            <a:ext cx="7871792" cy="1477328"/>
          </a:xfrm>
          <a:prstGeom prst="rect">
            <a:avLst/>
          </a:prstGeom>
          <a:noFill/>
        </p:spPr>
        <p:txBody>
          <a:bodyPr wrap="square" rtlCol="0">
            <a:spAutoFit/>
          </a:bodyPr>
          <a:lstStyle/>
          <a:p>
            <a:pPr algn="ctr"/>
            <a:r>
              <a:rPr lang="en-US" b="1" dirty="0"/>
              <a:t>5 points. Linear Algebra and Correlation. Invert your correlation matrix from above. (This is known as the precision matrix and contains variance inflation factors on the diagonal.) Multiply the correlation matrix by the precision matrix, and then multiply the precision matrix by the correlation matrix. Conduct LU decomposition on the matrix.</a:t>
            </a:r>
          </a:p>
        </p:txBody>
      </p:sp>
      <p:pic>
        <p:nvPicPr>
          <p:cNvPr id="4" name="Picture 3">
            <a:extLst>
              <a:ext uri="{FF2B5EF4-FFF2-40B4-BE49-F238E27FC236}">
                <a16:creationId xmlns:a16="http://schemas.microsoft.com/office/drawing/2014/main" id="{E5FCF66F-71AF-4EB3-965C-0F1994A405EA}"/>
              </a:ext>
            </a:extLst>
          </p:cNvPr>
          <p:cNvPicPr/>
          <p:nvPr/>
        </p:nvPicPr>
        <p:blipFill rotWithShape="1">
          <a:blip r:embed="rId2"/>
          <a:srcRect l="21924" t="19808" r="23076" b="47115"/>
          <a:stretch/>
        </p:blipFill>
        <p:spPr bwMode="auto">
          <a:xfrm>
            <a:off x="2334275" y="2733403"/>
            <a:ext cx="7871792" cy="3258094"/>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540546935"/>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mph" presetSubtype="0" fill="hold" grpId="0" nodeType="clickEffect">
                                  <p:stCondLst>
                                    <p:cond delay="0"/>
                                  </p:stCondLst>
                                  <p:childTnLst>
                                    <p:anim calcmode="discrete" valueType="str">
                                      <p:cBhvr override="childStyle">
                                        <p:cTn id="6" dur="2000" fill="hold"/>
                                        <p:tgtEl>
                                          <p:spTgt spid="2"/>
                                        </p:tgtEl>
                                        <p:attrNameLst>
                                          <p:attrName>style.fontWeight</p:attrName>
                                        </p:attrNameLst>
                                      </p:cBhvr>
                                      <p:tavLst>
                                        <p:tav tm="0">
                                          <p:val>
                                            <p:strVal val="normal"/>
                                          </p:val>
                                        </p:tav>
                                        <p:tav tm="50000">
                                          <p:val>
                                            <p:strVal val="bold"/>
                                          </p:val>
                                        </p:tav>
                                        <p:tav tm="60000">
                                          <p:val>
                                            <p:strVal val="normal"/>
                                          </p:val>
                                        </p:tav>
                                        <p:tav tm="100000">
                                          <p:val>
                                            <p:strVal val="normal"/>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7A3B31F-B431-40A2-97CC-260060202FDD}"/>
              </a:ext>
            </a:extLst>
          </p:cNvPr>
          <p:cNvPicPr/>
          <p:nvPr/>
        </p:nvPicPr>
        <p:blipFill rotWithShape="1">
          <a:blip r:embed="rId2"/>
          <a:srcRect l="20641" t="17692" r="20385" b="23077"/>
          <a:stretch/>
        </p:blipFill>
        <p:spPr bwMode="auto">
          <a:xfrm>
            <a:off x="976977" y="636358"/>
            <a:ext cx="7994636" cy="5262272"/>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6632658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898A944-5524-4A5B-BC4D-E6D0D5334C3A}"/>
              </a:ext>
            </a:extLst>
          </p:cNvPr>
          <p:cNvSpPr txBox="1"/>
          <p:nvPr/>
        </p:nvSpPr>
        <p:spPr>
          <a:xfrm>
            <a:off x="1484244" y="1219200"/>
            <a:ext cx="8164253" cy="2923877"/>
          </a:xfrm>
          <a:prstGeom prst="rect">
            <a:avLst/>
          </a:prstGeom>
          <a:noFill/>
        </p:spPr>
        <p:txBody>
          <a:bodyPr wrap="square" rtlCol="0">
            <a:spAutoFit/>
          </a:bodyPr>
          <a:lstStyle/>
          <a:p>
            <a:r>
              <a:rPr lang="en-US" sz="2300" dirty="0"/>
              <a:t>5 points. Calculus-Based Probability &amp; Statistics. Many times, it makes sense to fit a closed form distribution to data. Select a variable in the Kaggle.com training dataset that is skewed to the right, shift it so that the minimum value is absolutely above zero if necessary. Then load the MASS package and run </a:t>
            </a:r>
            <a:r>
              <a:rPr lang="en-US" sz="2300" dirty="0" err="1"/>
              <a:t>fitdistr</a:t>
            </a:r>
            <a:r>
              <a:rPr lang="en-US" sz="2300" dirty="0"/>
              <a:t> to fit an exponential probability density function. (See </a:t>
            </a:r>
            <a:r>
              <a:rPr lang="en-US" sz="2300" dirty="0">
                <a:hlinkClick r:id="rId2"/>
              </a:rPr>
              <a:t>https://stat.ethz.ch/R-manual/R-devel/library/MASS/html/fitdistr.html</a:t>
            </a:r>
            <a:r>
              <a:rPr lang="en-US" sz="2300" dirty="0"/>
              <a:t> ).</a:t>
            </a:r>
            <a:endParaRPr lang="en-UG" sz="2300" dirty="0"/>
          </a:p>
        </p:txBody>
      </p:sp>
    </p:spTree>
    <p:extLst>
      <p:ext uri="{BB962C8B-B14F-4D97-AF65-F5344CB8AC3E}">
        <p14:creationId xmlns:p14="http://schemas.microsoft.com/office/powerpoint/2010/main" val="3015778004"/>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mph" presetSubtype="0" fill="remove" grpId="0" nodeType="clickEffect">
                                  <p:stCondLst>
                                    <p:cond delay="0"/>
                                  </p:stCondLst>
                                  <p:childTnLst>
                                    <p:animClr clrSpc="rgb" dir="cw">
                                      <p:cBhvr override="childStyle">
                                        <p:cTn id="6" dur="250" autoRev="1" fill="remove"/>
                                        <p:tgtEl>
                                          <p:spTgt spid="3"/>
                                        </p:tgtEl>
                                        <p:attrNameLst>
                                          <p:attrName>style.color</p:attrName>
                                        </p:attrNameLst>
                                      </p:cBhvr>
                                      <p:to>
                                        <a:schemeClr val="bg1"/>
                                      </p:to>
                                    </p:animClr>
                                    <p:animClr clrSpc="rgb" dir="cw">
                                      <p:cBhvr>
                                        <p:cTn id="7" dur="250" autoRev="1" fill="remove"/>
                                        <p:tgtEl>
                                          <p:spTgt spid="3"/>
                                        </p:tgtEl>
                                        <p:attrNameLst>
                                          <p:attrName>fillcolor</p:attrName>
                                        </p:attrNameLst>
                                      </p:cBhvr>
                                      <p:to>
                                        <a:schemeClr val="bg1"/>
                                      </p:to>
                                    </p:animClr>
                                    <p:set>
                                      <p:cBhvr>
                                        <p:cTn id="8" dur="250" autoRev="1" fill="remove"/>
                                        <p:tgtEl>
                                          <p:spTgt spid="3"/>
                                        </p:tgtEl>
                                        <p:attrNameLst>
                                          <p:attrName>fill.type</p:attrName>
                                        </p:attrNameLst>
                                      </p:cBhvr>
                                      <p:to>
                                        <p:strVal val="solid"/>
                                      </p:to>
                                    </p:set>
                                    <p:set>
                                      <p:cBhvr>
                                        <p:cTn id="9" dur="250" autoRev="1" fill="remove"/>
                                        <p:tgtEl>
                                          <p:spTgt spid="3"/>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AC2D88F-0E76-4FE1-A0B8-D28E375FA87D}"/>
              </a:ext>
            </a:extLst>
          </p:cNvPr>
          <p:cNvPicPr/>
          <p:nvPr/>
        </p:nvPicPr>
        <p:blipFill rotWithShape="1">
          <a:blip r:embed="rId2"/>
          <a:srcRect l="19871" t="17116" r="21027" b="16154"/>
          <a:stretch/>
        </p:blipFill>
        <p:spPr bwMode="auto">
          <a:xfrm>
            <a:off x="1555920" y="247425"/>
            <a:ext cx="7588080" cy="5013063"/>
          </a:xfrm>
          <a:prstGeom prst="rect">
            <a:avLst/>
          </a:prstGeom>
          <a:ln>
            <a:noFill/>
          </a:ln>
          <a:extLst>
            <a:ext uri="{53640926-AAD7-44D8-BBD7-CCE9431645EC}">
              <a14:shadowObscured xmlns:a14="http://schemas.microsoft.com/office/drawing/2010/main"/>
            </a:ext>
          </a:extLst>
        </p:spPr>
      </p:pic>
      <p:sp>
        <p:nvSpPr>
          <p:cNvPr id="3" name="TextBox 2">
            <a:extLst>
              <a:ext uri="{FF2B5EF4-FFF2-40B4-BE49-F238E27FC236}">
                <a16:creationId xmlns:a16="http://schemas.microsoft.com/office/drawing/2014/main" id="{7E5ED97A-ED09-4E93-850A-4F65A39EFB8F}"/>
              </a:ext>
            </a:extLst>
          </p:cNvPr>
          <p:cNvSpPr txBox="1"/>
          <p:nvPr/>
        </p:nvSpPr>
        <p:spPr>
          <a:xfrm>
            <a:off x="2065468" y="5099125"/>
            <a:ext cx="5895191" cy="923330"/>
          </a:xfrm>
          <a:prstGeom prst="rect">
            <a:avLst/>
          </a:prstGeom>
          <a:noFill/>
        </p:spPr>
        <p:txBody>
          <a:bodyPr wrap="square" rtlCol="0">
            <a:spAutoFit/>
          </a:bodyPr>
          <a:lstStyle/>
          <a:p>
            <a:endParaRPr lang="en-US" dirty="0"/>
          </a:p>
          <a:p>
            <a:r>
              <a:rPr lang="en-US" dirty="0"/>
              <a:t>Load the Mass package and run </a:t>
            </a:r>
            <a:r>
              <a:rPr lang="en-US" dirty="0" err="1"/>
              <a:t>fitdistr</a:t>
            </a:r>
            <a:r>
              <a:rPr lang="en-US" dirty="0"/>
              <a:t> to fit an exponential probability density function. </a:t>
            </a:r>
          </a:p>
        </p:txBody>
      </p:sp>
    </p:spTree>
    <p:extLst>
      <p:ext uri="{BB962C8B-B14F-4D97-AF65-F5344CB8AC3E}">
        <p14:creationId xmlns:p14="http://schemas.microsoft.com/office/powerpoint/2010/main" val="8268146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FE129B7-82DA-466B-A98E-7C9C5418919C}"/>
              </a:ext>
            </a:extLst>
          </p:cNvPr>
          <p:cNvPicPr/>
          <p:nvPr/>
        </p:nvPicPr>
        <p:blipFill rotWithShape="1">
          <a:blip r:embed="rId2"/>
          <a:srcRect l="20641" t="46756" r="21411" b="8462"/>
          <a:stretch/>
        </p:blipFill>
        <p:spPr bwMode="auto">
          <a:xfrm>
            <a:off x="1024232" y="404188"/>
            <a:ext cx="7154917" cy="3631784"/>
          </a:xfrm>
          <a:prstGeom prst="rect">
            <a:avLst/>
          </a:prstGeom>
          <a:ln>
            <a:noFill/>
          </a:ln>
          <a:extLst>
            <a:ext uri="{53640926-AAD7-44D8-BBD7-CCE9431645EC}">
              <a14:shadowObscured xmlns:a14="http://schemas.microsoft.com/office/drawing/2010/main"/>
            </a:ext>
          </a:extLst>
        </p:spPr>
      </p:pic>
      <p:sp>
        <p:nvSpPr>
          <p:cNvPr id="5" name="TextBox 4">
            <a:extLst>
              <a:ext uri="{FF2B5EF4-FFF2-40B4-BE49-F238E27FC236}">
                <a16:creationId xmlns:a16="http://schemas.microsoft.com/office/drawing/2014/main" id="{0C2A3E03-B63F-42F6-B383-4679016A4F81}"/>
              </a:ext>
            </a:extLst>
          </p:cNvPr>
          <p:cNvSpPr txBox="1"/>
          <p:nvPr/>
        </p:nvSpPr>
        <p:spPr>
          <a:xfrm>
            <a:off x="6096000" y="4723349"/>
            <a:ext cx="3836276" cy="1200329"/>
          </a:xfrm>
          <a:prstGeom prst="rect">
            <a:avLst/>
          </a:prstGeom>
          <a:noFill/>
        </p:spPr>
        <p:txBody>
          <a:bodyPr wrap="square" rtlCol="0">
            <a:spAutoFit/>
          </a:bodyPr>
          <a:lstStyle/>
          <a:p>
            <a:r>
              <a:rPr lang="en-US"/>
              <a:t>The empirical 5th and 95th percentiles (848 and 2466.1) are  different than the confidence intervals</a:t>
            </a:r>
            <a:endParaRPr lang="en-US" dirty="0"/>
          </a:p>
        </p:txBody>
      </p:sp>
    </p:spTree>
    <p:extLst>
      <p:ext uri="{BB962C8B-B14F-4D97-AF65-F5344CB8AC3E}">
        <p14:creationId xmlns:p14="http://schemas.microsoft.com/office/powerpoint/2010/main" val="22494913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510CBD7-9F2F-4CB8-888F-F0799D61C1F9}"/>
              </a:ext>
            </a:extLst>
          </p:cNvPr>
          <p:cNvSpPr txBox="1"/>
          <p:nvPr/>
        </p:nvSpPr>
        <p:spPr>
          <a:xfrm>
            <a:off x="4306955" y="331305"/>
            <a:ext cx="2398644" cy="584775"/>
          </a:xfrm>
          <a:prstGeom prst="rect">
            <a:avLst/>
          </a:prstGeom>
          <a:noFill/>
        </p:spPr>
        <p:txBody>
          <a:bodyPr wrap="square" rtlCol="0">
            <a:spAutoFit/>
          </a:bodyPr>
          <a:lstStyle/>
          <a:p>
            <a:pPr algn="ctr"/>
            <a:r>
              <a:rPr lang="en-US" sz="2800" b="1" dirty="0">
                <a:latin typeface="Algerian" panose="04020705040A02060702" pitchFamily="82" charset="0"/>
              </a:rPr>
              <a:t>Problem</a:t>
            </a:r>
            <a:r>
              <a:rPr lang="en-US" sz="3200" b="1" dirty="0">
                <a:solidFill>
                  <a:schemeClr val="bg1">
                    <a:lumMod val="85000"/>
                    <a:lumOff val="15000"/>
                  </a:schemeClr>
                </a:solidFill>
              </a:rPr>
              <a:t> </a:t>
            </a:r>
            <a:r>
              <a:rPr lang="en-US" sz="3200" b="1" dirty="0"/>
              <a:t>1.</a:t>
            </a:r>
            <a:endParaRPr lang="en-UG" sz="3200" b="1" dirty="0"/>
          </a:p>
        </p:txBody>
      </p:sp>
      <p:sp>
        <p:nvSpPr>
          <p:cNvPr id="3" name="TextBox 2">
            <a:extLst>
              <a:ext uri="{FF2B5EF4-FFF2-40B4-BE49-F238E27FC236}">
                <a16:creationId xmlns:a16="http://schemas.microsoft.com/office/drawing/2014/main" id="{AD393B0C-0A94-491A-A2CE-EE37D29DCC2C}"/>
              </a:ext>
            </a:extLst>
          </p:cNvPr>
          <p:cNvSpPr txBox="1"/>
          <p:nvPr/>
        </p:nvSpPr>
        <p:spPr>
          <a:xfrm>
            <a:off x="1325216" y="1388597"/>
            <a:ext cx="5380383" cy="2308324"/>
          </a:xfrm>
          <a:prstGeom prst="rect">
            <a:avLst/>
          </a:prstGeom>
          <a:noFill/>
        </p:spPr>
        <p:txBody>
          <a:bodyPr wrap="square" rtlCol="0">
            <a:spAutoFit/>
          </a:bodyPr>
          <a:lstStyle/>
          <a:p>
            <a:r>
              <a:rPr lang="en-US" b="1" dirty="0"/>
              <a:t>5 points</a:t>
            </a:r>
            <a:endParaRPr lang="en-UG" b="1" dirty="0"/>
          </a:p>
          <a:p>
            <a:pPr marL="342900" indent="-342900">
              <a:buAutoNum type="alphaLcPeriod"/>
            </a:pPr>
            <a:r>
              <a:rPr lang="en-US" b="1" dirty="0"/>
              <a:t>P(X&gt;x | X&gt;y) = 0.7920165</a:t>
            </a:r>
          </a:p>
          <a:p>
            <a:r>
              <a:rPr lang="en-US" dirty="0"/>
              <a:t>The probability of X greater than median value of X given that X is greater than first quartile of y is 0.79.</a:t>
            </a:r>
          </a:p>
          <a:p>
            <a:endParaRPr lang="en-US" dirty="0"/>
          </a:p>
          <a:p>
            <a:endParaRPr lang="en-US" dirty="0"/>
          </a:p>
          <a:p>
            <a:endParaRPr lang="en-UG" b="1" dirty="0"/>
          </a:p>
        </p:txBody>
      </p:sp>
      <p:sp>
        <p:nvSpPr>
          <p:cNvPr id="4" name="TextBox 3">
            <a:extLst>
              <a:ext uri="{FF2B5EF4-FFF2-40B4-BE49-F238E27FC236}">
                <a16:creationId xmlns:a16="http://schemas.microsoft.com/office/drawing/2014/main" id="{83052D0C-6896-4203-9C5F-1BE2D8D169C9}"/>
              </a:ext>
            </a:extLst>
          </p:cNvPr>
          <p:cNvSpPr txBox="1"/>
          <p:nvPr/>
        </p:nvSpPr>
        <p:spPr>
          <a:xfrm>
            <a:off x="1325216" y="3463963"/>
            <a:ext cx="9268004" cy="1477328"/>
          </a:xfrm>
          <a:prstGeom prst="rect">
            <a:avLst/>
          </a:prstGeom>
          <a:noFill/>
        </p:spPr>
        <p:txBody>
          <a:bodyPr wrap="square" rtlCol="0">
            <a:spAutoFit/>
          </a:bodyPr>
          <a:lstStyle/>
          <a:p>
            <a:r>
              <a:rPr lang="en-US" b="1" dirty="0"/>
              <a:t>b. P(X&gt;x, Y&gt;y) = 0.3765</a:t>
            </a:r>
          </a:p>
          <a:p>
            <a:r>
              <a:rPr lang="en-US" dirty="0"/>
              <a:t>The probability of X greater than median value of X </a:t>
            </a:r>
          </a:p>
          <a:p>
            <a:r>
              <a:rPr lang="en-US" dirty="0"/>
              <a:t>and Y is greater than first quartile of y is 0.3765.</a:t>
            </a:r>
          </a:p>
          <a:p>
            <a:endParaRPr lang="en-UG" b="1" dirty="0"/>
          </a:p>
          <a:p>
            <a:endParaRPr lang="en-UG" dirty="0"/>
          </a:p>
        </p:txBody>
      </p:sp>
      <p:sp>
        <p:nvSpPr>
          <p:cNvPr id="5" name="TextBox 4">
            <a:extLst>
              <a:ext uri="{FF2B5EF4-FFF2-40B4-BE49-F238E27FC236}">
                <a16:creationId xmlns:a16="http://schemas.microsoft.com/office/drawing/2014/main" id="{7DAF4166-CA75-46AF-AC84-8D3B4947AD65}"/>
              </a:ext>
            </a:extLst>
          </p:cNvPr>
          <p:cNvSpPr txBox="1"/>
          <p:nvPr/>
        </p:nvSpPr>
        <p:spPr>
          <a:xfrm>
            <a:off x="1185123" y="5113569"/>
            <a:ext cx="5380383" cy="1477328"/>
          </a:xfrm>
          <a:prstGeom prst="rect">
            <a:avLst/>
          </a:prstGeom>
          <a:noFill/>
        </p:spPr>
        <p:txBody>
          <a:bodyPr wrap="square" rtlCol="0">
            <a:spAutoFit/>
          </a:bodyPr>
          <a:lstStyle/>
          <a:p>
            <a:r>
              <a:rPr lang="en-US" b="1" dirty="0"/>
              <a:t>c. P(X&lt;x | X&gt;y) = 0.2079835</a:t>
            </a:r>
          </a:p>
          <a:p>
            <a:r>
              <a:rPr lang="en-US" dirty="0"/>
              <a:t>The probability of X less than median value of X given </a:t>
            </a:r>
          </a:p>
          <a:p>
            <a:r>
              <a:rPr lang="en-US" dirty="0"/>
              <a:t>that X is greater than first quartile of y is 0.21.</a:t>
            </a:r>
          </a:p>
          <a:p>
            <a:endParaRPr lang="en-UG" b="1" dirty="0"/>
          </a:p>
        </p:txBody>
      </p:sp>
    </p:spTree>
    <p:extLst>
      <p:ext uri="{BB962C8B-B14F-4D97-AF65-F5344CB8AC3E}">
        <p14:creationId xmlns:p14="http://schemas.microsoft.com/office/powerpoint/2010/main" val="207782879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grpId="0" nodeType="clickEffect">
                                  <p:stCondLst>
                                    <p:cond delay="0"/>
                                  </p:stCondLst>
                                  <p:childTnLst>
                                    <p:animScale>
                                      <p:cBhvr>
                                        <p:cTn id="6" dur="2000" fill="hold"/>
                                        <p:tgtEl>
                                          <p:spTgt spid="2"/>
                                        </p:tgtEl>
                                      </p:cBhvr>
                                      <p:by x="150000" y="150000"/>
                                    </p:animScale>
                                  </p:childTnLst>
                                </p:cTn>
                              </p:par>
                            </p:childTnLst>
                          </p:cTn>
                        </p:par>
                      </p:childTnLst>
                    </p:cTn>
                  </p:par>
                  <p:par>
                    <p:cTn id="7" fill="hold">
                      <p:stCondLst>
                        <p:cond delay="indefinite"/>
                      </p:stCondLst>
                      <p:childTnLst>
                        <p:par>
                          <p:cTn id="8" fill="hold">
                            <p:stCondLst>
                              <p:cond delay="0"/>
                            </p:stCondLst>
                            <p:childTnLst>
                              <p:par>
                                <p:cTn id="9" presetID="53" presetClass="entr" presetSubtype="16"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p:cTn id="11" dur="500" fill="hold"/>
                                        <p:tgtEl>
                                          <p:spTgt spid="3"/>
                                        </p:tgtEl>
                                        <p:attrNameLst>
                                          <p:attrName>ppt_w</p:attrName>
                                        </p:attrNameLst>
                                      </p:cBhvr>
                                      <p:tavLst>
                                        <p:tav tm="0">
                                          <p:val>
                                            <p:fltVal val="0"/>
                                          </p:val>
                                        </p:tav>
                                        <p:tav tm="100000">
                                          <p:val>
                                            <p:strVal val="#ppt_w"/>
                                          </p:val>
                                        </p:tav>
                                      </p:tavLst>
                                    </p:anim>
                                    <p:anim calcmode="lin" valueType="num">
                                      <p:cBhvr>
                                        <p:cTn id="12" dur="500" fill="hold"/>
                                        <p:tgtEl>
                                          <p:spTgt spid="3"/>
                                        </p:tgtEl>
                                        <p:attrNameLst>
                                          <p:attrName>ppt_h</p:attrName>
                                        </p:attrNameLst>
                                      </p:cBhvr>
                                      <p:tavLst>
                                        <p:tav tm="0">
                                          <p:val>
                                            <p:fltVal val="0"/>
                                          </p:val>
                                        </p:tav>
                                        <p:tav tm="100000">
                                          <p:val>
                                            <p:strVal val="#ppt_h"/>
                                          </p:val>
                                        </p:tav>
                                      </p:tavLst>
                                    </p:anim>
                                    <p:animEffect transition="in" filter="fade">
                                      <p:cBhvr>
                                        <p:cTn id="13" dur="500"/>
                                        <p:tgtEl>
                                          <p:spTgt spid="3"/>
                                        </p:tgtEl>
                                      </p:cBhvr>
                                    </p:animEffect>
                                  </p:childTnLst>
                                </p:cTn>
                              </p:par>
                            </p:childTnLst>
                          </p:cTn>
                        </p:par>
                      </p:childTnLst>
                    </p:cTn>
                  </p:par>
                  <p:par>
                    <p:cTn id="14" fill="hold">
                      <p:stCondLst>
                        <p:cond delay="indefinite"/>
                      </p:stCondLst>
                      <p:childTnLst>
                        <p:par>
                          <p:cTn id="15" fill="hold">
                            <p:stCondLst>
                              <p:cond delay="0"/>
                            </p:stCondLst>
                            <p:childTnLst>
                              <p:par>
                                <p:cTn id="16" presetID="53" presetClass="entr" presetSubtype="16" fill="hold" grpId="0" nodeType="clickEffect">
                                  <p:stCondLst>
                                    <p:cond delay="0"/>
                                  </p:stCondLst>
                                  <p:childTnLst>
                                    <p:set>
                                      <p:cBhvr>
                                        <p:cTn id="17" dur="1" fill="hold">
                                          <p:stCondLst>
                                            <p:cond delay="0"/>
                                          </p:stCondLst>
                                        </p:cTn>
                                        <p:tgtEl>
                                          <p:spTgt spid="4"/>
                                        </p:tgtEl>
                                        <p:attrNameLst>
                                          <p:attrName>style.visibility</p:attrName>
                                        </p:attrNameLst>
                                      </p:cBhvr>
                                      <p:to>
                                        <p:strVal val="visible"/>
                                      </p:to>
                                    </p:set>
                                    <p:anim calcmode="lin" valueType="num">
                                      <p:cBhvr>
                                        <p:cTn id="18" dur="500" fill="hold"/>
                                        <p:tgtEl>
                                          <p:spTgt spid="4"/>
                                        </p:tgtEl>
                                        <p:attrNameLst>
                                          <p:attrName>ppt_w</p:attrName>
                                        </p:attrNameLst>
                                      </p:cBhvr>
                                      <p:tavLst>
                                        <p:tav tm="0">
                                          <p:val>
                                            <p:fltVal val="0"/>
                                          </p:val>
                                        </p:tav>
                                        <p:tav tm="100000">
                                          <p:val>
                                            <p:strVal val="#ppt_w"/>
                                          </p:val>
                                        </p:tav>
                                      </p:tavLst>
                                    </p:anim>
                                    <p:anim calcmode="lin" valueType="num">
                                      <p:cBhvr>
                                        <p:cTn id="19" dur="500" fill="hold"/>
                                        <p:tgtEl>
                                          <p:spTgt spid="4"/>
                                        </p:tgtEl>
                                        <p:attrNameLst>
                                          <p:attrName>ppt_h</p:attrName>
                                        </p:attrNameLst>
                                      </p:cBhvr>
                                      <p:tavLst>
                                        <p:tav tm="0">
                                          <p:val>
                                            <p:fltVal val="0"/>
                                          </p:val>
                                        </p:tav>
                                        <p:tav tm="100000">
                                          <p:val>
                                            <p:strVal val="#ppt_h"/>
                                          </p:val>
                                        </p:tav>
                                      </p:tavLst>
                                    </p:anim>
                                    <p:animEffect transition="in" filter="fade">
                                      <p:cBhvr>
                                        <p:cTn id="20" dur="500"/>
                                        <p:tgtEl>
                                          <p:spTgt spid="4"/>
                                        </p:tgtEl>
                                      </p:cBhvr>
                                    </p:animEffect>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p:cTn id="25" dur="500" fill="hold"/>
                                        <p:tgtEl>
                                          <p:spTgt spid="5"/>
                                        </p:tgtEl>
                                        <p:attrNameLst>
                                          <p:attrName>ppt_w</p:attrName>
                                        </p:attrNameLst>
                                      </p:cBhvr>
                                      <p:tavLst>
                                        <p:tav tm="0">
                                          <p:val>
                                            <p:fltVal val="0"/>
                                          </p:val>
                                        </p:tav>
                                        <p:tav tm="100000">
                                          <p:val>
                                            <p:strVal val="#ppt_w"/>
                                          </p:val>
                                        </p:tav>
                                      </p:tavLst>
                                    </p:anim>
                                    <p:anim calcmode="lin" valueType="num">
                                      <p:cBhvr>
                                        <p:cTn id="26" dur="500" fill="hold"/>
                                        <p:tgtEl>
                                          <p:spTgt spid="5"/>
                                        </p:tgtEl>
                                        <p:attrNameLst>
                                          <p:attrName>ppt_h</p:attrName>
                                        </p:attrNameLst>
                                      </p:cBhvr>
                                      <p:tavLst>
                                        <p:tav tm="0">
                                          <p:val>
                                            <p:fltVal val="0"/>
                                          </p:val>
                                        </p:tav>
                                        <p:tav tm="100000">
                                          <p:val>
                                            <p:strVal val="#ppt_h"/>
                                          </p:val>
                                        </p:tav>
                                      </p:tavLst>
                                    </p:anim>
                                    <p:animEffect transition="in" filter="fade">
                                      <p:cBhvr>
                                        <p:cTn id="2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CB1E13B-DB18-4ABA-A723-8614DFBADB94}"/>
              </a:ext>
            </a:extLst>
          </p:cNvPr>
          <p:cNvSpPr txBox="1"/>
          <p:nvPr/>
        </p:nvSpPr>
        <p:spPr>
          <a:xfrm>
            <a:off x="1127117" y="220391"/>
            <a:ext cx="8196765" cy="5324535"/>
          </a:xfrm>
          <a:prstGeom prst="rect">
            <a:avLst/>
          </a:prstGeom>
          <a:noFill/>
        </p:spPr>
        <p:txBody>
          <a:bodyPr wrap="square" rtlCol="0">
            <a:spAutoFit/>
          </a:bodyPr>
          <a:lstStyle/>
          <a:p>
            <a:r>
              <a:rPr lang="en-US" sz="2800" dirty="0"/>
              <a:t>10 points. Modeling. Build some type of multiple regression model and submit your model to the competition board. Provide your complete model summary and results with analysis. Report your Kaggle.com user name and score.</a:t>
            </a:r>
          </a:p>
          <a:p>
            <a:endParaRPr lang="en-US" sz="2800" dirty="0"/>
          </a:p>
          <a:p>
            <a:r>
              <a:rPr lang="en-US" b="1" dirty="0"/>
              <a:t>Model Building Steps:</a:t>
            </a:r>
            <a:endParaRPr lang="en-US" dirty="0"/>
          </a:p>
          <a:p>
            <a:pPr marL="285750" indent="-285750">
              <a:buFont typeface="Wingdings" panose="05000000000000000000" pitchFamily="2" charset="2"/>
              <a:buChar char="ü"/>
            </a:pPr>
            <a:r>
              <a:rPr lang="en-US" b="1" dirty="0"/>
              <a:t>Read test dataset from Kaggle.com </a:t>
            </a:r>
          </a:p>
          <a:p>
            <a:pPr marL="285750" indent="-285750">
              <a:buFont typeface="Wingdings" panose="05000000000000000000" pitchFamily="2" charset="2"/>
              <a:buChar char="ü"/>
            </a:pPr>
            <a:r>
              <a:rPr lang="en-US" b="1" dirty="0"/>
              <a:t>Convert variables numeric and select completed data</a:t>
            </a:r>
          </a:p>
          <a:p>
            <a:pPr marL="285750" indent="-285750">
              <a:buFont typeface="Wingdings" panose="05000000000000000000" pitchFamily="2" charset="2"/>
              <a:buChar char="ü"/>
            </a:pPr>
            <a:r>
              <a:rPr lang="en-US" b="1" dirty="0"/>
              <a:t>Filter data</a:t>
            </a:r>
          </a:p>
          <a:p>
            <a:pPr marL="285750" indent="-285750">
              <a:buFont typeface="Wingdings" panose="05000000000000000000" pitchFamily="2" charset="2"/>
              <a:buChar char="ü"/>
            </a:pPr>
            <a:r>
              <a:rPr lang="en-US" b="1" dirty="0"/>
              <a:t>Use </a:t>
            </a:r>
            <a:r>
              <a:rPr lang="en-US" b="1" dirty="0" err="1"/>
              <a:t>StepAIC</a:t>
            </a:r>
            <a:r>
              <a:rPr lang="en-US" b="1" dirty="0"/>
              <a:t> method as fitted method</a:t>
            </a:r>
          </a:p>
          <a:p>
            <a:pPr marL="285750" indent="-285750">
              <a:buFont typeface="Wingdings" panose="05000000000000000000" pitchFamily="2" charset="2"/>
              <a:buChar char="ü"/>
            </a:pPr>
            <a:r>
              <a:rPr lang="en-US" b="1" dirty="0"/>
              <a:t>Do residual Analysis</a:t>
            </a:r>
          </a:p>
          <a:p>
            <a:pPr marL="285750" indent="-285750">
              <a:buFont typeface="Wingdings" panose="05000000000000000000" pitchFamily="2" charset="2"/>
              <a:buChar char="ü"/>
            </a:pPr>
            <a:r>
              <a:rPr lang="en-US" b="1" dirty="0"/>
              <a:t>Predict the output of test data using final model</a:t>
            </a:r>
          </a:p>
          <a:p>
            <a:pPr marL="285750" lvl="0" indent="-285750">
              <a:buFont typeface="Wingdings" panose="05000000000000000000" pitchFamily="2" charset="2"/>
              <a:buChar char="ü"/>
            </a:pPr>
            <a:r>
              <a:rPr lang="en-US" b="1" dirty="0"/>
              <a:t>Submit the submission.csv file to Kaggle.com for scoring</a:t>
            </a:r>
          </a:p>
          <a:p>
            <a:endParaRPr lang="en-US" sz="2800" dirty="0"/>
          </a:p>
        </p:txBody>
      </p:sp>
    </p:spTree>
    <p:extLst>
      <p:ext uri="{BB962C8B-B14F-4D97-AF65-F5344CB8AC3E}">
        <p14:creationId xmlns:p14="http://schemas.microsoft.com/office/powerpoint/2010/main" val="370231012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4" presetClass="emph" presetSubtype="0" fill="hold" grpId="0" nodeType="clickEffect">
                                  <p:stCondLst>
                                    <p:cond delay="0"/>
                                  </p:stCondLst>
                                  <p:iterate type="lt">
                                    <p:tmPct val="10000"/>
                                  </p:iterate>
                                  <p:childTnLst>
                                    <p:animMotion origin="layout" path="M 4.375E-6 -3.7037E-7 L 4.375E-6 -0.07222 " pathEditMode="relative" rAng="0" ptsTypes="AA">
                                      <p:cBhvr>
                                        <p:cTn id="6" dur="250" accel="50000" decel="50000" autoRev="1" fill="hold">
                                          <p:stCondLst>
                                            <p:cond delay="0"/>
                                          </p:stCondLst>
                                        </p:cTn>
                                        <p:tgtEl>
                                          <p:spTgt spid="2"/>
                                        </p:tgtEl>
                                        <p:attrNameLst>
                                          <p:attrName>ppt_x</p:attrName>
                                          <p:attrName>ppt_y</p:attrName>
                                        </p:attrNameLst>
                                      </p:cBhvr>
                                      <p:rCtr x="0" y="-3611"/>
                                    </p:animMotion>
                                    <p:animRot by="1500000">
                                      <p:cBhvr>
                                        <p:cTn id="7" dur="125" fill="hold">
                                          <p:stCondLst>
                                            <p:cond delay="0"/>
                                          </p:stCondLst>
                                        </p:cTn>
                                        <p:tgtEl>
                                          <p:spTgt spid="2"/>
                                        </p:tgtEl>
                                        <p:attrNameLst>
                                          <p:attrName>r</p:attrName>
                                        </p:attrNameLst>
                                      </p:cBhvr>
                                    </p:animRot>
                                    <p:animRot by="-1500000">
                                      <p:cBhvr>
                                        <p:cTn id="8" dur="125" fill="hold">
                                          <p:stCondLst>
                                            <p:cond delay="125"/>
                                          </p:stCondLst>
                                        </p:cTn>
                                        <p:tgtEl>
                                          <p:spTgt spid="2"/>
                                        </p:tgtEl>
                                        <p:attrNameLst>
                                          <p:attrName>r</p:attrName>
                                        </p:attrNameLst>
                                      </p:cBhvr>
                                    </p:animRot>
                                    <p:animRot by="-1500000">
                                      <p:cBhvr>
                                        <p:cTn id="9" dur="125" fill="hold">
                                          <p:stCondLst>
                                            <p:cond delay="250"/>
                                          </p:stCondLst>
                                        </p:cTn>
                                        <p:tgtEl>
                                          <p:spTgt spid="2"/>
                                        </p:tgtEl>
                                        <p:attrNameLst>
                                          <p:attrName>r</p:attrName>
                                        </p:attrNameLst>
                                      </p:cBhvr>
                                    </p:animRot>
                                    <p:animRot by="1500000">
                                      <p:cBhvr>
                                        <p:cTn id="10" dur="125" fill="hold">
                                          <p:stCondLst>
                                            <p:cond delay="375"/>
                                          </p:stCondLst>
                                        </p:cTn>
                                        <p:tgtEl>
                                          <p:spTgt spid="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0A4BEDB-77FB-4207-B572-5576A93A2D89}"/>
              </a:ext>
            </a:extLst>
          </p:cNvPr>
          <p:cNvSpPr txBox="1"/>
          <p:nvPr/>
        </p:nvSpPr>
        <p:spPr>
          <a:xfrm>
            <a:off x="2375941" y="6071016"/>
            <a:ext cx="5913620" cy="369332"/>
          </a:xfrm>
          <a:prstGeom prst="rect">
            <a:avLst/>
          </a:prstGeom>
          <a:noFill/>
        </p:spPr>
        <p:txBody>
          <a:bodyPr wrap="square" rtlCol="0">
            <a:spAutoFit/>
          </a:bodyPr>
          <a:lstStyle/>
          <a:p>
            <a:r>
              <a:rPr lang="en-US" dirty="0"/>
              <a:t>R-squared is 0.7737, which seems like a good fit</a:t>
            </a:r>
          </a:p>
        </p:txBody>
      </p:sp>
      <p:pic>
        <p:nvPicPr>
          <p:cNvPr id="4" name="Picture 3">
            <a:extLst>
              <a:ext uri="{FF2B5EF4-FFF2-40B4-BE49-F238E27FC236}">
                <a16:creationId xmlns:a16="http://schemas.microsoft.com/office/drawing/2014/main" id="{AEDFDEC9-F6A2-4A99-BE41-47D1BE773AEC}"/>
              </a:ext>
            </a:extLst>
          </p:cNvPr>
          <p:cNvPicPr/>
          <p:nvPr/>
        </p:nvPicPr>
        <p:blipFill rotWithShape="1">
          <a:blip r:embed="rId2"/>
          <a:srcRect l="17948" t="22693" r="20897" b="11346"/>
          <a:stretch/>
        </p:blipFill>
        <p:spPr bwMode="auto">
          <a:xfrm>
            <a:off x="2256929" y="721930"/>
            <a:ext cx="6339930" cy="471950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5830595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6EA9201-611D-49FF-A17D-C114985EF7C5}"/>
              </a:ext>
            </a:extLst>
          </p:cNvPr>
          <p:cNvSpPr txBox="1"/>
          <p:nvPr/>
        </p:nvSpPr>
        <p:spPr>
          <a:xfrm>
            <a:off x="712601" y="4532244"/>
            <a:ext cx="10565000" cy="646331"/>
          </a:xfrm>
          <a:prstGeom prst="rect">
            <a:avLst/>
          </a:prstGeom>
          <a:noFill/>
        </p:spPr>
        <p:txBody>
          <a:bodyPr wrap="square" rtlCol="0">
            <a:spAutoFit/>
          </a:bodyPr>
          <a:lstStyle/>
          <a:p>
            <a:r>
              <a:rPr lang="en-US" b="1" dirty="0"/>
              <a:t>From the residuals plot we can see that the assumptions of multiple regression model are satisfied. The residuals are normally distributed. </a:t>
            </a:r>
            <a:endParaRPr lang="en-UG" b="1" dirty="0"/>
          </a:p>
        </p:txBody>
      </p:sp>
      <p:pic>
        <p:nvPicPr>
          <p:cNvPr id="5" name="Picture 4">
            <a:extLst>
              <a:ext uri="{FF2B5EF4-FFF2-40B4-BE49-F238E27FC236}">
                <a16:creationId xmlns:a16="http://schemas.microsoft.com/office/drawing/2014/main" id="{E9C3A255-0F68-4DE9-ADE6-F232AE50BA00}"/>
              </a:ext>
            </a:extLst>
          </p:cNvPr>
          <p:cNvPicPr/>
          <p:nvPr/>
        </p:nvPicPr>
        <p:blipFill rotWithShape="1">
          <a:blip r:embed="rId2"/>
          <a:srcRect l="21410" t="29615" r="35641" b="28269"/>
          <a:stretch/>
        </p:blipFill>
        <p:spPr bwMode="auto">
          <a:xfrm>
            <a:off x="2502774" y="766349"/>
            <a:ext cx="5373677" cy="3118814"/>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783289766"/>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grpId="0" nodeType="clickEffect">
                                  <p:stCondLst>
                                    <p:cond delay="0"/>
                                  </p:stCondLst>
                                  <p:childTnLst>
                                    <p:anim calcmode="lin" valueType="num">
                                      <p:cBhvr additive="base">
                                        <p:cTn id="6" dur="500"/>
                                        <p:tgtEl>
                                          <p:spTgt spid="4"/>
                                        </p:tgtEl>
                                        <p:attrNameLst>
                                          <p:attrName>ppt_x</p:attrName>
                                        </p:attrNameLst>
                                      </p:cBhvr>
                                      <p:tavLst>
                                        <p:tav tm="0">
                                          <p:val>
                                            <p:strVal val="ppt_x"/>
                                          </p:val>
                                        </p:tav>
                                        <p:tav tm="100000">
                                          <p:val>
                                            <p:strVal val="ppt_x"/>
                                          </p:val>
                                        </p:tav>
                                      </p:tavLst>
                                    </p:anim>
                                    <p:anim calcmode="lin" valueType="num">
                                      <p:cBhvr additive="base">
                                        <p:cTn id="7" dur="500"/>
                                        <p:tgtEl>
                                          <p:spTgt spid="4"/>
                                        </p:tgtEl>
                                        <p:attrNameLst>
                                          <p:attrName>ppt_y</p:attrName>
                                        </p:attrNameLst>
                                      </p:cBhvr>
                                      <p:tavLst>
                                        <p:tav tm="0">
                                          <p:val>
                                            <p:strVal val="ppt_y"/>
                                          </p:val>
                                        </p:tav>
                                        <p:tav tm="100000">
                                          <p:val>
                                            <p:strVal val="1+ppt_h/2"/>
                                          </p:val>
                                        </p:tav>
                                      </p:tavLst>
                                    </p:anim>
                                    <p:set>
                                      <p:cBhvr>
                                        <p:cTn id="8"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EBB9C5C-39BA-4418-A7BB-480CB6EA3C04}"/>
              </a:ext>
            </a:extLst>
          </p:cNvPr>
          <p:cNvSpPr txBox="1"/>
          <p:nvPr/>
        </p:nvSpPr>
        <p:spPr>
          <a:xfrm>
            <a:off x="2995448" y="530087"/>
            <a:ext cx="4296661" cy="400110"/>
          </a:xfrm>
          <a:prstGeom prst="rect">
            <a:avLst/>
          </a:prstGeom>
          <a:noFill/>
        </p:spPr>
        <p:txBody>
          <a:bodyPr wrap="square" rtlCol="0">
            <a:spAutoFit/>
          </a:bodyPr>
          <a:lstStyle/>
          <a:p>
            <a:pPr algn="ctr"/>
            <a:r>
              <a:rPr lang="en-US" sz="2000" dirty="0">
                <a:latin typeface="Algerian" panose="04020705040A02060702" pitchFamily="82" charset="0"/>
              </a:rPr>
              <a:t>Final Result</a:t>
            </a:r>
            <a:endParaRPr lang="en-UG" sz="2000" dirty="0">
              <a:latin typeface="Algerian" panose="04020705040A02060702" pitchFamily="82" charset="0"/>
            </a:endParaRPr>
          </a:p>
        </p:txBody>
      </p:sp>
      <p:sp>
        <p:nvSpPr>
          <p:cNvPr id="3" name="TextBox 2">
            <a:extLst>
              <a:ext uri="{FF2B5EF4-FFF2-40B4-BE49-F238E27FC236}">
                <a16:creationId xmlns:a16="http://schemas.microsoft.com/office/drawing/2014/main" id="{BC0548DC-FAAF-4D28-95B4-BF82663C3402}"/>
              </a:ext>
            </a:extLst>
          </p:cNvPr>
          <p:cNvSpPr txBox="1"/>
          <p:nvPr/>
        </p:nvSpPr>
        <p:spPr>
          <a:xfrm>
            <a:off x="1954924" y="1342864"/>
            <a:ext cx="6917909" cy="646331"/>
          </a:xfrm>
          <a:prstGeom prst="rect">
            <a:avLst/>
          </a:prstGeom>
          <a:noFill/>
        </p:spPr>
        <p:txBody>
          <a:bodyPr wrap="square" rtlCol="0">
            <a:spAutoFit/>
          </a:bodyPr>
          <a:lstStyle/>
          <a:p>
            <a:r>
              <a:rPr lang="en-US" dirty="0"/>
              <a:t>My Kaggle username is </a:t>
            </a:r>
            <a:r>
              <a:rPr lang="en-US" b="1" dirty="0"/>
              <a:t>zchen116</a:t>
            </a:r>
            <a:r>
              <a:rPr lang="en-US" dirty="0"/>
              <a:t>. My Score is </a:t>
            </a:r>
            <a:r>
              <a:rPr lang="en-US" b="1" dirty="0"/>
              <a:t>0.85352.</a:t>
            </a:r>
            <a:endParaRPr lang="en-US" dirty="0"/>
          </a:p>
          <a:p>
            <a:endParaRPr lang="en-US" dirty="0"/>
          </a:p>
        </p:txBody>
      </p:sp>
    </p:spTree>
    <p:extLst>
      <p:ext uri="{BB962C8B-B14F-4D97-AF65-F5344CB8AC3E}">
        <p14:creationId xmlns:p14="http://schemas.microsoft.com/office/powerpoint/2010/main" val="413163074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465D54F-1666-4785-B55E-B24D61C7C00E}"/>
              </a:ext>
            </a:extLst>
          </p:cNvPr>
          <p:cNvSpPr txBox="1"/>
          <p:nvPr/>
        </p:nvSpPr>
        <p:spPr>
          <a:xfrm>
            <a:off x="838200" y="718457"/>
            <a:ext cx="10376452" cy="646331"/>
          </a:xfrm>
          <a:prstGeom prst="rect">
            <a:avLst/>
          </a:prstGeom>
          <a:noFill/>
        </p:spPr>
        <p:txBody>
          <a:bodyPr wrap="square" rtlCol="0">
            <a:spAutoFit/>
          </a:bodyPr>
          <a:lstStyle/>
          <a:p>
            <a:pPr algn="ctr"/>
            <a:r>
              <a:rPr lang="en-US" b="1" dirty="0"/>
              <a:t>Investigate whether P(X&gt;x and Y&gt;y)=P(X&gt;x)P(Y&gt;y) by building a table and evaluating the marginal and joint probabilities</a:t>
            </a:r>
          </a:p>
        </p:txBody>
      </p:sp>
      <p:sp>
        <p:nvSpPr>
          <p:cNvPr id="4" name="Rectangle 3">
            <a:extLst>
              <a:ext uri="{FF2B5EF4-FFF2-40B4-BE49-F238E27FC236}">
                <a16:creationId xmlns:a16="http://schemas.microsoft.com/office/drawing/2014/main" id="{73E038D1-ED18-B745-9709-D3601B5F35B9}"/>
              </a:ext>
            </a:extLst>
          </p:cNvPr>
          <p:cNvSpPr/>
          <p:nvPr/>
        </p:nvSpPr>
        <p:spPr>
          <a:xfrm>
            <a:off x="2209800" y="4811486"/>
            <a:ext cx="6999514" cy="1754326"/>
          </a:xfrm>
          <a:prstGeom prst="rect">
            <a:avLst/>
          </a:prstGeom>
        </p:spPr>
        <p:txBody>
          <a:bodyPr wrap="square">
            <a:spAutoFit/>
          </a:bodyPr>
          <a:lstStyle/>
          <a:p>
            <a:r>
              <a:rPr lang="en-US" dirty="0"/>
              <a:t>From the above marginal and conditional probability table we can see that the condition holds</a:t>
            </a:r>
          </a:p>
          <a:p>
            <a:r>
              <a:rPr lang="en-US" dirty="0"/>
              <a:t> P(X&gt;x and Y&gt;y) =  </a:t>
            </a:r>
            <a:r>
              <a:rPr lang="en-US" i="1" dirty="0"/>
              <a:t># P(X&gt;x and Y&gt;y)</a:t>
            </a:r>
            <a:br>
              <a:rPr lang="en-US" dirty="0"/>
            </a:br>
            <a:r>
              <a:rPr lang="en-US" dirty="0"/>
              <a:t>3773</a:t>
            </a:r>
            <a:r>
              <a:rPr lang="en-US" b="1" dirty="0"/>
              <a:t>/</a:t>
            </a:r>
            <a:r>
              <a:rPr lang="en-US" dirty="0"/>
              <a:t>10000 </a:t>
            </a:r>
            <a:r>
              <a:rPr lang="en-US" dirty="0">
                <a:sym typeface="Wingdings" panose="05000000000000000000" pitchFamily="2" charset="2"/>
              </a:rPr>
              <a:t> </a:t>
            </a:r>
            <a:r>
              <a:rPr lang="en-US" dirty="0"/>
              <a:t>0.3773</a:t>
            </a:r>
          </a:p>
          <a:p>
            <a:r>
              <a:rPr lang="en-US" dirty="0"/>
              <a:t>P(X&gt;x)P(Y&gt;y) =  ((5000)</a:t>
            </a:r>
            <a:r>
              <a:rPr lang="en-US" b="1" dirty="0"/>
              <a:t>/</a:t>
            </a:r>
            <a:r>
              <a:rPr lang="en-US" dirty="0"/>
              <a:t>10000)</a:t>
            </a:r>
            <a:r>
              <a:rPr lang="en-US" b="1" dirty="0"/>
              <a:t>*</a:t>
            </a:r>
            <a:r>
              <a:rPr lang="en-US" dirty="0"/>
              <a:t>(7500</a:t>
            </a:r>
            <a:r>
              <a:rPr lang="en-US" b="1" dirty="0"/>
              <a:t>/</a:t>
            </a:r>
            <a:r>
              <a:rPr lang="en-US" dirty="0"/>
              <a:t>10000)</a:t>
            </a:r>
          </a:p>
          <a:p>
            <a:r>
              <a:rPr lang="en-US" dirty="0"/>
              <a:t>0.375 are approximately equal.</a:t>
            </a:r>
          </a:p>
        </p:txBody>
      </p:sp>
      <p:pic>
        <p:nvPicPr>
          <p:cNvPr id="7" name="Picture 6">
            <a:extLst>
              <a:ext uri="{FF2B5EF4-FFF2-40B4-BE49-F238E27FC236}">
                <a16:creationId xmlns:a16="http://schemas.microsoft.com/office/drawing/2014/main" id="{FB14D6CC-272F-4BE1-A012-9063B2FED0F2}"/>
              </a:ext>
            </a:extLst>
          </p:cNvPr>
          <p:cNvPicPr/>
          <p:nvPr/>
        </p:nvPicPr>
        <p:blipFill rotWithShape="1">
          <a:blip r:embed="rId2"/>
          <a:srcRect l="20641" t="46924" r="20256" b="36922"/>
          <a:stretch/>
        </p:blipFill>
        <p:spPr bwMode="auto">
          <a:xfrm>
            <a:off x="2083633" y="1573967"/>
            <a:ext cx="8049718" cy="2728209"/>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97941086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grpId="0" nodeType="clickEffect">
                                  <p:stCondLst>
                                    <p:cond delay="0"/>
                                  </p:stCondLst>
                                  <p:childTnLst>
                                    <p:animRot by="21600000">
                                      <p:cBhvr>
                                        <p:cTn id="6" dur="2000" fill="hold"/>
                                        <p:tgtEl>
                                          <p:spTgt spid="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A78E354-69D0-43C5-B6C7-347B9D41F0B3}"/>
              </a:ext>
            </a:extLst>
          </p:cNvPr>
          <p:cNvSpPr txBox="1"/>
          <p:nvPr/>
        </p:nvSpPr>
        <p:spPr>
          <a:xfrm>
            <a:off x="1057334" y="903515"/>
            <a:ext cx="10077332" cy="3139321"/>
          </a:xfrm>
          <a:prstGeom prst="rect">
            <a:avLst/>
          </a:prstGeom>
          <a:noFill/>
        </p:spPr>
        <p:txBody>
          <a:bodyPr wrap="square" rtlCol="0">
            <a:spAutoFit/>
          </a:bodyPr>
          <a:lstStyle/>
          <a:p>
            <a:r>
              <a:rPr lang="en-US" b="1" dirty="0">
                <a:effectLst>
                  <a:outerShdw blurRad="38100" dist="38100" dir="2700000" algn="tl">
                    <a:srgbClr val="000000">
                      <a:alpha val="43137"/>
                    </a:srgbClr>
                  </a:outerShdw>
                </a:effectLst>
              </a:rPr>
              <a:t>5 points. Check to see if independence holds by using Fisher’s Exact Test and the Chi Square Test. What is the difference between the two? Which is most appropriate?</a:t>
            </a:r>
          </a:p>
          <a:p>
            <a:endParaRPr lang="en-US" b="1" dirty="0">
              <a:effectLst>
                <a:outerShdw blurRad="38100" dist="38100" dir="2700000" algn="tl">
                  <a:srgbClr val="000000">
                    <a:alpha val="43137"/>
                  </a:srgbClr>
                </a:outerShdw>
              </a:effectLst>
            </a:endParaRPr>
          </a:p>
          <a:p>
            <a:r>
              <a:rPr lang="en-US" b="1" dirty="0">
                <a:effectLst>
                  <a:outerShdw blurRad="38100" dist="38100" dir="2700000" algn="tl">
                    <a:srgbClr val="000000">
                      <a:alpha val="43137"/>
                    </a:srgbClr>
                  </a:outerShdw>
                </a:effectLst>
              </a:rPr>
              <a:t>Fisher's exact test the null of independence of rows and columns in a contingency table with fixed marginals.</a:t>
            </a:r>
          </a:p>
          <a:p>
            <a:endParaRPr lang="en-US" b="1" dirty="0">
              <a:effectLst>
                <a:outerShdw blurRad="38100" dist="38100" dir="2700000" algn="tl">
                  <a:srgbClr val="000000">
                    <a:alpha val="43137"/>
                  </a:srgbClr>
                </a:outerShdw>
              </a:effectLst>
            </a:endParaRPr>
          </a:p>
          <a:p>
            <a:r>
              <a:rPr lang="en-US" b="1" dirty="0">
                <a:effectLst>
                  <a:outerShdw blurRad="38100" dist="38100" dir="2700000" algn="tl">
                    <a:srgbClr val="000000">
                      <a:alpha val="43137"/>
                    </a:srgbClr>
                  </a:outerShdw>
                </a:effectLst>
              </a:rPr>
              <a:t>Chi-squared test tests contingency table tests and goodness-of-fit tests.</a:t>
            </a:r>
          </a:p>
          <a:p>
            <a:endParaRPr lang="en-US" b="1" dirty="0">
              <a:effectLst>
                <a:outerShdw blurRad="38100" dist="38100" dir="2700000" algn="tl">
                  <a:srgbClr val="000000">
                    <a:alpha val="43137"/>
                  </a:srgbClr>
                </a:outerShdw>
              </a:effectLst>
            </a:endParaRPr>
          </a:p>
          <a:p>
            <a:r>
              <a:rPr lang="en-US" b="1" dirty="0">
                <a:effectLst>
                  <a:outerShdw blurRad="38100" dist="38100" dir="2700000" algn="tl">
                    <a:srgbClr val="000000">
                      <a:alpha val="43137"/>
                    </a:srgbClr>
                  </a:outerShdw>
                </a:effectLst>
              </a:rPr>
              <a:t>Fisher's exact test is appropriate here. Since the contingency table are fixed here in the table.</a:t>
            </a:r>
          </a:p>
          <a:p>
            <a:endParaRPr lang="en-US"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307538361"/>
      </p:ext>
    </p:extLst>
  </p:cSld>
  <p:clrMapOvr>
    <a:masterClrMapping/>
  </p:clrMapOvr>
  <mc:AlternateContent xmlns:mc="http://schemas.openxmlformats.org/markup-compatibility/2006" xmlns:p15="http://schemas.microsoft.com/office/powerpoint/2012/main">
    <mc:Choice Requires="p15">
      <p:transition spd="med" advClick="0" advTm="4000">
        <p15:prstTrans prst="peelOff"/>
      </p:transition>
    </mc:Choice>
    <mc:Fallback xmlns="">
      <p:transition spd="med" advClick="0" advTm="4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mph" presetSubtype="0" fill="hold" grpId="0" nodeType="clickEffect">
                                  <p:stCondLst>
                                    <p:cond delay="0"/>
                                  </p:stCondLst>
                                  <p:iterate type="lt">
                                    <p:tmPct val="4000"/>
                                  </p:iterate>
                                  <p:childTnLst>
                                    <p:set>
                                      <p:cBhvr override="childStyle">
                                        <p:cTn id="6" dur="500" fill="hold"/>
                                        <p:tgtEl>
                                          <p:spTgt spid="2"/>
                                        </p:tgtEl>
                                        <p:attrNameLst>
                                          <p:attrName>style.color</p:attrName>
                                        </p:attrNameLst>
                                      </p:cBhvr>
                                      <p:to>
                                        <p:clrVal>
                                          <a:schemeClr val="accent2"/>
                                        </p:clrVal>
                                      </p:to>
                                    </p:set>
                                    <p:set>
                                      <p:cBhvr>
                                        <p:cTn id="7" dur="500" fill="hold"/>
                                        <p:tgtEl>
                                          <p:spTgt spid="2"/>
                                        </p:tgtEl>
                                        <p:attrNameLst>
                                          <p:attrName>fillcolor</p:attrName>
                                        </p:attrNameLst>
                                      </p:cBhvr>
                                      <p:to>
                                        <p:clrVal>
                                          <a:schemeClr val="accent2"/>
                                        </p:clrVal>
                                      </p:to>
                                    </p:set>
                                    <p:set>
                                      <p:cBhvr>
                                        <p:cTn id="8" dur="500" fill="hold"/>
                                        <p:tgtEl>
                                          <p:spTgt spid="2"/>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ABD7E7C-9282-4E20-8941-C85E15A5C4FF}"/>
              </a:ext>
            </a:extLst>
          </p:cNvPr>
          <p:cNvSpPr txBox="1"/>
          <p:nvPr/>
        </p:nvSpPr>
        <p:spPr>
          <a:xfrm>
            <a:off x="2054087" y="874644"/>
            <a:ext cx="5180431" cy="5355312"/>
          </a:xfrm>
          <a:prstGeom prst="rect">
            <a:avLst/>
          </a:prstGeom>
          <a:noFill/>
        </p:spPr>
        <p:txBody>
          <a:bodyPr wrap="square" rtlCol="0">
            <a:spAutoFit/>
          </a:bodyPr>
          <a:lstStyle/>
          <a:p>
            <a:r>
              <a:rPr lang="en-US" b="1" dirty="0"/>
              <a:t>Fisher’s Exact Test</a:t>
            </a:r>
            <a:endParaRPr lang="en-UG"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r>
              <a:rPr lang="en-US" b="1" dirty="0"/>
              <a:t>The p-value = 0.2987, which is greater than zero, </a:t>
            </a:r>
            <a:r>
              <a:rPr lang="en-US" dirty="0"/>
              <a:t>so we cannot reject the null hypothesis because this two events are independent.</a:t>
            </a:r>
          </a:p>
          <a:p>
            <a:endParaRPr lang="en-UG" b="1" dirty="0"/>
          </a:p>
        </p:txBody>
      </p:sp>
      <p:pic>
        <p:nvPicPr>
          <p:cNvPr id="5" name="Picture 4">
            <a:extLst>
              <a:ext uri="{FF2B5EF4-FFF2-40B4-BE49-F238E27FC236}">
                <a16:creationId xmlns:a16="http://schemas.microsoft.com/office/drawing/2014/main" id="{A273FB07-78AE-41E7-B3C9-CFDA3EFE5476}"/>
              </a:ext>
            </a:extLst>
          </p:cNvPr>
          <p:cNvPicPr/>
          <p:nvPr/>
        </p:nvPicPr>
        <p:blipFill rotWithShape="1">
          <a:blip r:embed="rId2"/>
          <a:srcRect l="20641" t="33269" r="21923" b="37500"/>
          <a:stretch/>
        </p:blipFill>
        <p:spPr bwMode="auto">
          <a:xfrm>
            <a:off x="2271011" y="1439057"/>
            <a:ext cx="6378314" cy="330533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63661573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grpId="0" nodeType="clickEffect">
                                  <p:stCondLst>
                                    <p:cond delay="0"/>
                                  </p:stCondLst>
                                  <p:childTnLst>
                                    <p:anim calcmode="lin" valueType="num">
                                      <p:cBhvr additive="base">
                                        <p:cTn id="6" dur="500"/>
                                        <p:tgtEl>
                                          <p:spTgt spid="2"/>
                                        </p:tgtEl>
                                        <p:attrNameLst>
                                          <p:attrName>ppt_x</p:attrName>
                                        </p:attrNameLst>
                                      </p:cBhvr>
                                      <p:tavLst>
                                        <p:tav tm="0">
                                          <p:val>
                                            <p:strVal val="ppt_x"/>
                                          </p:val>
                                        </p:tav>
                                        <p:tav tm="100000">
                                          <p:val>
                                            <p:strVal val="ppt_x"/>
                                          </p:val>
                                        </p:tav>
                                      </p:tavLst>
                                    </p:anim>
                                    <p:anim calcmode="lin" valueType="num">
                                      <p:cBhvr additive="base">
                                        <p:cTn id="7" dur="500"/>
                                        <p:tgtEl>
                                          <p:spTgt spid="2"/>
                                        </p:tgtEl>
                                        <p:attrNameLst>
                                          <p:attrName>ppt_y</p:attrName>
                                        </p:attrNameLst>
                                      </p:cBhvr>
                                      <p:tavLst>
                                        <p:tav tm="0">
                                          <p:val>
                                            <p:strVal val="ppt_y"/>
                                          </p:val>
                                        </p:tav>
                                        <p:tav tm="100000">
                                          <p:val>
                                            <p:strVal val="1+ppt_h/2"/>
                                          </p:val>
                                        </p:tav>
                                      </p:tavLst>
                                    </p:anim>
                                    <p:set>
                                      <p:cBhvr>
                                        <p:cTn id="8" dur="1" fill="hold">
                                          <p:stCondLst>
                                            <p:cond delay="4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91BE46C-B574-46A1-A1F5-07BB8F1BEF08}"/>
              </a:ext>
            </a:extLst>
          </p:cNvPr>
          <p:cNvSpPr txBox="1"/>
          <p:nvPr/>
        </p:nvSpPr>
        <p:spPr>
          <a:xfrm>
            <a:off x="655320" y="602428"/>
            <a:ext cx="9013052" cy="5369341"/>
          </a:xfrm>
          <a:prstGeom prst="rect">
            <a:avLst/>
          </a:prstGeom>
        </p:spPr>
        <p:txBody>
          <a:bodyPr vert="horz" lIns="91440" tIns="45720" rIns="91440" bIns="45720" rtlCol="0">
            <a:normAutofit/>
          </a:bodyPr>
          <a:lstStyle/>
          <a:p>
            <a:pPr indent="-228600" defTabSz="914400">
              <a:lnSpc>
                <a:spcPct val="90000"/>
              </a:lnSpc>
              <a:spcAft>
                <a:spcPts val="600"/>
              </a:spcAft>
              <a:buFont typeface="Arial" panose="020B0604020202020204" pitchFamily="34" charset="0"/>
              <a:buChar char="•"/>
            </a:pPr>
            <a:r>
              <a:rPr lang="en-US" sz="1600" b="1" dirty="0"/>
              <a:t>The Chi Square Test</a:t>
            </a:r>
          </a:p>
          <a:p>
            <a:pPr indent="-228600" defTabSz="914400">
              <a:lnSpc>
                <a:spcPct val="90000"/>
              </a:lnSpc>
              <a:spcAft>
                <a:spcPts val="600"/>
              </a:spcAft>
              <a:buFont typeface="Arial" panose="020B0604020202020204" pitchFamily="34" charset="0"/>
              <a:buChar char="•"/>
            </a:pPr>
            <a:endParaRPr lang="en-US" sz="1600" b="1" dirty="0"/>
          </a:p>
          <a:p>
            <a:pPr indent="-228600" defTabSz="914400">
              <a:lnSpc>
                <a:spcPct val="90000"/>
              </a:lnSpc>
              <a:spcAft>
                <a:spcPts val="600"/>
              </a:spcAft>
              <a:buFont typeface="Arial" panose="020B0604020202020204" pitchFamily="34" charset="0"/>
              <a:buChar char="•"/>
            </a:pPr>
            <a:endParaRPr lang="en-US" sz="1600" b="1" dirty="0"/>
          </a:p>
          <a:p>
            <a:pPr indent="-228600" defTabSz="914400">
              <a:lnSpc>
                <a:spcPct val="90000"/>
              </a:lnSpc>
              <a:spcAft>
                <a:spcPts val="600"/>
              </a:spcAft>
              <a:buFont typeface="Arial" panose="020B0604020202020204" pitchFamily="34" charset="0"/>
              <a:buChar char="•"/>
            </a:pPr>
            <a:endParaRPr lang="en-US" sz="1600" b="1" dirty="0"/>
          </a:p>
          <a:p>
            <a:pPr indent="-228600" defTabSz="914400">
              <a:lnSpc>
                <a:spcPct val="90000"/>
              </a:lnSpc>
              <a:spcAft>
                <a:spcPts val="600"/>
              </a:spcAft>
              <a:buFont typeface="Arial" panose="020B0604020202020204" pitchFamily="34" charset="0"/>
              <a:buChar char="•"/>
            </a:pPr>
            <a:endParaRPr lang="en-US" sz="1600" b="1" dirty="0"/>
          </a:p>
          <a:p>
            <a:pPr indent="-228600" defTabSz="914400">
              <a:lnSpc>
                <a:spcPct val="90000"/>
              </a:lnSpc>
              <a:spcAft>
                <a:spcPts val="600"/>
              </a:spcAft>
              <a:buFont typeface="Arial" panose="020B0604020202020204" pitchFamily="34" charset="0"/>
              <a:buChar char="•"/>
            </a:pPr>
            <a:endParaRPr lang="en-US" sz="1600" b="1" dirty="0"/>
          </a:p>
          <a:p>
            <a:pPr indent="-228600" defTabSz="914400">
              <a:lnSpc>
                <a:spcPct val="90000"/>
              </a:lnSpc>
              <a:spcAft>
                <a:spcPts val="600"/>
              </a:spcAft>
              <a:buFont typeface="Arial" panose="020B0604020202020204" pitchFamily="34" charset="0"/>
              <a:buChar char="•"/>
            </a:pPr>
            <a:endParaRPr lang="en-US" sz="1600" b="1" dirty="0"/>
          </a:p>
          <a:p>
            <a:pPr indent="-228600" defTabSz="914400">
              <a:lnSpc>
                <a:spcPct val="90000"/>
              </a:lnSpc>
              <a:spcAft>
                <a:spcPts val="600"/>
              </a:spcAft>
              <a:buFont typeface="Arial" panose="020B0604020202020204" pitchFamily="34" charset="0"/>
              <a:buChar char="•"/>
            </a:pPr>
            <a:endParaRPr lang="en-US" sz="1600" b="1" dirty="0"/>
          </a:p>
          <a:p>
            <a:pPr indent="-228600" defTabSz="914400">
              <a:lnSpc>
                <a:spcPct val="90000"/>
              </a:lnSpc>
              <a:spcAft>
                <a:spcPts val="600"/>
              </a:spcAft>
              <a:buFont typeface="Arial" panose="020B0604020202020204" pitchFamily="34" charset="0"/>
              <a:buChar char="•"/>
            </a:pPr>
            <a:endParaRPr lang="en-US" sz="1600" b="1" dirty="0"/>
          </a:p>
          <a:p>
            <a:pPr indent="-228600" defTabSz="914400">
              <a:lnSpc>
                <a:spcPct val="90000"/>
              </a:lnSpc>
              <a:spcAft>
                <a:spcPts val="600"/>
              </a:spcAft>
              <a:buFont typeface="Arial" panose="020B0604020202020204" pitchFamily="34" charset="0"/>
              <a:buChar char="•"/>
            </a:pPr>
            <a:endParaRPr lang="en-US" sz="1600" b="1" dirty="0"/>
          </a:p>
          <a:p>
            <a:pPr indent="-228600" defTabSz="914400">
              <a:lnSpc>
                <a:spcPct val="90000"/>
              </a:lnSpc>
              <a:spcAft>
                <a:spcPts val="600"/>
              </a:spcAft>
              <a:buFont typeface="Arial" panose="020B0604020202020204" pitchFamily="34" charset="0"/>
              <a:buChar char="•"/>
            </a:pPr>
            <a:r>
              <a:rPr lang="en-US" sz="1600" b="1" dirty="0"/>
              <a:t>The p-value = 0.2987, which is greeter than zero we reject the null hypothesis. Two events are independent.</a:t>
            </a:r>
          </a:p>
          <a:p>
            <a:pPr indent="-228600" defTabSz="914400">
              <a:lnSpc>
                <a:spcPct val="90000"/>
              </a:lnSpc>
              <a:spcAft>
                <a:spcPts val="600"/>
              </a:spcAft>
              <a:buFont typeface="Arial" panose="020B0604020202020204" pitchFamily="34" charset="0"/>
              <a:buChar char="•"/>
            </a:pPr>
            <a:r>
              <a:rPr lang="en-US" sz="1600" b="1" dirty="0"/>
              <a:t>Since the p-value for both tests are equivalent and both greater than 0.05 or 5%, we do not reject the null hypothesis of the test.</a:t>
            </a:r>
          </a:p>
          <a:p>
            <a:pPr indent="-228600" defTabSz="914400">
              <a:lnSpc>
                <a:spcPct val="90000"/>
              </a:lnSpc>
              <a:spcAft>
                <a:spcPts val="600"/>
              </a:spcAft>
              <a:buFont typeface="Arial" panose="020B0604020202020204" pitchFamily="34" charset="0"/>
              <a:buChar char="•"/>
            </a:pPr>
            <a:endParaRPr lang="en-US" sz="1600" b="1" dirty="0"/>
          </a:p>
        </p:txBody>
      </p:sp>
      <p:pic>
        <p:nvPicPr>
          <p:cNvPr id="6" name="Picture 5">
            <a:extLst>
              <a:ext uri="{FF2B5EF4-FFF2-40B4-BE49-F238E27FC236}">
                <a16:creationId xmlns:a16="http://schemas.microsoft.com/office/drawing/2014/main" id="{45B27B90-C22C-4531-8E55-052D3586B828}"/>
              </a:ext>
            </a:extLst>
          </p:cNvPr>
          <p:cNvPicPr/>
          <p:nvPr/>
        </p:nvPicPr>
        <p:blipFill rotWithShape="1">
          <a:blip r:embed="rId2"/>
          <a:srcRect l="20257" t="36731" r="21923" b="43846"/>
          <a:stretch/>
        </p:blipFill>
        <p:spPr bwMode="auto">
          <a:xfrm>
            <a:off x="1723870" y="1124262"/>
            <a:ext cx="6378314" cy="2098623"/>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132601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90D0942-EA4C-4587-8F9F-24E0AEF5AE13}"/>
              </a:ext>
            </a:extLst>
          </p:cNvPr>
          <p:cNvSpPr txBox="1"/>
          <p:nvPr/>
        </p:nvSpPr>
        <p:spPr>
          <a:xfrm>
            <a:off x="3962400" y="490331"/>
            <a:ext cx="3008243" cy="523220"/>
          </a:xfrm>
          <a:prstGeom prst="rect">
            <a:avLst/>
          </a:prstGeom>
          <a:noFill/>
        </p:spPr>
        <p:txBody>
          <a:bodyPr wrap="square" rtlCol="0">
            <a:spAutoFit/>
          </a:bodyPr>
          <a:lstStyle/>
          <a:p>
            <a:pPr algn="ctr"/>
            <a:r>
              <a:rPr lang="en-US" sz="2800" b="1" dirty="0">
                <a:latin typeface="Algerian" panose="04020705040A02060702" pitchFamily="82" charset="0"/>
              </a:rPr>
              <a:t>Problem 2</a:t>
            </a:r>
            <a:endParaRPr lang="en-UG" sz="2800" b="1" dirty="0">
              <a:latin typeface="Algerian" panose="04020705040A02060702" pitchFamily="82" charset="0"/>
            </a:endParaRPr>
          </a:p>
        </p:txBody>
      </p:sp>
      <p:sp>
        <p:nvSpPr>
          <p:cNvPr id="3" name="TextBox 2">
            <a:extLst>
              <a:ext uri="{FF2B5EF4-FFF2-40B4-BE49-F238E27FC236}">
                <a16:creationId xmlns:a16="http://schemas.microsoft.com/office/drawing/2014/main" id="{444F20A6-E45C-43D3-8C19-24589457FB58}"/>
              </a:ext>
            </a:extLst>
          </p:cNvPr>
          <p:cNvSpPr txBox="1"/>
          <p:nvPr/>
        </p:nvSpPr>
        <p:spPr>
          <a:xfrm>
            <a:off x="1563757" y="1881809"/>
            <a:ext cx="8388626" cy="1754326"/>
          </a:xfrm>
          <a:prstGeom prst="rect">
            <a:avLst/>
          </a:prstGeom>
          <a:noFill/>
        </p:spPr>
        <p:txBody>
          <a:bodyPr wrap="square" rtlCol="0">
            <a:spAutoFit/>
          </a:bodyPr>
          <a:lstStyle/>
          <a:p>
            <a:r>
              <a:rPr lang="en-US" dirty="0"/>
              <a:t>You are to register for Kaggle.com (free) and compete in the House Prices: Advanced Regression Techniques competition. </a:t>
            </a:r>
            <a:r>
              <a:rPr lang="en-US" dirty="0">
                <a:hlinkClick r:id="rId2"/>
              </a:rPr>
              <a:t>https://www.kaggle.com/c/house-prices-advanced-regression-techniques</a:t>
            </a:r>
            <a:r>
              <a:rPr lang="en-US" dirty="0"/>
              <a:t> . I want you to do the following.</a:t>
            </a:r>
          </a:p>
          <a:p>
            <a:endParaRPr lang="en-US" dirty="0"/>
          </a:p>
          <a:p>
            <a:pPr marL="285750" indent="-285750">
              <a:buFont typeface="Arial" panose="020B0604020202020204" pitchFamily="34" charset="0"/>
              <a:buChar char="•"/>
            </a:pPr>
            <a:r>
              <a:rPr lang="en-US" dirty="0"/>
              <a:t>Downloaded the train.csv from Kaggle.com</a:t>
            </a:r>
          </a:p>
        </p:txBody>
      </p:sp>
    </p:spTree>
    <p:extLst>
      <p:ext uri="{BB962C8B-B14F-4D97-AF65-F5344CB8AC3E}">
        <p14:creationId xmlns:p14="http://schemas.microsoft.com/office/powerpoint/2010/main" val="1059758905"/>
      </p:ext>
    </p:extLst>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mph" presetSubtype="0" fill="hold" grpId="0" nodeType="clickEffect">
                                  <p:stCondLst>
                                    <p:cond delay="0"/>
                                  </p:stCondLst>
                                  <p:iterate type="lt">
                                    <p:tmPct val="4000"/>
                                  </p:iterate>
                                  <p:childTnLst>
                                    <p:set>
                                      <p:cBhvr override="childStyle">
                                        <p:cTn id="11" dur="500" fill="hold"/>
                                        <p:tgtEl>
                                          <p:spTgt spid="3"/>
                                        </p:tgtEl>
                                        <p:attrNameLst>
                                          <p:attrName>style.color</p:attrName>
                                        </p:attrNameLst>
                                      </p:cBhvr>
                                      <p:to>
                                        <p:clrVal>
                                          <a:schemeClr val="accent2"/>
                                        </p:clrVal>
                                      </p:to>
                                    </p:set>
                                    <p:set>
                                      <p:cBhvr>
                                        <p:cTn id="12" dur="500" fill="hold"/>
                                        <p:tgtEl>
                                          <p:spTgt spid="3"/>
                                        </p:tgtEl>
                                        <p:attrNameLst>
                                          <p:attrName>fillcolor</p:attrName>
                                        </p:attrNameLst>
                                      </p:cBhvr>
                                      <p:to>
                                        <p:clrVal>
                                          <a:schemeClr val="accent2"/>
                                        </p:clrVal>
                                      </p:to>
                                    </p:set>
                                    <p:set>
                                      <p:cBhvr>
                                        <p:cTn id="13" dur="500" fill="hold"/>
                                        <p:tgtEl>
                                          <p:spTgt spid="3"/>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2BAD5F5-B1F2-4D85-B257-10348CC8C4FA}"/>
              </a:ext>
            </a:extLst>
          </p:cNvPr>
          <p:cNvSpPr txBox="1"/>
          <p:nvPr/>
        </p:nvSpPr>
        <p:spPr>
          <a:xfrm>
            <a:off x="640080" y="595293"/>
            <a:ext cx="5676637" cy="3463951"/>
          </a:xfrm>
          <a:prstGeom prst="rect">
            <a:avLst/>
          </a:prstGeom>
        </p:spPr>
        <p:txBody>
          <a:bodyPr vert="horz" lIns="91440" tIns="45720" rIns="91440" bIns="45720" rtlCol="0" anchor="ctr">
            <a:normAutofit/>
          </a:bodyPr>
          <a:lstStyle/>
          <a:p>
            <a:pPr indent="-228600" defTabSz="914400">
              <a:lnSpc>
                <a:spcPct val="90000"/>
              </a:lnSpc>
              <a:spcAft>
                <a:spcPts val="600"/>
              </a:spcAft>
              <a:buFont typeface="Arial" panose="020B0604020202020204" pitchFamily="34" charset="0"/>
              <a:buChar char="•"/>
            </a:pPr>
            <a:r>
              <a:rPr lang="en-US" b="1"/>
              <a:t>5 points. Descriptive and Inferential Statistics.</a:t>
            </a:r>
          </a:p>
          <a:p>
            <a:pPr indent="-228600" defTabSz="914400">
              <a:lnSpc>
                <a:spcPct val="90000"/>
              </a:lnSpc>
              <a:spcAft>
                <a:spcPts val="600"/>
              </a:spcAft>
              <a:buFont typeface="Arial" panose="020B0604020202020204" pitchFamily="34" charset="0"/>
              <a:buChar char="•"/>
            </a:pPr>
            <a:r>
              <a:rPr lang="en-US"/>
              <a:t>Provide univariate descriptive statistics and appropriate plots for the training data set.</a:t>
            </a:r>
          </a:p>
          <a:p>
            <a:pPr indent="-228600" defTabSz="914400">
              <a:lnSpc>
                <a:spcPct val="90000"/>
              </a:lnSpc>
              <a:spcAft>
                <a:spcPts val="600"/>
              </a:spcAft>
              <a:buFont typeface="Arial" panose="020B0604020202020204" pitchFamily="34" charset="0"/>
              <a:buChar char="•"/>
            </a:pPr>
            <a:r>
              <a:rPr lang="en-US"/>
              <a:t>Provide a scatter-plot matrix for at least two of the independent variables and the dependent variable.x</a:t>
            </a:r>
          </a:p>
          <a:p>
            <a:pPr indent="-228600" defTabSz="914400">
              <a:lnSpc>
                <a:spcPct val="90000"/>
              </a:lnSpc>
              <a:spcAft>
                <a:spcPts val="600"/>
              </a:spcAft>
              <a:buFont typeface="Arial" panose="020B0604020202020204" pitchFamily="34" charset="0"/>
              <a:buChar char="•"/>
            </a:pPr>
            <a:r>
              <a:rPr lang="en-US"/>
              <a:t>Derive a correlation matrix for any three quantitative variables in the data-set.</a:t>
            </a:r>
          </a:p>
          <a:p>
            <a:pPr indent="-228600" defTabSz="914400">
              <a:lnSpc>
                <a:spcPct val="90000"/>
              </a:lnSpc>
              <a:spcAft>
                <a:spcPts val="600"/>
              </a:spcAft>
              <a:buFont typeface="Arial" panose="020B0604020202020204" pitchFamily="34" charset="0"/>
              <a:buChar char="•"/>
            </a:pPr>
            <a:r>
              <a:rPr lang="en-US"/>
              <a:t>Discuss the meaning of your analysis. Would you be worried about family-wise error? Why or why not?</a:t>
            </a:r>
          </a:p>
        </p:txBody>
      </p:sp>
    </p:spTree>
    <p:extLst>
      <p:ext uri="{BB962C8B-B14F-4D97-AF65-F5344CB8AC3E}">
        <p14:creationId xmlns:p14="http://schemas.microsoft.com/office/powerpoint/2010/main" val="192482622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0" presetClass="emph" presetSubtype="0" fill="hold" grpId="0" nodeType="clickEffect">
                                  <p:stCondLst>
                                    <p:cond delay="0"/>
                                  </p:stCondLst>
                                  <p:childTnLst>
                                    <p:animClr clrSpc="hsl" dir="cw">
                                      <p:cBhvr override="childStyle">
                                        <p:cTn id="6" dur="500" fill="hold"/>
                                        <p:tgtEl>
                                          <p:spTgt spid="2"/>
                                        </p:tgtEl>
                                        <p:attrNameLst>
                                          <p:attrName>style.color</p:attrName>
                                        </p:attrNameLst>
                                      </p:cBhvr>
                                      <p:by>
                                        <p:hsl h="0" s="12549" l="25098"/>
                                      </p:by>
                                    </p:animClr>
                                    <p:animClr clrSpc="hsl" dir="cw">
                                      <p:cBhvr>
                                        <p:cTn id="7" dur="500" fill="hold"/>
                                        <p:tgtEl>
                                          <p:spTgt spid="2"/>
                                        </p:tgtEl>
                                        <p:attrNameLst>
                                          <p:attrName>fillcolor</p:attrName>
                                        </p:attrNameLst>
                                      </p:cBhvr>
                                      <p:by>
                                        <p:hsl h="0" s="12549" l="25098"/>
                                      </p:by>
                                    </p:animClr>
                                    <p:animClr clrSpc="hsl" dir="cw">
                                      <p:cBhvr>
                                        <p:cTn id="8" dur="500" fill="hold"/>
                                        <p:tgtEl>
                                          <p:spTgt spid="2"/>
                                        </p:tgtEl>
                                        <p:attrNameLst>
                                          <p:attrName>stroke.color</p:attrName>
                                        </p:attrNameLst>
                                      </p:cBhvr>
                                      <p:by>
                                        <p:hsl h="0" s="12549" l="25098"/>
                                      </p:by>
                                    </p:animClr>
                                    <p:set>
                                      <p:cBhvr>
                                        <p:cTn id="9" dur="500" fill="hold"/>
                                        <p:tgtEl>
                                          <p:spTgt spid="2"/>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F7A9956-290E-4AA0-B2E1-0C09142AA9D6}"/>
              </a:ext>
            </a:extLst>
          </p:cNvPr>
          <p:cNvSpPr txBox="1"/>
          <p:nvPr/>
        </p:nvSpPr>
        <p:spPr>
          <a:xfrm flipH="1" flipV="1">
            <a:off x="3259235" y="1296983"/>
            <a:ext cx="6679895" cy="3831607"/>
          </a:xfrm>
          <a:prstGeom prst="rect">
            <a:avLst/>
          </a:prstGeom>
          <a:noFill/>
        </p:spPr>
        <p:txBody>
          <a:bodyPr wrap="square" rtlCol="0">
            <a:spAutoFit/>
          </a:bodyPr>
          <a:lstStyle/>
          <a:p>
            <a:endParaRPr lang="en-UG" dirty="0"/>
          </a:p>
        </p:txBody>
      </p:sp>
      <p:sp>
        <p:nvSpPr>
          <p:cNvPr id="6" name="TextBox 5">
            <a:extLst>
              <a:ext uri="{FF2B5EF4-FFF2-40B4-BE49-F238E27FC236}">
                <a16:creationId xmlns:a16="http://schemas.microsoft.com/office/drawing/2014/main" id="{59ABA7F4-DBA7-499B-AFB2-2817461D706F}"/>
              </a:ext>
            </a:extLst>
          </p:cNvPr>
          <p:cNvSpPr txBox="1"/>
          <p:nvPr/>
        </p:nvSpPr>
        <p:spPr>
          <a:xfrm>
            <a:off x="4020671" y="5142707"/>
            <a:ext cx="6316025" cy="369332"/>
          </a:xfrm>
          <a:prstGeom prst="rect">
            <a:avLst/>
          </a:prstGeom>
          <a:noFill/>
        </p:spPr>
        <p:txBody>
          <a:bodyPr wrap="square" rtlCol="0">
            <a:spAutoFit/>
          </a:bodyPr>
          <a:lstStyle/>
          <a:p>
            <a:r>
              <a:rPr lang="en-US" dirty="0"/>
              <a:t> </a:t>
            </a:r>
            <a:endParaRPr lang="en-UG" dirty="0"/>
          </a:p>
        </p:txBody>
      </p:sp>
      <p:pic>
        <p:nvPicPr>
          <p:cNvPr id="4" name="Picture 3">
            <a:extLst>
              <a:ext uri="{FF2B5EF4-FFF2-40B4-BE49-F238E27FC236}">
                <a16:creationId xmlns:a16="http://schemas.microsoft.com/office/drawing/2014/main" id="{C380FA0E-2ACE-4E17-8134-94E64A871FAC}"/>
              </a:ext>
            </a:extLst>
          </p:cNvPr>
          <p:cNvPicPr>
            <a:picLocks noChangeAspect="1"/>
          </p:cNvPicPr>
          <p:nvPr/>
        </p:nvPicPr>
        <p:blipFill>
          <a:blip r:embed="rId2"/>
          <a:stretch>
            <a:fillRect/>
          </a:stretch>
        </p:blipFill>
        <p:spPr>
          <a:xfrm>
            <a:off x="2447925" y="100053"/>
            <a:ext cx="7296150" cy="4324350"/>
          </a:xfrm>
          <a:prstGeom prst="rect">
            <a:avLst/>
          </a:prstGeom>
        </p:spPr>
      </p:pic>
      <p:sp>
        <p:nvSpPr>
          <p:cNvPr id="8" name="Rectangle 7">
            <a:extLst>
              <a:ext uri="{FF2B5EF4-FFF2-40B4-BE49-F238E27FC236}">
                <a16:creationId xmlns:a16="http://schemas.microsoft.com/office/drawing/2014/main" id="{13122D56-8A10-4CFD-B535-E2D8F664F90B}"/>
              </a:ext>
            </a:extLst>
          </p:cNvPr>
          <p:cNvSpPr/>
          <p:nvPr/>
        </p:nvSpPr>
        <p:spPr>
          <a:xfrm>
            <a:off x="2637183" y="5050374"/>
            <a:ext cx="6096000" cy="923330"/>
          </a:xfrm>
          <a:prstGeom prst="rect">
            <a:avLst/>
          </a:prstGeom>
        </p:spPr>
        <p:txBody>
          <a:bodyPr wrap="square">
            <a:spAutoFit/>
          </a:bodyPr>
          <a:lstStyle/>
          <a:p>
            <a:r>
              <a:rPr lang="en-US" dirty="0"/>
              <a:t>Understanding of the data distribution. I’m interested in </a:t>
            </a:r>
            <a:r>
              <a:rPr lang="en-US" dirty="0" err="1"/>
              <a:t>GrLivArea</a:t>
            </a:r>
            <a:r>
              <a:rPr lang="en-US" dirty="0"/>
              <a:t> and would like to build a model to predict it. Let’s plot it against all other variables</a:t>
            </a:r>
          </a:p>
        </p:txBody>
      </p:sp>
    </p:spTree>
    <p:extLst>
      <p:ext uri="{BB962C8B-B14F-4D97-AF65-F5344CB8AC3E}">
        <p14:creationId xmlns:p14="http://schemas.microsoft.com/office/powerpoint/2010/main" val="3120002973"/>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1312</TotalTime>
  <Words>1056</Words>
  <Application>Microsoft Office PowerPoint</Application>
  <PresentationFormat>Widescreen</PresentationFormat>
  <Paragraphs>92</Paragraphs>
  <Slides>23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Agency FB</vt:lpstr>
      <vt:lpstr>Algerian</vt:lpstr>
      <vt:lpstr>Arial</vt:lpstr>
      <vt:lpstr>Trebuchet MS</vt:lpstr>
      <vt:lpstr>Wingdings</vt:lpstr>
      <vt:lpstr>Wingdings 3</vt:lpstr>
      <vt:lpstr>Facet</vt:lpstr>
      <vt:lpstr>Data 607 Final Project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COMPUTATIONL MATHEMATICS</dc:title>
  <dc:creator>Smriti Malhotra</dc:creator>
  <cp:lastModifiedBy>Zhi Ying Chen</cp:lastModifiedBy>
  <cp:revision>21</cp:revision>
  <dcterms:created xsi:type="dcterms:W3CDTF">2019-12-15T22:36:32Z</dcterms:created>
  <dcterms:modified xsi:type="dcterms:W3CDTF">2020-05-20T23:54:25Z</dcterms:modified>
</cp:coreProperties>
</file>