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301" r:id="rId5"/>
    <p:sldId id="288" r:id="rId6"/>
    <p:sldId id="289" r:id="rId7"/>
    <p:sldId id="277" r:id="rId8"/>
    <p:sldId id="290" r:id="rId9"/>
    <p:sldId id="291" r:id="rId10"/>
    <p:sldId id="292" r:id="rId11"/>
    <p:sldId id="293" r:id="rId12"/>
    <p:sldId id="278" r:id="rId13"/>
    <p:sldId id="276" r:id="rId14"/>
    <p:sldId id="295" r:id="rId15"/>
    <p:sldId id="296" r:id="rId16"/>
    <p:sldId id="297" r:id="rId17"/>
    <p:sldId id="298" r:id="rId18"/>
    <p:sldId id="299" r:id="rId19"/>
    <p:sldId id="302" r:id="rId20"/>
    <p:sldId id="303" r:id="rId21"/>
    <p:sldId id="304" r:id="rId22"/>
    <p:sldId id="305" r:id="rId23"/>
    <p:sldId id="306" r:id="rId24"/>
    <p:sldId id="307" r:id="rId25"/>
    <p:sldId id="30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5028" autoAdjust="0"/>
  </p:normalViewPr>
  <p:slideViewPr>
    <p:cSldViewPr snapToGrid="0" showGuides="1">
      <p:cViewPr varScale="1">
        <p:scale>
          <a:sx n="111" d="100"/>
          <a:sy n="111" d="100"/>
        </p:scale>
        <p:origin x="306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5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3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1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1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1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58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5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2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4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9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6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grouplens.org/dataset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FF5E2C8C-569B-4E6C-A528-C98D0A2E1CB6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Data 612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F1DE8B0-63B2-49B3-8EC2-0EF04484129E}"/>
              </a:ext>
            </a:extLst>
          </p:cNvPr>
          <p:cNvSpPr txBox="1">
            <a:spLocks/>
          </p:cNvSpPr>
          <p:nvPr/>
        </p:nvSpPr>
        <p:spPr>
          <a:xfrm>
            <a:off x="1524000" y="2475849"/>
            <a:ext cx="9144000" cy="153888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Final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0ADB5A-1FB4-42E9-A599-70022E9454DC}"/>
              </a:ext>
            </a:extLst>
          </p:cNvPr>
          <p:cNvSpPr txBox="1"/>
          <p:nvPr/>
        </p:nvSpPr>
        <p:spPr>
          <a:xfrm>
            <a:off x="9673608" y="5705625"/>
            <a:ext cx="222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Zhi</a:t>
            </a:r>
            <a:r>
              <a:rPr lang="en-US" b="1" dirty="0"/>
              <a:t> Ying Chen</a:t>
            </a:r>
          </a:p>
          <a:p>
            <a:pPr algn="r"/>
            <a:r>
              <a:rPr lang="en-US" b="1" dirty="0"/>
              <a:t>Sin Ying Wong</a:t>
            </a:r>
          </a:p>
          <a:p>
            <a:pPr algn="r"/>
            <a:r>
              <a:rPr lang="en-US" b="1" dirty="0"/>
              <a:t>Fan Xu</a:t>
            </a:r>
          </a:p>
        </p:txBody>
      </p:sp>
      <p:grpSp>
        <p:nvGrpSpPr>
          <p:cNvPr id="9" name="Group 8" descr="Icon of chart. ">
            <a:extLst>
              <a:ext uri="{FF2B5EF4-FFF2-40B4-BE49-F238E27FC236}">
                <a16:creationId xmlns:a16="http://schemas.microsoft.com/office/drawing/2014/main" id="{F1233E63-B303-4EE8-9B5C-27D227572F95}"/>
              </a:ext>
            </a:extLst>
          </p:cNvPr>
          <p:cNvGrpSpPr/>
          <p:nvPr/>
        </p:nvGrpSpPr>
        <p:grpSpPr>
          <a:xfrm>
            <a:off x="5851021" y="4473498"/>
            <a:ext cx="489958" cy="492680"/>
            <a:chOff x="2025650" y="4786313"/>
            <a:chExt cx="285750" cy="287338"/>
          </a:xfrm>
          <a:solidFill>
            <a:schemeClr val="tx1"/>
          </a:solidFill>
        </p:grpSpPr>
        <p:sp>
          <p:nvSpPr>
            <p:cNvPr id="10" name="Freeform 565">
              <a:extLst>
                <a:ext uri="{FF2B5EF4-FFF2-40B4-BE49-F238E27FC236}">
                  <a16:creationId xmlns:a16="http://schemas.microsoft.com/office/drawing/2014/main" id="{269E090E-5334-473F-B8BC-45C070B43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566">
              <a:extLst>
                <a:ext uri="{FF2B5EF4-FFF2-40B4-BE49-F238E27FC236}">
                  <a16:creationId xmlns:a16="http://schemas.microsoft.com/office/drawing/2014/main" id="{74F68375-2909-4C76-B3E3-40D05988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5A0AC6-A854-493A-BE43-62395D923C6D}"/>
              </a:ext>
            </a:extLst>
          </p:cNvPr>
          <p:cNvGrpSpPr/>
          <p:nvPr/>
        </p:nvGrpSpPr>
        <p:grpSpPr>
          <a:xfrm>
            <a:off x="4325258" y="-1770743"/>
            <a:ext cx="3541486" cy="3769865"/>
            <a:chOff x="4325258" y="-1770743"/>
            <a:chExt cx="3541486" cy="376986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29D38D63-1DEF-4642-B732-25A3D8A84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92319" y="-608242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070C2C75-45FF-44F4-BEF3-D83647F8A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25258" y="-1770743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11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Train-Test Split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UBCF Models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IBCF Models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5826" y="16292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Analyzing Performance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ALS Models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SVD Models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446AFFF-733C-4869-BFF3-4A12575D4FCF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Freeform 4665" descr="Icon of graph. ">
            <a:extLst>
              <a:ext uri="{FF2B5EF4-FFF2-40B4-BE49-F238E27FC236}">
                <a16:creationId xmlns:a16="http://schemas.microsoft.com/office/drawing/2014/main" id="{DB78DBED-49A0-43B0-A219-D85AC1AC148C}"/>
              </a:ext>
            </a:extLst>
          </p:cNvPr>
          <p:cNvSpPr>
            <a:spLocks/>
          </p:cNvSpPr>
          <p:nvPr/>
        </p:nvSpPr>
        <p:spPr bwMode="auto">
          <a:xfrm>
            <a:off x="7180524" y="182686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4" name="Graphic 53" descr="Hierarchy">
            <a:extLst>
              <a:ext uri="{FF2B5EF4-FFF2-40B4-BE49-F238E27FC236}">
                <a16:creationId xmlns:a16="http://schemas.microsoft.com/office/drawing/2014/main" id="{3CD86E1C-2C9E-42D1-B4B7-C35CEAF0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0082" y="3415985"/>
            <a:ext cx="613055" cy="613055"/>
          </a:xfrm>
          <a:prstGeom prst="rect">
            <a:avLst/>
          </a:prstGeom>
        </p:spPr>
      </p:pic>
      <p:pic>
        <p:nvPicPr>
          <p:cNvPr id="55" name="Graphic 54" descr="Hierarchy">
            <a:extLst>
              <a:ext uri="{FF2B5EF4-FFF2-40B4-BE49-F238E27FC236}">
                <a16:creationId xmlns:a16="http://schemas.microsoft.com/office/drawing/2014/main" id="{843AF91C-D76F-4DD9-A50B-95461CD78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972" y="5241790"/>
            <a:ext cx="613055" cy="613055"/>
          </a:xfrm>
          <a:prstGeom prst="rect">
            <a:avLst/>
          </a:prstGeom>
        </p:spPr>
      </p:pic>
      <p:pic>
        <p:nvPicPr>
          <p:cNvPr id="56" name="Graphic 55" descr="Hierarchy">
            <a:extLst>
              <a:ext uri="{FF2B5EF4-FFF2-40B4-BE49-F238E27FC236}">
                <a16:creationId xmlns:a16="http://schemas.microsoft.com/office/drawing/2014/main" id="{48592C74-796E-4E01-8034-AF6238147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2972" y="5218948"/>
            <a:ext cx="613055" cy="613055"/>
          </a:xfrm>
          <a:prstGeom prst="rect">
            <a:avLst/>
          </a:prstGeom>
        </p:spPr>
      </p:pic>
      <p:pic>
        <p:nvPicPr>
          <p:cNvPr id="57" name="Graphic 56" descr="Hierarchy">
            <a:extLst>
              <a:ext uri="{FF2B5EF4-FFF2-40B4-BE49-F238E27FC236}">
                <a16:creationId xmlns:a16="http://schemas.microsoft.com/office/drawing/2014/main" id="{0E26C82A-F563-4010-BDC2-E88CF2BA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3672" y="3415985"/>
            <a:ext cx="613055" cy="613055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F2AA39-6ECA-40C0-B346-22BB5695B271}"/>
              </a:ext>
            </a:extLst>
          </p:cNvPr>
          <p:cNvSpPr/>
          <p:nvPr/>
        </p:nvSpPr>
        <p:spPr>
          <a:xfrm rot="9228927">
            <a:off x="7806171" y="2716881"/>
            <a:ext cx="155275" cy="281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3EF03B5-DEE7-4DC0-A19E-D3D22BD8D216}"/>
              </a:ext>
            </a:extLst>
          </p:cNvPr>
          <p:cNvSpPr/>
          <p:nvPr/>
        </p:nvSpPr>
        <p:spPr>
          <a:xfrm rot="12542854">
            <a:off x="7757755" y="4524431"/>
            <a:ext cx="155275" cy="281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2CE944C-408B-47C2-91B0-285ACF09601F}"/>
              </a:ext>
            </a:extLst>
          </p:cNvPr>
          <p:cNvSpPr/>
          <p:nvPr/>
        </p:nvSpPr>
        <p:spPr>
          <a:xfrm rot="16200000">
            <a:off x="6018363" y="5546592"/>
            <a:ext cx="155275" cy="281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4A273F0-1E7C-4871-A500-8ACCD9C3DBA8}"/>
              </a:ext>
            </a:extLst>
          </p:cNvPr>
          <p:cNvSpPr/>
          <p:nvPr/>
        </p:nvSpPr>
        <p:spPr>
          <a:xfrm rot="20038390">
            <a:off x="4237621" y="4437728"/>
            <a:ext cx="155275" cy="281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0055749-FDDB-4356-908A-D8CA5959EA5A}"/>
              </a:ext>
            </a:extLst>
          </p:cNvPr>
          <p:cNvSpPr/>
          <p:nvPr/>
        </p:nvSpPr>
        <p:spPr>
          <a:xfrm rot="1760160">
            <a:off x="4250038" y="2669808"/>
            <a:ext cx="155275" cy="281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5329" y="2109694"/>
            <a:ext cx="5060671" cy="25237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latin typeface="+mj-lt"/>
              </a:rPr>
              <a:t>User-Based Collaborative Filtering (UBCF)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User-Based Collaborative Filtering (UBCF) assumes that users with similar preferences will rate items similarly. Thus missing ratings for a user can be predicted by first finding a Movie of similar users and then aggregate the ratings of these users to form a prediction.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BF9419-0B75-4CB0-A117-627211B7D41A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2AA38273-D1D3-4EA9-979F-117E4B005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Models with RecommenderLab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A95AF6-FEE7-4C79-9078-E2293A38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Hierarchy">
              <a:extLst>
                <a:ext uri="{FF2B5EF4-FFF2-40B4-BE49-F238E27FC236}">
                  <a16:creationId xmlns:a16="http://schemas.microsoft.com/office/drawing/2014/main" id="{3C9E377A-59B8-4A39-A2CB-ACF71A18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07DC32-2587-4426-A1FF-0FE828A9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548" y="802155"/>
            <a:ext cx="4914555" cy="2891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52D5D-0E92-4D23-9151-1D8DF23EB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548" y="3796944"/>
            <a:ext cx="4928002" cy="28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5330" y="2109694"/>
            <a:ext cx="5190658" cy="44627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latin typeface="+mj-lt"/>
              </a:rPr>
              <a:t>Item-Based Collaborative Filtering (IBCF)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Item-Based Collaborative Filtering (IBCF) is a model-based approach which produces recommendations based on the relationship between items inferred from the rating matrix. </a:t>
            </a:r>
          </a:p>
          <a:p>
            <a:endParaRPr lang="en-US" dirty="0"/>
          </a:p>
          <a:p>
            <a:r>
              <a:rPr lang="en-US" dirty="0"/>
              <a:t>The assumption behind this approach is that users will prefer items that are similar to other items they like. The model-building step consists of calculating a similarity matrix containing all item-to-item similarities using a given similarity measure. Popular measures are Pearson correlation and Cosine similarity, which we have applied to our models.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CB2BD-23B0-4EA6-A98F-B3D9BBDEDD8C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65062DD-39A4-41B1-A46F-DCE70E9F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Models with RecommenderLab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A95AF6-FEE7-4C79-9078-E2293A38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Hierarchy">
              <a:extLst>
                <a:ext uri="{FF2B5EF4-FFF2-40B4-BE49-F238E27FC236}">
                  <a16:creationId xmlns:a16="http://schemas.microsoft.com/office/drawing/2014/main" id="{3C9E377A-59B8-4A39-A2CB-ACF71A18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1A71A5-91B1-4909-9658-4425F833B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548" y="842569"/>
            <a:ext cx="4928003" cy="2856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8B5E1-F98D-4C57-9869-1BC492BDB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548" y="3821545"/>
            <a:ext cx="4928003" cy="28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5329" y="2109694"/>
            <a:ext cx="4814141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latin typeface="+mj-lt"/>
              </a:rPr>
              <a:t>Singular Value Decomposition (SVD)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Singular Value Decomposition (SVD) is a matrix factorization technique, which reduces the number of features of a dataset by reducing the space dimension from N-dimension to K-dimension (where K&lt;N). In the context of the recommender system, the SVD is used as a collaborative filtering technique.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D2D8F2-0D30-492E-81B2-5F61E0B2EA99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45C4A0F-AB61-43EC-B578-0E9BE058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Models with RecommenderLab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A95AF6-FEE7-4C79-9078-E2293A38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Hierarchy">
              <a:extLst>
                <a:ext uri="{FF2B5EF4-FFF2-40B4-BE49-F238E27FC236}">
                  <a16:creationId xmlns:a16="http://schemas.microsoft.com/office/drawing/2014/main" id="{3C9E377A-59B8-4A39-A2CB-ACF71A18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9FF62F-1CA1-497B-A114-7C3B31E50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548" y="773498"/>
            <a:ext cx="4928002" cy="2893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53E17-5A3B-4388-AAAD-AC7F294D4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548" y="3784045"/>
            <a:ext cx="4928002" cy="29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5329" y="2109694"/>
            <a:ext cx="4814141" cy="22467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latin typeface="+mj-lt"/>
              </a:rPr>
              <a:t>Alternating Least Squares(ALS)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ALS recommender is a matrix factorization algorithm that uses Alternating Least Squares with Weighted-</a:t>
            </a:r>
            <a:r>
              <a:rPr lang="en-US" dirty="0" err="1">
                <a:latin typeface="+mj-lt"/>
              </a:rPr>
              <a:t>Lamda</a:t>
            </a:r>
            <a:r>
              <a:rPr lang="en-US" dirty="0">
                <a:latin typeface="+mj-lt"/>
              </a:rPr>
              <a:t>-Regularization (ALS-WR). It factors the user to item matrix A into the user-to-feature matrix U and the item-to-feature matrix M.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F5DC6A-24DD-42F1-8A1C-0CBD0DBB8C2F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F06B996-1C16-436A-AA09-D79C4E265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Models with RecommenderLab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A95AF6-FEE7-4C79-9078-E2293A38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Hierarchy">
              <a:extLst>
                <a:ext uri="{FF2B5EF4-FFF2-40B4-BE49-F238E27FC236}">
                  <a16:creationId xmlns:a16="http://schemas.microsoft.com/office/drawing/2014/main" id="{3C9E377A-59B8-4A39-A2CB-ACF71A18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5F18304-614B-4226-B6AD-C9A9886FE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267" y="887711"/>
            <a:ext cx="4928002" cy="2931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0CF3B-3B37-4950-86F4-324B8A055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267" y="3866268"/>
            <a:ext cx="4928002" cy="28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3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5330" y="2109694"/>
            <a:ext cx="4289706" cy="16927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latin typeface="+mj-lt"/>
              </a:rPr>
              <a:t>Accuracy Metrics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By comparing the accuracy of the best model among all algorithms, we have the </a:t>
            </a:r>
            <a:r>
              <a:rPr lang="en-US" dirty="0"/>
              <a:t>non-normalized</a:t>
            </a:r>
            <a:r>
              <a:rPr lang="en-US" dirty="0">
                <a:latin typeface="+mj-lt"/>
              </a:rPr>
              <a:t> ALS model as the best model.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2FDEE7-A832-4B3F-B7E4-A707BBC07828}"/>
              </a:ext>
            </a:extLst>
          </p:cNvPr>
          <p:cNvGrpSpPr/>
          <p:nvPr/>
        </p:nvGrpSpPr>
        <p:grpSpPr>
          <a:xfrm>
            <a:off x="228600" y="944439"/>
            <a:ext cx="4403785" cy="939800"/>
            <a:chOff x="228600" y="944439"/>
            <a:chExt cx="4403785" cy="939800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8D2727A-18B2-4281-A0C0-4CDD91D28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8500" y="1043840"/>
              <a:ext cx="393388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Analyzing Performance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A95AF6-FEE7-4C79-9078-E2293A38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 descr="Icons of bar chart and line graph.">
              <a:extLst>
                <a:ext uri="{FF2B5EF4-FFF2-40B4-BE49-F238E27FC236}">
                  <a16:creationId xmlns:a16="http://schemas.microsoft.com/office/drawing/2014/main" id="{0B77252B-E2DD-4012-A082-14CB234993B4}"/>
                </a:ext>
              </a:extLst>
            </p:cNvPr>
            <p:cNvGrpSpPr/>
            <p:nvPr/>
          </p:nvGrpSpPr>
          <p:grpSpPr>
            <a:xfrm>
              <a:off x="425450" y="1202106"/>
              <a:ext cx="502397" cy="41043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6" name="Freeform 372">
                <a:extLst>
                  <a:ext uri="{FF2B5EF4-FFF2-40B4-BE49-F238E27FC236}">
                    <a16:creationId xmlns:a16="http://schemas.microsoft.com/office/drawing/2014/main" id="{E78D8489-04EE-44ED-8EB7-0857A8B06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373">
                <a:extLst>
                  <a:ext uri="{FF2B5EF4-FFF2-40B4-BE49-F238E27FC236}">
                    <a16:creationId xmlns:a16="http://schemas.microsoft.com/office/drawing/2014/main" id="{AF085C56-D684-46E1-8D7F-76BBB2C81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A39410-FCE8-471A-A0D4-AD88C32A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22" y="2482131"/>
            <a:ext cx="4137045" cy="2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8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A22156-9E03-4BA6-9867-A5FE4A3ECA25}"/>
              </a:ext>
            </a:extLst>
          </p:cNvPr>
          <p:cNvSpPr/>
          <p:nvPr/>
        </p:nvSpPr>
        <p:spPr>
          <a:xfrm>
            <a:off x="1711049" y="2169473"/>
            <a:ext cx="9068499" cy="372471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A59118-1B9E-4AF1-960C-1A7CBA8513F9}"/>
              </a:ext>
            </a:extLst>
          </p:cNvPr>
          <p:cNvSpPr txBox="1"/>
          <p:nvPr/>
        </p:nvSpPr>
        <p:spPr>
          <a:xfrm>
            <a:off x="5513778" y="2375592"/>
            <a:ext cx="13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 Studio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1C1EC53E-0417-4741-A959-3E7E2E8C78FC}"/>
              </a:ext>
            </a:extLst>
          </p:cNvPr>
          <p:cNvSpPr/>
          <p:nvPr/>
        </p:nvSpPr>
        <p:spPr>
          <a:xfrm>
            <a:off x="2048705" y="3672894"/>
            <a:ext cx="1300294" cy="1149291"/>
          </a:xfrm>
          <a:prstGeom prst="flowChartMultidocumen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Frame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</a:t>
            </a:r>
            <a:r>
              <a:rPr lang="en-US" sz="1100" b="1" dirty="0" err="1">
                <a:solidFill>
                  <a:schemeClr val="tx1"/>
                </a:solidFill>
              </a:rPr>
              <a:t>eg.</a:t>
            </a:r>
            <a:r>
              <a:rPr lang="en-US" sz="1100" b="1" dirty="0">
                <a:solidFill>
                  <a:schemeClr val="tx1"/>
                </a:solidFill>
              </a:rPr>
              <a:t> Ratings, Movies)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F59096-DC1F-4258-8255-4E1C08C3D48A}"/>
              </a:ext>
            </a:extLst>
          </p:cNvPr>
          <p:cNvSpPr/>
          <p:nvPr/>
        </p:nvSpPr>
        <p:spPr>
          <a:xfrm>
            <a:off x="4330859" y="3895508"/>
            <a:ext cx="1156633" cy="7132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Sparklyr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D068F-237C-4744-9CCD-C0C4095A7359}"/>
              </a:ext>
            </a:extLst>
          </p:cNvPr>
          <p:cNvSpPr/>
          <p:nvPr/>
        </p:nvSpPr>
        <p:spPr>
          <a:xfrm>
            <a:off x="9395365" y="3427821"/>
            <a:ext cx="1152087" cy="16526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Apache Spark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3548E0-2B7E-471D-935B-9BFB69FEB66F}"/>
              </a:ext>
            </a:extLst>
          </p:cNvPr>
          <p:cNvSpPr/>
          <p:nvPr/>
        </p:nvSpPr>
        <p:spPr>
          <a:xfrm>
            <a:off x="6543807" y="2930558"/>
            <a:ext cx="1795243" cy="7132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dplyr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(Included in </a:t>
            </a:r>
            <a:r>
              <a:rPr lang="en-US" sz="1100" b="1" dirty="0" err="1">
                <a:solidFill>
                  <a:schemeClr val="tx1"/>
                </a:solidFill>
              </a:rPr>
              <a:t>tidyverse</a:t>
            </a:r>
            <a:r>
              <a:rPr lang="en-US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EEDFF3-8D8D-4D4D-85E5-566A27C4B717}"/>
              </a:ext>
            </a:extLst>
          </p:cNvPr>
          <p:cNvSpPr/>
          <p:nvPr/>
        </p:nvSpPr>
        <p:spPr>
          <a:xfrm>
            <a:off x="6543808" y="3895258"/>
            <a:ext cx="1795242" cy="7132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eg.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Finction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  <a:r>
              <a:rPr lang="en-US" sz="1200" b="1" dirty="0" err="1">
                <a:solidFill>
                  <a:schemeClr val="tx1"/>
                </a:solidFill>
              </a:rPr>
              <a:t>ml_als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566A32-B9E6-4C40-B7F5-4A46A0CAD369}"/>
              </a:ext>
            </a:extLst>
          </p:cNvPr>
          <p:cNvSpPr/>
          <p:nvPr/>
        </p:nvSpPr>
        <p:spPr>
          <a:xfrm>
            <a:off x="6543809" y="4859958"/>
            <a:ext cx="1795241" cy="7132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Extensions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eg.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rsparkling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A36574-C2EF-4099-8956-5FD3DECDC89B}"/>
              </a:ext>
            </a:extLst>
          </p:cNvPr>
          <p:cNvCxnSpPr>
            <a:stCxn id="36" idx="3"/>
          </p:cNvCxnSpPr>
          <p:nvPr/>
        </p:nvCxnSpPr>
        <p:spPr>
          <a:xfrm flipV="1">
            <a:off x="3348999" y="4247539"/>
            <a:ext cx="981860" cy="1"/>
          </a:xfrm>
          <a:prstGeom prst="straightConnector1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6143C2F-8964-4CC9-B857-F96B6276CF3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487492" y="3287199"/>
            <a:ext cx="1056315" cy="964950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4496602-18FD-4ECD-BB38-4E532ACC412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5487492" y="4251899"/>
            <a:ext cx="1056316" cy="250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E0BBE6-E697-49DA-ADBB-E83EE2673D44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5487492" y="4252149"/>
            <a:ext cx="1056317" cy="9644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74528DA-6DF8-4F9B-B302-BDC4C01457BE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rot="10800000">
            <a:off x="8339051" y="3287199"/>
            <a:ext cx="1056315" cy="9669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8225E68-5978-4FBD-BB83-70F6EB02A8EE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8339051" y="4251899"/>
            <a:ext cx="1056315" cy="22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BC52612-D65C-4A75-86BD-F67BC31C2199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8339050" y="4254137"/>
            <a:ext cx="1056315" cy="962462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18A98-6A77-45C2-82D5-A80288000974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AB82F7DA-E98E-42EF-A501-9EF1B9A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Recommender System in Spark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5F194A-A35A-497D-A299-B7A9325E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ierarchy">
              <a:extLst>
                <a:ext uri="{FF2B5EF4-FFF2-40B4-BE49-F238E27FC236}">
                  <a16:creationId xmlns:a16="http://schemas.microsoft.com/office/drawing/2014/main" id="{FAB02082-EB6F-4259-946C-1A1E1DF77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DDC9AEB-F2FD-4708-8C02-CB0155BA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4" y="3194966"/>
            <a:ext cx="7764798" cy="9684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C160CE-9873-43A5-8241-03732E497810}"/>
              </a:ext>
            </a:extLst>
          </p:cNvPr>
          <p:cNvSpPr txBox="1"/>
          <p:nvPr/>
        </p:nvSpPr>
        <p:spPr>
          <a:xfrm>
            <a:off x="1300597" y="2148098"/>
            <a:ext cx="423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Create Local Spark 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63227-F65B-4DE3-9BEF-D16B7B36BA8C}"/>
              </a:ext>
            </a:extLst>
          </p:cNvPr>
          <p:cNvSpPr txBox="1"/>
          <p:nvPr/>
        </p:nvSpPr>
        <p:spPr>
          <a:xfrm>
            <a:off x="2063996" y="2517430"/>
            <a:ext cx="395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spark_config</a:t>
            </a:r>
            <a:r>
              <a:rPr lang="en-US" dirty="0"/>
              <a:t>()</a:t>
            </a:r>
          </a:p>
          <a:p>
            <a:r>
              <a:rPr lang="en-US" dirty="0"/>
              <a:t>● spark_ connect(master, config)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3071B-8762-4B72-93C3-AEC3B0517993}"/>
              </a:ext>
            </a:extLst>
          </p:cNvPr>
          <p:cNvSpPr txBox="1"/>
          <p:nvPr/>
        </p:nvSpPr>
        <p:spPr>
          <a:xfrm>
            <a:off x="1300597" y="4472075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Copy Data to Spark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93667-F1D0-4C89-97D2-9E3B9517540F}"/>
              </a:ext>
            </a:extLst>
          </p:cNvPr>
          <p:cNvSpPr txBox="1"/>
          <p:nvPr/>
        </p:nvSpPr>
        <p:spPr>
          <a:xfrm>
            <a:off x="2063996" y="4841407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sdf_copy_to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35D5A-8D08-4EC6-95A4-CC3548BDA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861" y="5239359"/>
            <a:ext cx="773006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57746-AB28-49D4-9188-D2BA3A902201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A858C35-9670-445A-8F4E-DB85D70D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Recommender System in Spark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E8EA3C-8902-49A1-8B66-FEF17174F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 descr="Hierarchy">
              <a:extLst>
                <a:ext uri="{FF2B5EF4-FFF2-40B4-BE49-F238E27FC236}">
                  <a16:creationId xmlns:a16="http://schemas.microsoft.com/office/drawing/2014/main" id="{17ADD726-02F8-466E-8C9E-3E09ADBC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92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C160CE-9873-43A5-8241-03732E497810}"/>
              </a:ext>
            </a:extLst>
          </p:cNvPr>
          <p:cNvSpPr txBox="1"/>
          <p:nvPr/>
        </p:nvSpPr>
        <p:spPr>
          <a:xfrm>
            <a:off x="1365250" y="1868416"/>
            <a:ext cx="3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Train-Test-Split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63227-F65B-4DE3-9BEF-D16B7B36BA8C}"/>
              </a:ext>
            </a:extLst>
          </p:cNvPr>
          <p:cNvSpPr txBox="1"/>
          <p:nvPr/>
        </p:nvSpPr>
        <p:spPr>
          <a:xfrm>
            <a:off x="2142019" y="2164383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sdf_random_split</a:t>
            </a:r>
            <a:r>
              <a:rPr lang="en-US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3071B-8762-4B72-93C3-AEC3B0517993}"/>
              </a:ext>
            </a:extLst>
          </p:cNvPr>
          <p:cNvSpPr txBox="1"/>
          <p:nvPr/>
        </p:nvSpPr>
        <p:spPr>
          <a:xfrm>
            <a:off x="1365250" y="3717910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/>
              <a:t>Train Model</a:t>
            </a:r>
            <a:endParaRPr lang="en-US" b="1" i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93667-F1D0-4C89-97D2-9E3B9517540F}"/>
              </a:ext>
            </a:extLst>
          </p:cNvPr>
          <p:cNvSpPr txBox="1"/>
          <p:nvPr/>
        </p:nvSpPr>
        <p:spPr>
          <a:xfrm>
            <a:off x="2128649" y="3999230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ml_als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299AD-6451-459B-AA76-F6C7B065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49" y="2551836"/>
            <a:ext cx="7730061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1F74A-F04D-457D-AF96-D097B4D24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14" y="4368562"/>
            <a:ext cx="7784196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93E977-F775-4066-B9DC-770171C6C709}"/>
              </a:ext>
            </a:extLst>
          </p:cNvPr>
          <p:cNvSpPr txBox="1"/>
          <p:nvPr/>
        </p:nvSpPr>
        <p:spPr>
          <a:xfrm>
            <a:off x="1365250" y="5259482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/>
              <a:t>Make Prediction</a:t>
            </a:r>
            <a:endParaRPr lang="en-US" b="1" i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98215-2028-4CFF-B66B-02967DDC5CF5}"/>
              </a:ext>
            </a:extLst>
          </p:cNvPr>
          <p:cNvSpPr txBox="1"/>
          <p:nvPr/>
        </p:nvSpPr>
        <p:spPr>
          <a:xfrm>
            <a:off x="2128649" y="5540802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ml_predict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2174F-23F7-4761-8AEC-B88219369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515" y="5909470"/>
            <a:ext cx="7784196" cy="7524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08FF0-092D-428F-A6D7-376EEDEE56A1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284D0EC2-BCE3-49B4-9C4C-9729855E3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Recommender System in Spark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E0A8A78-58D7-4278-BD0E-F68F3E05A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Hierarchy">
              <a:extLst>
                <a:ext uri="{FF2B5EF4-FFF2-40B4-BE49-F238E27FC236}">
                  <a16:creationId xmlns:a16="http://schemas.microsoft.com/office/drawing/2014/main" id="{8F4EF7F2-86E3-4C17-8C4B-D0E8B879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36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3071B-8762-4B72-93C3-AEC3B0517993}"/>
              </a:ext>
            </a:extLst>
          </p:cNvPr>
          <p:cNvSpPr txBox="1"/>
          <p:nvPr/>
        </p:nvSpPr>
        <p:spPr>
          <a:xfrm>
            <a:off x="1494637" y="1868416"/>
            <a:ext cx="49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Make Top N Recommendation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93667-F1D0-4C89-97D2-9E3B9517540F}"/>
              </a:ext>
            </a:extLst>
          </p:cNvPr>
          <p:cNvSpPr txBox="1"/>
          <p:nvPr/>
        </p:nvSpPr>
        <p:spPr>
          <a:xfrm>
            <a:off x="2258037" y="2149736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ml_recommend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5D3F-1269-4883-BF4C-1B0D05E9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02" y="2562389"/>
            <a:ext cx="7784196" cy="3995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AB3F19-72EA-4CAC-907C-E0076B06D082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A4BDF37-D84B-4961-B580-35C6BBE5A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Recommender System in Spark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79A8CD-567B-47C0-9C31-9B482B96F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Hierarchy">
              <a:extLst>
                <a:ext uri="{FF2B5EF4-FFF2-40B4-BE49-F238E27FC236}">
                  <a16:creationId xmlns:a16="http://schemas.microsoft.com/office/drawing/2014/main" id="{4EEB314E-521F-4D7A-B622-F60D3B6DB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8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566998" y="2300413"/>
            <a:ext cx="9058004" cy="27699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+mj-lt"/>
              </a:rPr>
              <a:t>In this project, we are going to implement a recommender system using different algorithms for movie recommendations by using the </a:t>
            </a:r>
            <a:r>
              <a:rPr lang="en-US" b="1" i="1" dirty="0" err="1">
                <a:latin typeface="+mj-lt"/>
              </a:rPr>
              <a:t>MovieLens</a:t>
            </a:r>
            <a:r>
              <a:rPr lang="en-US" dirty="0">
                <a:latin typeface="+mj-lt"/>
              </a:rPr>
              <a:t> dataset, which can be found at [</a:t>
            </a:r>
            <a:r>
              <a:rPr lang="en-US" dirty="0">
                <a:latin typeface="+mj-lt"/>
                <a:hlinkClick r:id="rId3"/>
              </a:rPr>
              <a:t>https://grouplens.org/datasets/movielens/latest/</a:t>
            </a:r>
            <a:r>
              <a:rPr lang="en-US" dirty="0">
                <a:latin typeface="+mj-lt"/>
              </a:rPr>
              <a:t>] or [</a:t>
            </a:r>
            <a:r>
              <a:rPr lang="en-US" dirty="0">
                <a:latin typeface="+mj-lt"/>
                <a:hlinkClick r:id="rId4"/>
              </a:rPr>
              <a:t>http://grouplens.org/datasets/</a:t>
            </a:r>
            <a:r>
              <a:rPr lang="en-US" dirty="0">
                <a:latin typeface="+mj-lt"/>
              </a:rPr>
              <a:t>].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We will implement User-Based Collaborative Filtering (</a:t>
            </a:r>
            <a:r>
              <a:rPr lang="en-US" b="1" dirty="0">
                <a:latin typeface="+mj-lt"/>
              </a:rPr>
              <a:t>UBCF</a:t>
            </a:r>
            <a:r>
              <a:rPr lang="en-US" dirty="0">
                <a:latin typeface="+mj-lt"/>
              </a:rPr>
              <a:t>) model, Item-Based Collaborative Filtering (</a:t>
            </a:r>
            <a:r>
              <a:rPr lang="en-US" b="1" dirty="0">
                <a:latin typeface="+mj-lt"/>
              </a:rPr>
              <a:t>IBCF</a:t>
            </a:r>
            <a:r>
              <a:rPr lang="en-US" dirty="0">
                <a:latin typeface="+mj-lt"/>
              </a:rPr>
              <a:t>) model, singular value decomposition (</a:t>
            </a:r>
            <a:r>
              <a:rPr lang="en-US" b="1" dirty="0">
                <a:latin typeface="+mj-lt"/>
              </a:rPr>
              <a:t>SVD</a:t>
            </a:r>
            <a:r>
              <a:rPr lang="en-US" dirty="0">
                <a:latin typeface="+mj-lt"/>
              </a:rPr>
              <a:t>) model, alternating least square (</a:t>
            </a:r>
            <a:r>
              <a:rPr lang="en-US" b="1" dirty="0">
                <a:latin typeface="+mj-lt"/>
              </a:rPr>
              <a:t>ALS</a:t>
            </a:r>
            <a:r>
              <a:rPr lang="en-US" dirty="0">
                <a:latin typeface="+mj-lt"/>
              </a:rPr>
              <a:t>) model, and </a:t>
            </a:r>
            <a:r>
              <a:rPr lang="en-US" b="1" dirty="0">
                <a:latin typeface="+mj-lt"/>
              </a:rPr>
              <a:t>Spark ALS</a:t>
            </a:r>
            <a:r>
              <a:rPr lang="en-US" dirty="0">
                <a:latin typeface="+mj-lt"/>
              </a:rPr>
              <a:t> model to our datasets and compare their performance.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1901F-E7BD-4366-91C7-EACB44BC8E58}"/>
              </a:ext>
            </a:extLst>
          </p:cNvPr>
          <p:cNvGrpSpPr/>
          <p:nvPr/>
        </p:nvGrpSpPr>
        <p:grpSpPr>
          <a:xfrm>
            <a:off x="228600" y="966097"/>
            <a:ext cx="3857625" cy="939800"/>
            <a:chOff x="228600" y="966097"/>
            <a:chExt cx="3857625" cy="939800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594954CA-E8A0-46B7-AFCE-7E3890747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65498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695E69-82EC-434A-B945-C5DCE203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66097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Classroom">
              <a:extLst>
                <a:ext uri="{FF2B5EF4-FFF2-40B4-BE49-F238E27FC236}">
                  <a16:creationId xmlns:a16="http://schemas.microsoft.com/office/drawing/2014/main" id="{58703F52-5D95-4CBD-9F2E-EF7458F8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406" y="1117697"/>
              <a:ext cx="640187" cy="63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329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C160CE-9873-43A5-8241-03732E497810}"/>
              </a:ext>
            </a:extLst>
          </p:cNvPr>
          <p:cNvSpPr txBox="1"/>
          <p:nvPr/>
        </p:nvSpPr>
        <p:spPr>
          <a:xfrm>
            <a:off x="1382495" y="2363206"/>
            <a:ext cx="3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Calculate RMSE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90F19A-64CD-4627-B3ED-7CDBBDBE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02" y="2868843"/>
            <a:ext cx="7784196" cy="15525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AD83D8-04D6-4115-807A-FC9EEDC7AD01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9393B21-F777-42D5-964D-47C6F332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Recommender System in Spark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98D7EB-1AC5-43DE-8133-EEC629C5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Hierarchy">
              <a:extLst>
                <a:ext uri="{FF2B5EF4-FFF2-40B4-BE49-F238E27FC236}">
                  <a16:creationId xmlns:a16="http://schemas.microsoft.com/office/drawing/2014/main" id="{5FD881C9-2D45-4F00-9B97-30B2DC12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6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220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BDA523-3E5D-484F-B298-4B7ED6F4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1" y="2268875"/>
            <a:ext cx="5756902" cy="38958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DB45F-64B2-4688-8EF4-97C7AB9CE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31" y="2268875"/>
            <a:ext cx="4824369" cy="38958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B3DDCA8-7F00-445A-90B0-6F35B19C2258}"/>
              </a:ext>
            </a:extLst>
          </p:cNvPr>
          <p:cNvSpPr/>
          <p:nvPr/>
        </p:nvSpPr>
        <p:spPr>
          <a:xfrm>
            <a:off x="6424568" y="4137211"/>
            <a:ext cx="528507" cy="28103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10B7A13-AAA3-49C4-AC2B-0D1C98B7B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450" y="1043840"/>
            <a:ext cx="4495801" cy="740997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Building User Interface</a:t>
            </a:r>
          </a:p>
          <a:p>
            <a:pPr algn="ctr"/>
            <a:r>
              <a:rPr lang="en-US" sz="2000" dirty="0"/>
              <a:t>with Shiny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10AEB7-5A2C-4A5F-93A6-8BE2C330D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94443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1156C580-7492-4B8A-B060-A43386021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362" y="1096200"/>
            <a:ext cx="636275" cy="6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3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A7048F0-FC6C-44A5-AF81-7A34940865A7}"/>
              </a:ext>
            </a:extLst>
          </p:cNvPr>
          <p:cNvPicPr/>
          <p:nvPr/>
        </p:nvPicPr>
        <p:blipFill rotWithShape="1">
          <a:blip r:embed="rId3"/>
          <a:srcRect l="17436" t="22885" r="33077" b="38654"/>
          <a:stretch/>
        </p:blipFill>
        <p:spPr bwMode="auto">
          <a:xfrm>
            <a:off x="726577" y="643467"/>
            <a:ext cx="10738846" cy="55710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78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72662" y="2292213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566998" y="2303229"/>
            <a:ext cx="9058004" cy="30469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+mj-lt"/>
              </a:rPr>
              <a:t>To develop an efficient program of this project in PC environment but yet to effectively demonstrate building recommender systems using R studio, </a:t>
            </a:r>
            <a:r>
              <a:rPr lang="en-US" b="1" dirty="0">
                <a:latin typeface="+mj-lt"/>
              </a:rPr>
              <a:t>we will be covering two </a:t>
            </a:r>
            <a:r>
              <a:rPr lang="en-US" b="1" dirty="0" err="1">
                <a:latin typeface="+mj-lt"/>
              </a:rPr>
              <a:t>MovieLens</a:t>
            </a:r>
            <a:r>
              <a:rPr lang="en-US" b="1" dirty="0">
                <a:latin typeface="+mj-lt"/>
              </a:rPr>
              <a:t> datasets</a:t>
            </a:r>
            <a:r>
              <a:rPr lang="en-US" dirty="0">
                <a:latin typeface="+mj-lt"/>
              </a:rPr>
              <a:t>. 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the first section, a small </a:t>
            </a:r>
            <a:r>
              <a:rPr lang="en-US" dirty="0" err="1">
                <a:latin typeface="+mj-lt"/>
              </a:rPr>
              <a:t>MovieLens</a:t>
            </a:r>
            <a:r>
              <a:rPr lang="en-US" dirty="0">
                <a:latin typeface="+mj-lt"/>
              </a:rPr>
              <a:t> dataset of 100k+ observations will be used when building recommender systems using </a:t>
            </a:r>
            <a:r>
              <a:rPr lang="en-US" b="1" dirty="0">
                <a:latin typeface="+mj-lt"/>
              </a:rPr>
              <a:t>`</a:t>
            </a:r>
            <a:r>
              <a:rPr lang="en-US" b="1" dirty="0" err="1">
                <a:latin typeface="+mj-lt"/>
              </a:rPr>
              <a:t>Recommenderlab</a:t>
            </a:r>
            <a:r>
              <a:rPr lang="en-US" b="1" dirty="0">
                <a:latin typeface="+mj-lt"/>
              </a:rPr>
              <a:t>`</a:t>
            </a:r>
            <a:r>
              <a:rPr lang="en-US" dirty="0">
                <a:latin typeface="+mj-lt"/>
              </a:rPr>
              <a:t>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However to meet the size requirement of data in this project, a larger </a:t>
            </a:r>
            <a:r>
              <a:rPr lang="en-US" dirty="0" err="1">
                <a:latin typeface="+mj-lt"/>
              </a:rPr>
              <a:t>MovieLens</a:t>
            </a:r>
            <a:r>
              <a:rPr lang="en-US" dirty="0">
                <a:latin typeface="+mj-lt"/>
              </a:rPr>
              <a:t> dataset with 27M+ ratings that is </a:t>
            </a:r>
            <a:r>
              <a:rPr lang="en-US" dirty="0" err="1">
                <a:latin typeface="+mj-lt"/>
              </a:rPr>
              <a:t>shrinked</a:t>
            </a:r>
            <a:r>
              <a:rPr lang="en-US" dirty="0">
                <a:latin typeface="+mj-lt"/>
              </a:rPr>
              <a:t> to around </a:t>
            </a:r>
            <a:r>
              <a:rPr lang="en-US" b="1" dirty="0">
                <a:latin typeface="+mj-lt"/>
              </a:rPr>
              <a:t>12,000 users and 12,000 movies </a:t>
            </a:r>
            <a:r>
              <a:rPr lang="en-US" dirty="0">
                <a:latin typeface="+mj-lt"/>
              </a:rPr>
              <a:t>will be used when building a recommender system </a:t>
            </a:r>
            <a:r>
              <a:rPr lang="en-US" b="1" dirty="0">
                <a:latin typeface="+mj-lt"/>
              </a:rPr>
              <a:t>using `</a:t>
            </a:r>
            <a:r>
              <a:rPr lang="en-US" b="1" dirty="0" err="1">
                <a:latin typeface="+mj-lt"/>
              </a:rPr>
              <a:t>sparklyr</a:t>
            </a:r>
            <a:r>
              <a:rPr lang="en-US" b="1" dirty="0">
                <a:latin typeface="+mj-lt"/>
              </a:rPr>
              <a:t>` </a:t>
            </a:r>
            <a:r>
              <a:rPr lang="en-US" dirty="0">
                <a:latin typeface="+mj-lt"/>
              </a:rPr>
              <a:t>in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the second section.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326FB3-CC63-4D16-B59C-F3D9FB05FA8F}"/>
              </a:ext>
            </a:extLst>
          </p:cNvPr>
          <p:cNvGrpSpPr/>
          <p:nvPr/>
        </p:nvGrpSpPr>
        <p:grpSpPr>
          <a:xfrm>
            <a:off x="228600" y="992196"/>
            <a:ext cx="3857625" cy="939800"/>
            <a:chOff x="228600" y="992196"/>
            <a:chExt cx="3857625" cy="93980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138DFC4-94A5-4217-AF15-C280D747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91597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F562ED-624C-41BF-A5D6-1511D082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9219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Classroom">
              <a:extLst>
                <a:ext uri="{FF2B5EF4-FFF2-40B4-BE49-F238E27FC236}">
                  <a16:creationId xmlns:a16="http://schemas.microsoft.com/office/drawing/2014/main" id="{A9BCA704-707D-4B95-90BA-2F0F1364F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8406" y="1143796"/>
              <a:ext cx="640187" cy="63660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0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98197" y="318178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68602" y="318178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35400" y="318178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02198" y="313968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71155" y="318178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84074" y="3394983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 DATA &amp;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60652" y="3394983"/>
            <a:ext cx="175204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BUILD MODELS </a:t>
            </a:r>
            <a:r>
              <a:rPr lang="en-US" altLang="zh-CN" sz="1500" b="1" dirty="0">
                <a:solidFill>
                  <a:schemeClr val="bg1"/>
                </a:solidFill>
              </a:rPr>
              <a:t>w/</a:t>
            </a:r>
            <a:r>
              <a:rPr lang="en-US" sz="1500" b="1" dirty="0">
                <a:solidFill>
                  <a:schemeClr val="bg1"/>
                </a:solidFill>
              </a:rPr>
              <a:t> RECOMMENDERLAB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95559" y="3394983"/>
            <a:ext cx="16158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COMPARE PERFORMANCES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684470" y="33949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 MODEL w/ SPARKLYR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853426" y="33949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 A UI w/ SHINY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001249" y="4245448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Load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MovieLens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datasets to our system and create our sample datasets.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168048" y="4245448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Build various models with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recommenderlab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334845" y="4245448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Compare model performances with ROC Curves and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RMSE metrics.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501645" y="4245448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Build ALS model with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sparklyr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calculate its performance.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670601" y="4245448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Use shiny app to design a simple user interface.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679707" y="282144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849675" y="280876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013303" y="2804541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179047" y="280454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355398" y="2811936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43D0602-1523-451D-85F2-555C544F4DAF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0F2D3-151D-4710-AACA-124DCBC1E077}"/>
              </a:ext>
            </a:extLst>
          </p:cNvPr>
          <p:cNvGrpSpPr/>
          <p:nvPr/>
        </p:nvGrpSpPr>
        <p:grpSpPr>
          <a:xfrm>
            <a:off x="228600" y="751512"/>
            <a:ext cx="3857625" cy="939800"/>
            <a:chOff x="228600" y="751512"/>
            <a:chExt cx="3857625" cy="939800"/>
          </a:xfrm>
        </p:grpSpPr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C5A4F268-6070-4C4A-859F-5A75F2B8B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850913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Project Flow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A29ACC4-FB39-4663-A213-2D80942BB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751512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 descr="Icon of paper and pen. ">
              <a:extLst>
                <a:ext uri="{FF2B5EF4-FFF2-40B4-BE49-F238E27FC236}">
                  <a16:creationId xmlns:a16="http://schemas.microsoft.com/office/drawing/2014/main" id="{07246951-EA45-4DDE-A84F-4EA01A858AF1}"/>
                </a:ext>
              </a:extLst>
            </p:cNvPr>
            <p:cNvGrpSpPr/>
            <p:nvPr/>
          </p:nvGrpSpPr>
          <p:grpSpPr>
            <a:xfrm>
              <a:off x="420407" y="918933"/>
              <a:ext cx="556185" cy="604955"/>
              <a:chOff x="7018338" y="4656138"/>
              <a:chExt cx="287337" cy="285750"/>
            </a:xfrm>
            <a:solidFill>
              <a:schemeClr val="bg1"/>
            </a:solidFill>
          </p:grpSpPr>
          <p:sp>
            <p:nvSpPr>
              <p:cNvPr id="73" name="Freeform 4604">
                <a:extLst>
                  <a:ext uri="{FF2B5EF4-FFF2-40B4-BE49-F238E27FC236}">
                    <a16:creationId xmlns:a16="http://schemas.microsoft.com/office/drawing/2014/main" id="{1068CD81-9837-41ED-B8C4-C01A8AB1A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8338" y="4656138"/>
                <a:ext cx="230188" cy="285750"/>
              </a:xfrm>
              <a:custGeom>
                <a:avLst/>
                <a:gdLst>
                  <a:gd name="T0" fmla="*/ 351 w 723"/>
                  <a:gd name="T1" fmla="*/ 416 h 903"/>
                  <a:gd name="T2" fmla="*/ 348 w 723"/>
                  <a:gd name="T3" fmla="*/ 400 h 903"/>
                  <a:gd name="T4" fmla="*/ 362 w 723"/>
                  <a:gd name="T5" fmla="*/ 391 h 903"/>
                  <a:gd name="T6" fmla="*/ 525 w 723"/>
                  <a:gd name="T7" fmla="*/ 398 h 903"/>
                  <a:gd name="T8" fmla="*/ 525 w 723"/>
                  <a:gd name="T9" fmla="*/ 414 h 903"/>
                  <a:gd name="T10" fmla="*/ 513 w 723"/>
                  <a:gd name="T11" fmla="*/ 572 h 903"/>
                  <a:gd name="T12" fmla="*/ 349 w 723"/>
                  <a:gd name="T13" fmla="*/ 565 h 903"/>
                  <a:gd name="T14" fmla="*/ 349 w 723"/>
                  <a:gd name="T15" fmla="*/ 548 h 903"/>
                  <a:gd name="T16" fmla="*/ 513 w 723"/>
                  <a:gd name="T17" fmla="*/ 542 h 903"/>
                  <a:gd name="T18" fmla="*/ 526 w 723"/>
                  <a:gd name="T19" fmla="*/ 551 h 903"/>
                  <a:gd name="T20" fmla="*/ 523 w 723"/>
                  <a:gd name="T21" fmla="*/ 568 h 903"/>
                  <a:gd name="T22" fmla="*/ 362 w 723"/>
                  <a:gd name="T23" fmla="*/ 722 h 903"/>
                  <a:gd name="T24" fmla="*/ 348 w 723"/>
                  <a:gd name="T25" fmla="*/ 713 h 903"/>
                  <a:gd name="T26" fmla="*/ 351 w 723"/>
                  <a:gd name="T27" fmla="*/ 696 h 903"/>
                  <a:gd name="T28" fmla="*/ 515 w 723"/>
                  <a:gd name="T29" fmla="*/ 693 h 903"/>
                  <a:gd name="T30" fmla="*/ 528 w 723"/>
                  <a:gd name="T31" fmla="*/ 704 h 903"/>
                  <a:gd name="T32" fmla="*/ 521 w 723"/>
                  <a:gd name="T33" fmla="*/ 720 h 903"/>
                  <a:gd name="T34" fmla="*/ 232 w 723"/>
                  <a:gd name="T35" fmla="*/ 405 h 903"/>
                  <a:gd name="T36" fmla="*/ 198 w 723"/>
                  <a:gd name="T37" fmla="*/ 381 h 903"/>
                  <a:gd name="T38" fmla="*/ 200 w 723"/>
                  <a:gd name="T39" fmla="*/ 365 h 903"/>
                  <a:gd name="T40" fmla="*/ 217 w 723"/>
                  <a:gd name="T41" fmla="*/ 362 h 903"/>
                  <a:gd name="T42" fmla="*/ 296 w 723"/>
                  <a:gd name="T43" fmla="*/ 302 h 903"/>
                  <a:gd name="T44" fmla="*/ 312 w 723"/>
                  <a:gd name="T45" fmla="*/ 306 h 903"/>
                  <a:gd name="T46" fmla="*/ 315 w 723"/>
                  <a:gd name="T47" fmla="*/ 321 h 903"/>
                  <a:gd name="T48" fmla="*/ 226 w 723"/>
                  <a:gd name="T49" fmla="*/ 556 h 903"/>
                  <a:gd name="T50" fmla="*/ 197 w 723"/>
                  <a:gd name="T51" fmla="*/ 529 h 903"/>
                  <a:gd name="T52" fmla="*/ 203 w 723"/>
                  <a:gd name="T53" fmla="*/ 514 h 903"/>
                  <a:gd name="T54" fmla="*/ 219 w 723"/>
                  <a:gd name="T55" fmla="*/ 514 h 903"/>
                  <a:gd name="T56" fmla="*/ 298 w 723"/>
                  <a:gd name="T57" fmla="*/ 451 h 903"/>
                  <a:gd name="T58" fmla="*/ 314 w 723"/>
                  <a:gd name="T59" fmla="*/ 458 h 903"/>
                  <a:gd name="T60" fmla="*/ 314 w 723"/>
                  <a:gd name="T61" fmla="*/ 475 h 903"/>
                  <a:gd name="T62" fmla="*/ 155 w 723"/>
                  <a:gd name="T63" fmla="*/ 238 h 903"/>
                  <a:gd name="T64" fmla="*/ 208 w 723"/>
                  <a:gd name="T65" fmla="*/ 197 h 903"/>
                  <a:gd name="T66" fmla="*/ 164 w 723"/>
                  <a:gd name="T67" fmla="*/ 236 h 903"/>
                  <a:gd name="T68" fmla="*/ 31 w 723"/>
                  <a:gd name="T69" fmla="*/ 125 h 903"/>
                  <a:gd name="T70" fmla="*/ 53 w 723"/>
                  <a:gd name="T71" fmla="*/ 68 h 903"/>
                  <a:gd name="T72" fmla="*/ 101 w 723"/>
                  <a:gd name="T73" fmla="*/ 35 h 903"/>
                  <a:gd name="T74" fmla="*/ 150 w 723"/>
                  <a:gd name="T75" fmla="*/ 36 h 903"/>
                  <a:gd name="T76" fmla="*/ 210 w 723"/>
                  <a:gd name="T77" fmla="*/ 80 h 903"/>
                  <a:gd name="T78" fmla="*/ 226 w 723"/>
                  <a:gd name="T79" fmla="*/ 143 h 903"/>
                  <a:gd name="T80" fmla="*/ 125 w 723"/>
                  <a:gd name="T81" fmla="*/ 154 h 903"/>
                  <a:gd name="T82" fmla="*/ 136 w 723"/>
                  <a:gd name="T83" fmla="*/ 0 h 903"/>
                  <a:gd name="T84" fmla="*/ 104 w 723"/>
                  <a:gd name="T85" fmla="*/ 2 h 903"/>
                  <a:gd name="T86" fmla="*/ 39 w 723"/>
                  <a:gd name="T87" fmla="*/ 40 h 903"/>
                  <a:gd name="T88" fmla="*/ 4 w 723"/>
                  <a:gd name="T89" fmla="*/ 108 h 903"/>
                  <a:gd name="T90" fmla="*/ 4 w 723"/>
                  <a:gd name="T91" fmla="*/ 625 h 903"/>
                  <a:gd name="T92" fmla="*/ 121 w 723"/>
                  <a:gd name="T93" fmla="*/ 632 h 903"/>
                  <a:gd name="T94" fmla="*/ 128 w 723"/>
                  <a:gd name="T95" fmla="*/ 901 h 903"/>
                  <a:gd name="T96" fmla="*/ 593 w 723"/>
                  <a:gd name="T97" fmla="*/ 902 h 903"/>
                  <a:gd name="T98" fmla="*/ 603 w 723"/>
                  <a:gd name="T99" fmla="*/ 888 h 903"/>
                  <a:gd name="T100" fmla="*/ 660 w 723"/>
                  <a:gd name="T101" fmla="*/ 248 h 903"/>
                  <a:gd name="T102" fmla="*/ 708 w 723"/>
                  <a:gd name="T103" fmla="*/ 194 h 903"/>
                  <a:gd name="T104" fmla="*/ 723 w 723"/>
                  <a:gd name="T105" fmla="*/ 121 h 903"/>
                  <a:gd name="T106" fmla="*/ 691 w 723"/>
                  <a:gd name="T107" fmla="*/ 50 h 903"/>
                  <a:gd name="T108" fmla="*/ 627 w 723"/>
                  <a:gd name="T109" fmla="*/ 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3" h="903">
                    <a:moveTo>
                      <a:pt x="513" y="421"/>
                    </a:moveTo>
                    <a:lnTo>
                      <a:pt x="362" y="421"/>
                    </a:lnTo>
                    <a:lnTo>
                      <a:pt x="359" y="421"/>
                    </a:lnTo>
                    <a:lnTo>
                      <a:pt x="356" y="420"/>
                    </a:lnTo>
                    <a:lnTo>
                      <a:pt x="354" y="418"/>
                    </a:lnTo>
                    <a:lnTo>
                      <a:pt x="351" y="416"/>
                    </a:lnTo>
                    <a:lnTo>
                      <a:pt x="349" y="414"/>
                    </a:lnTo>
                    <a:lnTo>
                      <a:pt x="348" y="412"/>
                    </a:lnTo>
                    <a:lnTo>
                      <a:pt x="347" y="409"/>
                    </a:lnTo>
                    <a:lnTo>
                      <a:pt x="347" y="406"/>
                    </a:lnTo>
                    <a:lnTo>
                      <a:pt x="347" y="403"/>
                    </a:lnTo>
                    <a:lnTo>
                      <a:pt x="348" y="400"/>
                    </a:lnTo>
                    <a:lnTo>
                      <a:pt x="349" y="398"/>
                    </a:lnTo>
                    <a:lnTo>
                      <a:pt x="351" y="396"/>
                    </a:lnTo>
                    <a:lnTo>
                      <a:pt x="354" y="394"/>
                    </a:lnTo>
                    <a:lnTo>
                      <a:pt x="356" y="393"/>
                    </a:lnTo>
                    <a:lnTo>
                      <a:pt x="359" y="391"/>
                    </a:lnTo>
                    <a:lnTo>
                      <a:pt x="362" y="391"/>
                    </a:lnTo>
                    <a:lnTo>
                      <a:pt x="513" y="391"/>
                    </a:lnTo>
                    <a:lnTo>
                      <a:pt x="515" y="391"/>
                    </a:lnTo>
                    <a:lnTo>
                      <a:pt x="519" y="393"/>
                    </a:lnTo>
                    <a:lnTo>
                      <a:pt x="521" y="394"/>
                    </a:lnTo>
                    <a:lnTo>
                      <a:pt x="523" y="396"/>
                    </a:lnTo>
                    <a:lnTo>
                      <a:pt x="525" y="398"/>
                    </a:lnTo>
                    <a:lnTo>
                      <a:pt x="526" y="400"/>
                    </a:lnTo>
                    <a:lnTo>
                      <a:pt x="528" y="403"/>
                    </a:lnTo>
                    <a:lnTo>
                      <a:pt x="528" y="406"/>
                    </a:lnTo>
                    <a:lnTo>
                      <a:pt x="528" y="409"/>
                    </a:lnTo>
                    <a:lnTo>
                      <a:pt x="526" y="412"/>
                    </a:lnTo>
                    <a:lnTo>
                      <a:pt x="525" y="414"/>
                    </a:lnTo>
                    <a:lnTo>
                      <a:pt x="523" y="416"/>
                    </a:lnTo>
                    <a:lnTo>
                      <a:pt x="521" y="418"/>
                    </a:lnTo>
                    <a:lnTo>
                      <a:pt x="519" y="420"/>
                    </a:lnTo>
                    <a:lnTo>
                      <a:pt x="515" y="421"/>
                    </a:lnTo>
                    <a:lnTo>
                      <a:pt x="513" y="421"/>
                    </a:lnTo>
                    <a:close/>
                    <a:moveTo>
                      <a:pt x="513" y="572"/>
                    </a:moveTo>
                    <a:lnTo>
                      <a:pt x="362" y="572"/>
                    </a:lnTo>
                    <a:lnTo>
                      <a:pt x="359" y="571"/>
                    </a:lnTo>
                    <a:lnTo>
                      <a:pt x="356" y="571"/>
                    </a:lnTo>
                    <a:lnTo>
                      <a:pt x="354" y="569"/>
                    </a:lnTo>
                    <a:lnTo>
                      <a:pt x="351" y="568"/>
                    </a:lnTo>
                    <a:lnTo>
                      <a:pt x="349" y="565"/>
                    </a:lnTo>
                    <a:lnTo>
                      <a:pt x="348" y="563"/>
                    </a:lnTo>
                    <a:lnTo>
                      <a:pt x="347" y="560"/>
                    </a:lnTo>
                    <a:lnTo>
                      <a:pt x="347" y="556"/>
                    </a:lnTo>
                    <a:lnTo>
                      <a:pt x="347" y="554"/>
                    </a:lnTo>
                    <a:lnTo>
                      <a:pt x="348" y="551"/>
                    </a:lnTo>
                    <a:lnTo>
                      <a:pt x="349" y="548"/>
                    </a:lnTo>
                    <a:lnTo>
                      <a:pt x="351" y="546"/>
                    </a:lnTo>
                    <a:lnTo>
                      <a:pt x="354" y="544"/>
                    </a:lnTo>
                    <a:lnTo>
                      <a:pt x="356" y="543"/>
                    </a:lnTo>
                    <a:lnTo>
                      <a:pt x="359" y="542"/>
                    </a:lnTo>
                    <a:lnTo>
                      <a:pt x="362" y="542"/>
                    </a:lnTo>
                    <a:lnTo>
                      <a:pt x="513" y="542"/>
                    </a:lnTo>
                    <a:lnTo>
                      <a:pt x="515" y="542"/>
                    </a:lnTo>
                    <a:lnTo>
                      <a:pt x="519" y="543"/>
                    </a:lnTo>
                    <a:lnTo>
                      <a:pt x="521" y="544"/>
                    </a:lnTo>
                    <a:lnTo>
                      <a:pt x="523" y="546"/>
                    </a:lnTo>
                    <a:lnTo>
                      <a:pt x="525" y="548"/>
                    </a:lnTo>
                    <a:lnTo>
                      <a:pt x="526" y="551"/>
                    </a:lnTo>
                    <a:lnTo>
                      <a:pt x="528" y="554"/>
                    </a:lnTo>
                    <a:lnTo>
                      <a:pt x="528" y="556"/>
                    </a:lnTo>
                    <a:lnTo>
                      <a:pt x="528" y="560"/>
                    </a:lnTo>
                    <a:lnTo>
                      <a:pt x="526" y="563"/>
                    </a:lnTo>
                    <a:lnTo>
                      <a:pt x="525" y="565"/>
                    </a:lnTo>
                    <a:lnTo>
                      <a:pt x="523" y="568"/>
                    </a:lnTo>
                    <a:lnTo>
                      <a:pt x="521" y="569"/>
                    </a:lnTo>
                    <a:lnTo>
                      <a:pt x="519" y="571"/>
                    </a:lnTo>
                    <a:lnTo>
                      <a:pt x="515" y="571"/>
                    </a:lnTo>
                    <a:lnTo>
                      <a:pt x="513" y="572"/>
                    </a:lnTo>
                    <a:close/>
                    <a:moveTo>
                      <a:pt x="513" y="722"/>
                    </a:moveTo>
                    <a:lnTo>
                      <a:pt x="362" y="722"/>
                    </a:lnTo>
                    <a:lnTo>
                      <a:pt x="359" y="722"/>
                    </a:lnTo>
                    <a:lnTo>
                      <a:pt x="356" y="721"/>
                    </a:lnTo>
                    <a:lnTo>
                      <a:pt x="354" y="720"/>
                    </a:lnTo>
                    <a:lnTo>
                      <a:pt x="351" y="718"/>
                    </a:lnTo>
                    <a:lnTo>
                      <a:pt x="349" y="716"/>
                    </a:lnTo>
                    <a:lnTo>
                      <a:pt x="348" y="713"/>
                    </a:lnTo>
                    <a:lnTo>
                      <a:pt x="347" y="710"/>
                    </a:lnTo>
                    <a:lnTo>
                      <a:pt x="347" y="708"/>
                    </a:lnTo>
                    <a:lnTo>
                      <a:pt x="347" y="704"/>
                    </a:lnTo>
                    <a:lnTo>
                      <a:pt x="348" y="702"/>
                    </a:lnTo>
                    <a:lnTo>
                      <a:pt x="349" y="699"/>
                    </a:lnTo>
                    <a:lnTo>
                      <a:pt x="351" y="696"/>
                    </a:lnTo>
                    <a:lnTo>
                      <a:pt x="354" y="695"/>
                    </a:lnTo>
                    <a:lnTo>
                      <a:pt x="356" y="693"/>
                    </a:lnTo>
                    <a:lnTo>
                      <a:pt x="359" y="693"/>
                    </a:lnTo>
                    <a:lnTo>
                      <a:pt x="362" y="692"/>
                    </a:lnTo>
                    <a:lnTo>
                      <a:pt x="513" y="692"/>
                    </a:lnTo>
                    <a:lnTo>
                      <a:pt x="515" y="693"/>
                    </a:lnTo>
                    <a:lnTo>
                      <a:pt x="519" y="693"/>
                    </a:lnTo>
                    <a:lnTo>
                      <a:pt x="521" y="695"/>
                    </a:lnTo>
                    <a:lnTo>
                      <a:pt x="523" y="696"/>
                    </a:lnTo>
                    <a:lnTo>
                      <a:pt x="525" y="699"/>
                    </a:lnTo>
                    <a:lnTo>
                      <a:pt x="526" y="702"/>
                    </a:lnTo>
                    <a:lnTo>
                      <a:pt x="528" y="704"/>
                    </a:lnTo>
                    <a:lnTo>
                      <a:pt x="528" y="708"/>
                    </a:lnTo>
                    <a:lnTo>
                      <a:pt x="528" y="710"/>
                    </a:lnTo>
                    <a:lnTo>
                      <a:pt x="526" y="713"/>
                    </a:lnTo>
                    <a:lnTo>
                      <a:pt x="525" y="716"/>
                    </a:lnTo>
                    <a:lnTo>
                      <a:pt x="523" y="718"/>
                    </a:lnTo>
                    <a:lnTo>
                      <a:pt x="521" y="720"/>
                    </a:lnTo>
                    <a:lnTo>
                      <a:pt x="519" y="721"/>
                    </a:lnTo>
                    <a:lnTo>
                      <a:pt x="515" y="722"/>
                    </a:lnTo>
                    <a:lnTo>
                      <a:pt x="513" y="722"/>
                    </a:lnTo>
                    <a:close/>
                    <a:moveTo>
                      <a:pt x="312" y="326"/>
                    </a:moveTo>
                    <a:lnTo>
                      <a:pt x="237" y="402"/>
                    </a:lnTo>
                    <a:lnTo>
                      <a:pt x="232" y="405"/>
                    </a:lnTo>
                    <a:lnTo>
                      <a:pt x="226" y="406"/>
                    </a:lnTo>
                    <a:lnTo>
                      <a:pt x="220" y="405"/>
                    </a:lnTo>
                    <a:lnTo>
                      <a:pt x="216" y="402"/>
                    </a:lnTo>
                    <a:lnTo>
                      <a:pt x="200" y="387"/>
                    </a:lnTo>
                    <a:lnTo>
                      <a:pt x="199" y="385"/>
                    </a:lnTo>
                    <a:lnTo>
                      <a:pt x="198" y="381"/>
                    </a:lnTo>
                    <a:lnTo>
                      <a:pt x="197" y="379"/>
                    </a:lnTo>
                    <a:lnTo>
                      <a:pt x="197" y="376"/>
                    </a:lnTo>
                    <a:lnTo>
                      <a:pt x="197" y="373"/>
                    </a:lnTo>
                    <a:lnTo>
                      <a:pt x="198" y="370"/>
                    </a:lnTo>
                    <a:lnTo>
                      <a:pt x="199" y="368"/>
                    </a:lnTo>
                    <a:lnTo>
                      <a:pt x="200" y="365"/>
                    </a:lnTo>
                    <a:lnTo>
                      <a:pt x="203" y="363"/>
                    </a:lnTo>
                    <a:lnTo>
                      <a:pt x="206" y="362"/>
                    </a:lnTo>
                    <a:lnTo>
                      <a:pt x="208" y="361"/>
                    </a:lnTo>
                    <a:lnTo>
                      <a:pt x="211" y="361"/>
                    </a:lnTo>
                    <a:lnTo>
                      <a:pt x="214" y="361"/>
                    </a:lnTo>
                    <a:lnTo>
                      <a:pt x="217" y="362"/>
                    </a:lnTo>
                    <a:lnTo>
                      <a:pt x="219" y="363"/>
                    </a:lnTo>
                    <a:lnTo>
                      <a:pt x="221" y="365"/>
                    </a:lnTo>
                    <a:lnTo>
                      <a:pt x="226" y="370"/>
                    </a:lnTo>
                    <a:lnTo>
                      <a:pt x="290" y="306"/>
                    </a:lnTo>
                    <a:lnTo>
                      <a:pt x="294" y="303"/>
                    </a:lnTo>
                    <a:lnTo>
                      <a:pt x="296" y="302"/>
                    </a:lnTo>
                    <a:lnTo>
                      <a:pt x="298" y="301"/>
                    </a:lnTo>
                    <a:lnTo>
                      <a:pt x="302" y="301"/>
                    </a:lnTo>
                    <a:lnTo>
                      <a:pt x="304" y="301"/>
                    </a:lnTo>
                    <a:lnTo>
                      <a:pt x="307" y="302"/>
                    </a:lnTo>
                    <a:lnTo>
                      <a:pt x="310" y="303"/>
                    </a:lnTo>
                    <a:lnTo>
                      <a:pt x="312" y="306"/>
                    </a:lnTo>
                    <a:lnTo>
                      <a:pt x="314" y="308"/>
                    </a:lnTo>
                    <a:lnTo>
                      <a:pt x="315" y="310"/>
                    </a:lnTo>
                    <a:lnTo>
                      <a:pt x="316" y="312"/>
                    </a:lnTo>
                    <a:lnTo>
                      <a:pt x="316" y="316"/>
                    </a:lnTo>
                    <a:lnTo>
                      <a:pt x="316" y="319"/>
                    </a:lnTo>
                    <a:lnTo>
                      <a:pt x="315" y="321"/>
                    </a:lnTo>
                    <a:lnTo>
                      <a:pt x="314" y="324"/>
                    </a:lnTo>
                    <a:lnTo>
                      <a:pt x="312" y="326"/>
                    </a:lnTo>
                    <a:close/>
                    <a:moveTo>
                      <a:pt x="312" y="477"/>
                    </a:moveTo>
                    <a:lnTo>
                      <a:pt x="237" y="552"/>
                    </a:lnTo>
                    <a:lnTo>
                      <a:pt x="232" y="555"/>
                    </a:lnTo>
                    <a:lnTo>
                      <a:pt x="226" y="556"/>
                    </a:lnTo>
                    <a:lnTo>
                      <a:pt x="220" y="555"/>
                    </a:lnTo>
                    <a:lnTo>
                      <a:pt x="216" y="552"/>
                    </a:lnTo>
                    <a:lnTo>
                      <a:pt x="200" y="537"/>
                    </a:lnTo>
                    <a:lnTo>
                      <a:pt x="199" y="535"/>
                    </a:lnTo>
                    <a:lnTo>
                      <a:pt x="198" y="533"/>
                    </a:lnTo>
                    <a:lnTo>
                      <a:pt x="197" y="529"/>
                    </a:lnTo>
                    <a:lnTo>
                      <a:pt x="197" y="527"/>
                    </a:lnTo>
                    <a:lnTo>
                      <a:pt x="197" y="524"/>
                    </a:lnTo>
                    <a:lnTo>
                      <a:pt x="198" y="521"/>
                    </a:lnTo>
                    <a:lnTo>
                      <a:pt x="199" y="518"/>
                    </a:lnTo>
                    <a:lnTo>
                      <a:pt x="200" y="516"/>
                    </a:lnTo>
                    <a:lnTo>
                      <a:pt x="203" y="514"/>
                    </a:lnTo>
                    <a:lnTo>
                      <a:pt x="206" y="512"/>
                    </a:lnTo>
                    <a:lnTo>
                      <a:pt x="208" y="512"/>
                    </a:lnTo>
                    <a:lnTo>
                      <a:pt x="211" y="511"/>
                    </a:lnTo>
                    <a:lnTo>
                      <a:pt x="214" y="512"/>
                    </a:lnTo>
                    <a:lnTo>
                      <a:pt x="217" y="512"/>
                    </a:lnTo>
                    <a:lnTo>
                      <a:pt x="219" y="514"/>
                    </a:lnTo>
                    <a:lnTo>
                      <a:pt x="221" y="516"/>
                    </a:lnTo>
                    <a:lnTo>
                      <a:pt x="226" y="520"/>
                    </a:lnTo>
                    <a:lnTo>
                      <a:pt x="290" y="456"/>
                    </a:lnTo>
                    <a:lnTo>
                      <a:pt x="294" y="454"/>
                    </a:lnTo>
                    <a:lnTo>
                      <a:pt x="296" y="452"/>
                    </a:lnTo>
                    <a:lnTo>
                      <a:pt x="298" y="451"/>
                    </a:lnTo>
                    <a:lnTo>
                      <a:pt x="302" y="451"/>
                    </a:lnTo>
                    <a:lnTo>
                      <a:pt x="304" y="451"/>
                    </a:lnTo>
                    <a:lnTo>
                      <a:pt x="307" y="452"/>
                    </a:lnTo>
                    <a:lnTo>
                      <a:pt x="310" y="454"/>
                    </a:lnTo>
                    <a:lnTo>
                      <a:pt x="312" y="456"/>
                    </a:lnTo>
                    <a:lnTo>
                      <a:pt x="314" y="458"/>
                    </a:lnTo>
                    <a:lnTo>
                      <a:pt x="315" y="460"/>
                    </a:lnTo>
                    <a:lnTo>
                      <a:pt x="316" y="464"/>
                    </a:lnTo>
                    <a:lnTo>
                      <a:pt x="316" y="466"/>
                    </a:lnTo>
                    <a:lnTo>
                      <a:pt x="316" y="469"/>
                    </a:lnTo>
                    <a:lnTo>
                      <a:pt x="315" y="472"/>
                    </a:lnTo>
                    <a:lnTo>
                      <a:pt x="314" y="475"/>
                    </a:lnTo>
                    <a:lnTo>
                      <a:pt x="312" y="477"/>
                    </a:lnTo>
                    <a:close/>
                    <a:moveTo>
                      <a:pt x="164" y="236"/>
                    </a:moveTo>
                    <a:lnTo>
                      <a:pt x="162" y="237"/>
                    </a:lnTo>
                    <a:lnTo>
                      <a:pt x="158" y="238"/>
                    </a:lnTo>
                    <a:lnTo>
                      <a:pt x="157" y="238"/>
                    </a:lnTo>
                    <a:lnTo>
                      <a:pt x="155" y="238"/>
                    </a:lnTo>
                    <a:lnTo>
                      <a:pt x="153" y="239"/>
                    </a:lnTo>
                    <a:lnTo>
                      <a:pt x="151" y="239"/>
                    </a:lnTo>
                    <a:lnTo>
                      <a:pt x="151" y="180"/>
                    </a:lnTo>
                    <a:lnTo>
                      <a:pt x="217" y="180"/>
                    </a:lnTo>
                    <a:lnTo>
                      <a:pt x="214" y="188"/>
                    </a:lnTo>
                    <a:lnTo>
                      <a:pt x="208" y="197"/>
                    </a:lnTo>
                    <a:lnTo>
                      <a:pt x="203" y="205"/>
                    </a:lnTo>
                    <a:lnTo>
                      <a:pt x="197" y="212"/>
                    </a:lnTo>
                    <a:lnTo>
                      <a:pt x="190" y="220"/>
                    </a:lnTo>
                    <a:lnTo>
                      <a:pt x="182" y="225"/>
                    </a:lnTo>
                    <a:lnTo>
                      <a:pt x="173" y="231"/>
                    </a:lnTo>
                    <a:lnTo>
                      <a:pt x="164" y="236"/>
                    </a:lnTo>
                    <a:close/>
                    <a:moveTo>
                      <a:pt x="121" y="166"/>
                    </a:moveTo>
                    <a:lnTo>
                      <a:pt x="121" y="256"/>
                    </a:lnTo>
                    <a:lnTo>
                      <a:pt x="121" y="601"/>
                    </a:lnTo>
                    <a:lnTo>
                      <a:pt x="31" y="601"/>
                    </a:lnTo>
                    <a:lnTo>
                      <a:pt x="31" y="135"/>
                    </a:lnTo>
                    <a:lnTo>
                      <a:pt x="31" y="125"/>
                    </a:lnTo>
                    <a:lnTo>
                      <a:pt x="33" y="115"/>
                    </a:lnTo>
                    <a:lnTo>
                      <a:pt x="35" y="105"/>
                    </a:lnTo>
                    <a:lnTo>
                      <a:pt x="39" y="94"/>
                    </a:lnTo>
                    <a:lnTo>
                      <a:pt x="43" y="85"/>
                    </a:lnTo>
                    <a:lnTo>
                      <a:pt x="48" y="77"/>
                    </a:lnTo>
                    <a:lnTo>
                      <a:pt x="53" y="68"/>
                    </a:lnTo>
                    <a:lnTo>
                      <a:pt x="60" y="62"/>
                    </a:lnTo>
                    <a:lnTo>
                      <a:pt x="67" y="55"/>
                    </a:lnTo>
                    <a:lnTo>
                      <a:pt x="75" y="48"/>
                    </a:lnTo>
                    <a:lnTo>
                      <a:pt x="83" y="42"/>
                    </a:lnTo>
                    <a:lnTo>
                      <a:pt x="92" y="38"/>
                    </a:lnTo>
                    <a:lnTo>
                      <a:pt x="101" y="35"/>
                    </a:lnTo>
                    <a:lnTo>
                      <a:pt x="110" y="32"/>
                    </a:lnTo>
                    <a:lnTo>
                      <a:pt x="120" y="30"/>
                    </a:lnTo>
                    <a:lnTo>
                      <a:pt x="129" y="30"/>
                    </a:lnTo>
                    <a:lnTo>
                      <a:pt x="132" y="30"/>
                    </a:lnTo>
                    <a:lnTo>
                      <a:pt x="135" y="30"/>
                    </a:lnTo>
                    <a:lnTo>
                      <a:pt x="150" y="36"/>
                    </a:lnTo>
                    <a:lnTo>
                      <a:pt x="164" y="41"/>
                    </a:lnTo>
                    <a:lnTo>
                      <a:pt x="176" y="48"/>
                    </a:lnTo>
                    <a:lnTo>
                      <a:pt x="188" y="56"/>
                    </a:lnTo>
                    <a:lnTo>
                      <a:pt x="197" y="63"/>
                    </a:lnTo>
                    <a:lnTo>
                      <a:pt x="205" y="71"/>
                    </a:lnTo>
                    <a:lnTo>
                      <a:pt x="210" y="80"/>
                    </a:lnTo>
                    <a:lnTo>
                      <a:pt x="216" y="88"/>
                    </a:lnTo>
                    <a:lnTo>
                      <a:pt x="220" y="99"/>
                    </a:lnTo>
                    <a:lnTo>
                      <a:pt x="224" y="110"/>
                    </a:lnTo>
                    <a:lnTo>
                      <a:pt x="226" y="123"/>
                    </a:lnTo>
                    <a:lnTo>
                      <a:pt x="226" y="135"/>
                    </a:lnTo>
                    <a:lnTo>
                      <a:pt x="226" y="143"/>
                    </a:lnTo>
                    <a:lnTo>
                      <a:pt x="225" y="150"/>
                    </a:lnTo>
                    <a:lnTo>
                      <a:pt x="136" y="150"/>
                    </a:lnTo>
                    <a:lnTo>
                      <a:pt x="133" y="151"/>
                    </a:lnTo>
                    <a:lnTo>
                      <a:pt x="130" y="151"/>
                    </a:lnTo>
                    <a:lnTo>
                      <a:pt x="128" y="153"/>
                    </a:lnTo>
                    <a:lnTo>
                      <a:pt x="125" y="154"/>
                    </a:lnTo>
                    <a:lnTo>
                      <a:pt x="123" y="156"/>
                    </a:lnTo>
                    <a:lnTo>
                      <a:pt x="122" y="160"/>
                    </a:lnTo>
                    <a:lnTo>
                      <a:pt x="121" y="162"/>
                    </a:lnTo>
                    <a:lnTo>
                      <a:pt x="121" y="166"/>
                    </a:lnTo>
                    <a:close/>
                    <a:moveTo>
                      <a:pt x="587" y="0"/>
                    </a:moveTo>
                    <a:lnTo>
                      <a:pt x="136" y="0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4" y="2"/>
                    </a:lnTo>
                    <a:lnTo>
                      <a:pt x="92" y="5"/>
                    </a:lnTo>
                    <a:lnTo>
                      <a:pt x="80" y="11"/>
                    </a:lnTo>
                    <a:lnTo>
                      <a:pt x="69" y="16"/>
                    </a:lnTo>
                    <a:lnTo>
                      <a:pt x="58" y="23"/>
                    </a:lnTo>
                    <a:lnTo>
                      <a:pt x="48" y="31"/>
                    </a:lnTo>
                    <a:lnTo>
                      <a:pt x="39" y="40"/>
                    </a:lnTo>
                    <a:lnTo>
                      <a:pt x="31" y="49"/>
                    </a:lnTo>
                    <a:lnTo>
                      <a:pt x="23" y="59"/>
                    </a:lnTo>
                    <a:lnTo>
                      <a:pt x="16" y="71"/>
                    </a:lnTo>
                    <a:lnTo>
                      <a:pt x="10" y="83"/>
                    </a:lnTo>
                    <a:lnTo>
                      <a:pt x="6" y="95"/>
                    </a:lnTo>
                    <a:lnTo>
                      <a:pt x="4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617"/>
                    </a:lnTo>
                    <a:lnTo>
                      <a:pt x="1" y="620"/>
                    </a:lnTo>
                    <a:lnTo>
                      <a:pt x="1" y="623"/>
                    </a:lnTo>
                    <a:lnTo>
                      <a:pt x="4" y="625"/>
                    </a:lnTo>
                    <a:lnTo>
                      <a:pt x="5" y="627"/>
                    </a:lnTo>
                    <a:lnTo>
                      <a:pt x="7" y="630"/>
                    </a:lnTo>
                    <a:lnTo>
                      <a:pt x="9" y="631"/>
                    </a:lnTo>
                    <a:lnTo>
                      <a:pt x="13" y="632"/>
                    </a:lnTo>
                    <a:lnTo>
                      <a:pt x="16" y="632"/>
                    </a:lnTo>
                    <a:lnTo>
                      <a:pt x="121" y="632"/>
                    </a:lnTo>
                    <a:lnTo>
                      <a:pt x="121" y="888"/>
                    </a:lnTo>
                    <a:lnTo>
                      <a:pt x="121" y="891"/>
                    </a:lnTo>
                    <a:lnTo>
                      <a:pt x="122" y="894"/>
                    </a:lnTo>
                    <a:lnTo>
                      <a:pt x="123" y="896"/>
                    </a:lnTo>
                    <a:lnTo>
                      <a:pt x="125" y="898"/>
                    </a:lnTo>
                    <a:lnTo>
                      <a:pt x="128" y="901"/>
                    </a:lnTo>
                    <a:lnTo>
                      <a:pt x="130" y="902"/>
                    </a:lnTo>
                    <a:lnTo>
                      <a:pt x="133" y="903"/>
                    </a:lnTo>
                    <a:lnTo>
                      <a:pt x="136" y="903"/>
                    </a:lnTo>
                    <a:lnTo>
                      <a:pt x="587" y="903"/>
                    </a:lnTo>
                    <a:lnTo>
                      <a:pt x="591" y="903"/>
                    </a:lnTo>
                    <a:lnTo>
                      <a:pt x="593" y="902"/>
                    </a:lnTo>
                    <a:lnTo>
                      <a:pt x="596" y="901"/>
                    </a:lnTo>
                    <a:lnTo>
                      <a:pt x="599" y="898"/>
                    </a:lnTo>
                    <a:lnTo>
                      <a:pt x="600" y="896"/>
                    </a:lnTo>
                    <a:lnTo>
                      <a:pt x="602" y="894"/>
                    </a:lnTo>
                    <a:lnTo>
                      <a:pt x="602" y="891"/>
                    </a:lnTo>
                    <a:lnTo>
                      <a:pt x="603" y="888"/>
                    </a:lnTo>
                    <a:lnTo>
                      <a:pt x="603" y="269"/>
                    </a:lnTo>
                    <a:lnTo>
                      <a:pt x="615" y="267"/>
                    </a:lnTo>
                    <a:lnTo>
                      <a:pt x="627" y="264"/>
                    </a:lnTo>
                    <a:lnTo>
                      <a:pt x="638" y="259"/>
                    </a:lnTo>
                    <a:lnTo>
                      <a:pt x="648" y="255"/>
                    </a:lnTo>
                    <a:lnTo>
                      <a:pt x="660" y="248"/>
                    </a:lnTo>
                    <a:lnTo>
                      <a:pt x="670" y="241"/>
                    </a:lnTo>
                    <a:lnTo>
                      <a:pt x="679" y="232"/>
                    </a:lnTo>
                    <a:lnTo>
                      <a:pt x="687" y="224"/>
                    </a:lnTo>
                    <a:lnTo>
                      <a:pt x="695" y="214"/>
                    </a:lnTo>
                    <a:lnTo>
                      <a:pt x="703" y="204"/>
                    </a:lnTo>
                    <a:lnTo>
                      <a:pt x="708" y="194"/>
                    </a:lnTo>
                    <a:lnTo>
                      <a:pt x="714" y="182"/>
                    </a:lnTo>
                    <a:lnTo>
                      <a:pt x="717" y="171"/>
                    </a:lnTo>
                    <a:lnTo>
                      <a:pt x="721" y="160"/>
                    </a:lnTo>
                    <a:lnTo>
                      <a:pt x="723" y="147"/>
                    </a:lnTo>
                    <a:lnTo>
                      <a:pt x="723" y="135"/>
                    </a:lnTo>
                    <a:lnTo>
                      <a:pt x="723" y="121"/>
                    </a:lnTo>
                    <a:lnTo>
                      <a:pt x="721" y="109"/>
                    </a:lnTo>
                    <a:lnTo>
                      <a:pt x="717" y="97"/>
                    </a:lnTo>
                    <a:lnTo>
                      <a:pt x="712" y="84"/>
                    </a:lnTo>
                    <a:lnTo>
                      <a:pt x="706" y="72"/>
                    </a:lnTo>
                    <a:lnTo>
                      <a:pt x="699" y="60"/>
                    </a:lnTo>
                    <a:lnTo>
                      <a:pt x="691" y="50"/>
                    </a:lnTo>
                    <a:lnTo>
                      <a:pt x="682" y="40"/>
                    </a:lnTo>
                    <a:lnTo>
                      <a:pt x="672" y="32"/>
                    </a:lnTo>
                    <a:lnTo>
                      <a:pt x="662" y="23"/>
                    </a:lnTo>
                    <a:lnTo>
                      <a:pt x="651" y="16"/>
                    </a:lnTo>
                    <a:lnTo>
                      <a:pt x="638" y="11"/>
                    </a:lnTo>
                    <a:lnTo>
                      <a:pt x="627" y="6"/>
                    </a:lnTo>
                    <a:lnTo>
                      <a:pt x="613" y="3"/>
                    </a:lnTo>
                    <a:lnTo>
                      <a:pt x="601" y="1"/>
                    </a:lnTo>
                    <a:lnTo>
                      <a:pt x="587" y="0"/>
                    </a:lnTo>
                    <a:lnTo>
                      <a:pt x="5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605">
                <a:extLst>
                  <a:ext uri="{FF2B5EF4-FFF2-40B4-BE49-F238E27FC236}">
                    <a16:creationId xmlns:a16="http://schemas.microsoft.com/office/drawing/2014/main" id="{4F142AD6-1929-4437-A07D-44D49CF01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4722813"/>
                <a:ext cx="66675" cy="128588"/>
              </a:xfrm>
              <a:custGeom>
                <a:avLst/>
                <a:gdLst>
                  <a:gd name="T0" fmla="*/ 123 w 210"/>
                  <a:gd name="T1" fmla="*/ 1 h 407"/>
                  <a:gd name="T2" fmla="*/ 101 w 210"/>
                  <a:gd name="T3" fmla="*/ 8 h 407"/>
                  <a:gd name="T4" fmla="*/ 82 w 210"/>
                  <a:gd name="T5" fmla="*/ 21 h 407"/>
                  <a:gd name="T6" fmla="*/ 67 w 210"/>
                  <a:gd name="T7" fmla="*/ 37 h 407"/>
                  <a:gd name="T8" fmla="*/ 50 w 210"/>
                  <a:gd name="T9" fmla="*/ 47 h 407"/>
                  <a:gd name="T10" fmla="*/ 33 w 210"/>
                  <a:gd name="T11" fmla="*/ 54 h 407"/>
                  <a:gd name="T12" fmla="*/ 23 w 210"/>
                  <a:gd name="T13" fmla="*/ 61 h 407"/>
                  <a:gd name="T14" fmla="*/ 14 w 210"/>
                  <a:gd name="T15" fmla="*/ 70 h 407"/>
                  <a:gd name="T16" fmla="*/ 7 w 210"/>
                  <a:gd name="T17" fmla="*/ 81 h 407"/>
                  <a:gd name="T18" fmla="*/ 2 w 210"/>
                  <a:gd name="T19" fmla="*/ 95 h 407"/>
                  <a:gd name="T20" fmla="*/ 0 w 210"/>
                  <a:gd name="T21" fmla="*/ 110 h 407"/>
                  <a:gd name="T22" fmla="*/ 0 w 210"/>
                  <a:gd name="T23" fmla="*/ 393 h 407"/>
                  <a:gd name="T24" fmla="*/ 1 w 210"/>
                  <a:gd name="T25" fmla="*/ 398 h 407"/>
                  <a:gd name="T26" fmla="*/ 3 w 210"/>
                  <a:gd name="T27" fmla="*/ 403 h 407"/>
                  <a:gd name="T28" fmla="*/ 9 w 210"/>
                  <a:gd name="T29" fmla="*/ 406 h 407"/>
                  <a:gd name="T30" fmla="*/ 14 w 210"/>
                  <a:gd name="T31" fmla="*/ 407 h 407"/>
                  <a:gd name="T32" fmla="*/ 20 w 210"/>
                  <a:gd name="T33" fmla="*/ 406 h 407"/>
                  <a:gd name="T34" fmla="*/ 24 w 210"/>
                  <a:gd name="T35" fmla="*/ 403 h 407"/>
                  <a:gd name="T36" fmla="*/ 28 w 210"/>
                  <a:gd name="T37" fmla="*/ 398 h 407"/>
                  <a:gd name="T38" fmla="*/ 29 w 210"/>
                  <a:gd name="T39" fmla="*/ 393 h 407"/>
                  <a:gd name="T40" fmla="*/ 30 w 210"/>
                  <a:gd name="T41" fmla="*/ 110 h 407"/>
                  <a:gd name="T42" fmla="*/ 35 w 210"/>
                  <a:gd name="T43" fmla="*/ 95 h 407"/>
                  <a:gd name="T44" fmla="*/ 42 w 210"/>
                  <a:gd name="T45" fmla="*/ 84 h 407"/>
                  <a:gd name="T46" fmla="*/ 54 w 210"/>
                  <a:gd name="T47" fmla="*/ 78 h 407"/>
                  <a:gd name="T48" fmla="*/ 59 w 210"/>
                  <a:gd name="T49" fmla="*/ 331 h 407"/>
                  <a:gd name="T50" fmla="*/ 210 w 210"/>
                  <a:gd name="T51" fmla="*/ 60 h 407"/>
                  <a:gd name="T52" fmla="*/ 209 w 210"/>
                  <a:gd name="T53" fmla="*/ 49 h 407"/>
                  <a:gd name="T54" fmla="*/ 203 w 210"/>
                  <a:gd name="T55" fmla="*/ 39 h 407"/>
                  <a:gd name="T56" fmla="*/ 186 w 210"/>
                  <a:gd name="T57" fmla="*/ 20 h 407"/>
                  <a:gd name="T58" fmla="*/ 162 w 210"/>
                  <a:gd name="T59" fmla="*/ 5 h 407"/>
                  <a:gd name="T60" fmla="*/ 149 w 210"/>
                  <a:gd name="T61" fmla="*/ 1 h 407"/>
                  <a:gd name="T62" fmla="*/ 135 w 210"/>
                  <a:gd name="T63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07">
                    <a:moveTo>
                      <a:pt x="135" y="0"/>
                    </a:moveTo>
                    <a:lnTo>
                      <a:pt x="123" y="1"/>
                    </a:lnTo>
                    <a:lnTo>
                      <a:pt x="111" y="3"/>
                    </a:lnTo>
                    <a:lnTo>
                      <a:pt x="101" y="8"/>
                    </a:lnTo>
                    <a:lnTo>
                      <a:pt x="91" y="14"/>
                    </a:lnTo>
                    <a:lnTo>
                      <a:pt x="82" y="21"/>
                    </a:lnTo>
                    <a:lnTo>
                      <a:pt x="74" y="29"/>
                    </a:lnTo>
                    <a:lnTo>
                      <a:pt x="67" y="37"/>
                    </a:lnTo>
                    <a:lnTo>
                      <a:pt x="63" y="45"/>
                    </a:lnTo>
                    <a:lnTo>
                      <a:pt x="50" y="47"/>
                    </a:lnTo>
                    <a:lnTo>
                      <a:pt x="39" y="52"/>
                    </a:lnTo>
                    <a:lnTo>
                      <a:pt x="33" y="54"/>
                    </a:lnTo>
                    <a:lnTo>
                      <a:pt x="28" y="57"/>
                    </a:lnTo>
                    <a:lnTo>
                      <a:pt x="23" y="61"/>
                    </a:lnTo>
                    <a:lnTo>
                      <a:pt x="19" y="65"/>
                    </a:lnTo>
                    <a:lnTo>
                      <a:pt x="14" y="70"/>
                    </a:lnTo>
                    <a:lnTo>
                      <a:pt x="11" y="75"/>
                    </a:lnTo>
                    <a:lnTo>
                      <a:pt x="7" y="81"/>
                    </a:lnTo>
                    <a:lnTo>
                      <a:pt x="4" y="88"/>
                    </a:lnTo>
                    <a:lnTo>
                      <a:pt x="2" y="95"/>
                    </a:lnTo>
                    <a:lnTo>
                      <a:pt x="1" y="102"/>
                    </a:lnTo>
                    <a:lnTo>
                      <a:pt x="0" y="110"/>
                    </a:lnTo>
                    <a:lnTo>
                      <a:pt x="0" y="119"/>
                    </a:lnTo>
                    <a:lnTo>
                      <a:pt x="0" y="393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2" y="401"/>
                    </a:lnTo>
                    <a:lnTo>
                      <a:pt x="3" y="403"/>
                    </a:lnTo>
                    <a:lnTo>
                      <a:pt x="5" y="405"/>
                    </a:lnTo>
                    <a:lnTo>
                      <a:pt x="9" y="406"/>
                    </a:lnTo>
                    <a:lnTo>
                      <a:pt x="11" y="407"/>
                    </a:lnTo>
                    <a:lnTo>
                      <a:pt x="14" y="407"/>
                    </a:lnTo>
                    <a:lnTo>
                      <a:pt x="18" y="407"/>
                    </a:lnTo>
                    <a:lnTo>
                      <a:pt x="20" y="406"/>
                    </a:lnTo>
                    <a:lnTo>
                      <a:pt x="22" y="405"/>
                    </a:lnTo>
                    <a:lnTo>
                      <a:pt x="24" y="403"/>
                    </a:lnTo>
                    <a:lnTo>
                      <a:pt x="27" y="401"/>
                    </a:lnTo>
                    <a:lnTo>
                      <a:pt x="28" y="398"/>
                    </a:lnTo>
                    <a:lnTo>
                      <a:pt x="29" y="395"/>
                    </a:lnTo>
                    <a:lnTo>
                      <a:pt x="29" y="393"/>
                    </a:lnTo>
                    <a:lnTo>
                      <a:pt x="29" y="119"/>
                    </a:lnTo>
                    <a:lnTo>
                      <a:pt x="30" y="110"/>
                    </a:lnTo>
                    <a:lnTo>
                      <a:pt x="31" y="101"/>
                    </a:lnTo>
                    <a:lnTo>
                      <a:pt x="35" y="95"/>
                    </a:lnTo>
                    <a:lnTo>
                      <a:pt x="38" y="89"/>
                    </a:lnTo>
                    <a:lnTo>
                      <a:pt x="42" y="84"/>
                    </a:lnTo>
                    <a:lnTo>
                      <a:pt x="48" y="81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59" y="331"/>
                    </a:lnTo>
                    <a:lnTo>
                      <a:pt x="210" y="331"/>
                    </a:lnTo>
                    <a:lnTo>
                      <a:pt x="210" y="60"/>
                    </a:lnTo>
                    <a:lnTo>
                      <a:pt x="210" y="55"/>
                    </a:lnTo>
                    <a:lnTo>
                      <a:pt x="209" y="49"/>
                    </a:lnTo>
                    <a:lnTo>
                      <a:pt x="206" y="45"/>
                    </a:lnTo>
                    <a:lnTo>
                      <a:pt x="203" y="39"/>
                    </a:lnTo>
                    <a:lnTo>
                      <a:pt x="196" y="29"/>
                    </a:lnTo>
                    <a:lnTo>
                      <a:pt x="186" y="20"/>
                    </a:lnTo>
                    <a:lnTo>
                      <a:pt x="175" y="12"/>
                    </a:lnTo>
                    <a:lnTo>
                      <a:pt x="162" y="5"/>
                    </a:lnTo>
                    <a:lnTo>
                      <a:pt x="155" y="3"/>
                    </a:lnTo>
                    <a:lnTo>
                      <a:pt x="149" y="1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606">
                <a:extLst>
                  <a:ext uri="{FF2B5EF4-FFF2-40B4-BE49-F238E27FC236}">
                    <a16:creationId xmlns:a16="http://schemas.microsoft.com/office/drawing/2014/main" id="{3D91E143-337F-44D5-9737-0C16180D1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050" y="4913313"/>
                <a:ext cx="47625" cy="28575"/>
              </a:xfrm>
              <a:custGeom>
                <a:avLst/>
                <a:gdLst>
                  <a:gd name="T0" fmla="*/ 0 w 151"/>
                  <a:gd name="T1" fmla="*/ 14 h 90"/>
                  <a:gd name="T2" fmla="*/ 0 w 151"/>
                  <a:gd name="T3" fmla="*/ 22 h 90"/>
                  <a:gd name="T4" fmla="*/ 2 w 151"/>
                  <a:gd name="T5" fmla="*/ 29 h 90"/>
                  <a:gd name="T6" fmla="*/ 4 w 151"/>
                  <a:gd name="T7" fmla="*/ 37 h 90"/>
                  <a:gd name="T8" fmla="*/ 6 w 151"/>
                  <a:gd name="T9" fmla="*/ 44 h 90"/>
                  <a:gd name="T10" fmla="*/ 9 w 151"/>
                  <a:gd name="T11" fmla="*/ 50 h 90"/>
                  <a:gd name="T12" fmla="*/ 14 w 151"/>
                  <a:gd name="T13" fmla="*/ 56 h 90"/>
                  <a:gd name="T14" fmla="*/ 18 w 151"/>
                  <a:gd name="T15" fmla="*/ 62 h 90"/>
                  <a:gd name="T16" fmla="*/ 23 w 151"/>
                  <a:gd name="T17" fmla="*/ 67 h 90"/>
                  <a:gd name="T18" fmla="*/ 29 w 151"/>
                  <a:gd name="T19" fmla="*/ 72 h 90"/>
                  <a:gd name="T20" fmla="*/ 34 w 151"/>
                  <a:gd name="T21" fmla="*/ 76 h 90"/>
                  <a:gd name="T22" fmla="*/ 40 w 151"/>
                  <a:gd name="T23" fmla="*/ 81 h 90"/>
                  <a:gd name="T24" fmla="*/ 47 w 151"/>
                  <a:gd name="T25" fmla="*/ 84 h 90"/>
                  <a:gd name="T26" fmla="*/ 54 w 151"/>
                  <a:gd name="T27" fmla="*/ 87 h 90"/>
                  <a:gd name="T28" fmla="*/ 61 w 151"/>
                  <a:gd name="T29" fmla="*/ 89 h 90"/>
                  <a:gd name="T30" fmla="*/ 68 w 151"/>
                  <a:gd name="T31" fmla="*/ 90 h 90"/>
                  <a:gd name="T32" fmla="*/ 76 w 151"/>
                  <a:gd name="T33" fmla="*/ 90 h 90"/>
                  <a:gd name="T34" fmla="*/ 83 w 151"/>
                  <a:gd name="T35" fmla="*/ 90 h 90"/>
                  <a:gd name="T36" fmla="*/ 90 w 151"/>
                  <a:gd name="T37" fmla="*/ 89 h 90"/>
                  <a:gd name="T38" fmla="*/ 96 w 151"/>
                  <a:gd name="T39" fmla="*/ 87 h 90"/>
                  <a:gd name="T40" fmla="*/ 103 w 151"/>
                  <a:gd name="T41" fmla="*/ 83 h 90"/>
                  <a:gd name="T42" fmla="*/ 109 w 151"/>
                  <a:gd name="T43" fmla="*/ 80 h 90"/>
                  <a:gd name="T44" fmla="*/ 116 w 151"/>
                  <a:gd name="T45" fmla="*/ 76 h 90"/>
                  <a:gd name="T46" fmla="*/ 121 w 151"/>
                  <a:gd name="T47" fmla="*/ 71 h 90"/>
                  <a:gd name="T48" fmla="*/ 127 w 151"/>
                  <a:gd name="T49" fmla="*/ 65 h 90"/>
                  <a:gd name="T50" fmla="*/ 131 w 151"/>
                  <a:gd name="T51" fmla="*/ 60 h 90"/>
                  <a:gd name="T52" fmla="*/ 137 w 151"/>
                  <a:gd name="T53" fmla="*/ 53 h 90"/>
                  <a:gd name="T54" fmla="*/ 140 w 151"/>
                  <a:gd name="T55" fmla="*/ 45 h 90"/>
                  <a:gd name="T56" fmla="*/ 144 w 151"/>
                  <a:gd name="T57" fmla="*/ 37 h 90"/>
                  <a:gd name="T58" fmla="*/ 147 w 151"/>
                  <a:gd name="T59" fmla="*/ 29 h 90"/>
                  <a:gd name="T60" fmla="*/ 150 w 151"/>
                  <a:gd name="T61" fmla="*/ 20 h 90"/>
                  <a:gd name="T62" fmla="*/ 151 w 151"/>
                  <a:gd name="T63" fmla="*/ 10 h 90"/>
                  <a:gd name="T64" fmla="*/ 151 w 151"/>
                  <a:gd name="T65" fmla="*/ 0 h 90"/>
                  <a:gd name="T66" fmla="*/ 0 w 151"/>
                  <a:gd name="T67" fmla="*/ 0 h 90"/>
                  <a:gd name="T68" fmla="*/ 0 w 151"/>
                  <a:gd name="T69" fmla="*/ 1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90">
                    <a:moveTo>
                      <a:pt x="0" y="14"/>
                    </a:moveTo>
                    <a:lnTo>
                      <a:pt x="0" y="22"/>
                    </a:lnTo>
                    <a:lnTo>
                      <a:pt x="2" y="29"/>
                    </a:lnTo>
                    <a:lnTo>
                      <a:pt x="4" y="37"/>
                    </a:lnTo>
                    <a:lnTo>
                      <a:pt x="6" y="44"/>
                    </a:lnTo>
                    <a:lnTo>
                      <a:pt x="9" y="50"/>
                    </a:lnTo>
                    <a:lnTo>
                      <a:pt x="14" y="56"/>
                    </a:lnTo>
                    <a:lnTo>
                      <a:pt x="18" y="62"/>
                    </a:lnTo>
                    <a:lnTo>
                      <a:pt x="23" y="67"/>
                    </a:lnTo>
                    <a:lnTo>
                      <a:pt x="29" y="72"/>
                    </a:lnTo>
                    <a:lnTo>
                      <a:pt x="34" y="76"/>
                    </a:lnTo>
                    <a:lnTo>
                      <a:pt x="40" y="81"/>
                    </a:lnTo>
                    <a:lnTo>
                      <a:pt x="47" y="84"/>
                    </a:lnTo>
                    <a:lnTo>
                      <a:pt x="54" y="87"/>
                    </a:lnTo>
                    <a:lnTo>
                      <a:pt x="61" y="89"/>
                    </a:lnTo>
                    <a:lnTo>
                      <a:pt x="68" y="90"/>
                    </a:lnTo>
                    <a:lnTo>
                      <a:pt x="76" y="90"/>
                    </a:lnTo>
                    <a:lnTo>
                      <a:pt x="83" y="90"/>
                    </a:lnTo>
                    <a:lnTo>
                      <a:pt x="90" y="89"/>
                    </a:lnTo>
                    <a:lnTo>
                      <a:pt x="96" y="87"/>
                    </a:lnTo>
                    <a:lnTo>
                      <a:pt x="103" y="83"/>
                    </a:lnTo>
                    <a:lnTo>
                      <a:pt x="109" y="80"/>
                    </a:lnTo>
                    <a:lnTo>
                      <a:pt x="116" y="76"/>
                    </a:lnTo>
                    <a:lnTo>
                      <a:pt x="121" y="71"/>
                    </a:lnTo>
                    <a:lnTo>
                      <a:pt x="127" y="65"/>
                    </a:lnTo>
                    <a:lnTo>
                      <a:pt x="131" y="60"/>
                    </a:lnTo>
                    <a:lnTo>
                      <a:pt x="137" y="53"/>
                    </a:lnTo>
                    <a:lnTo>
                      <a:pt x="140" y="45"/>
                    </a:lnTo>
                    <a:lnTo>
                      <a:pt x="144" y="37"/>
                    </a:lnTo>
                    <a:lnTo>
                      <a:pt x="147" y="29"/>
                    </a:lnTo>
                    <a:lnTo>
                      <a:pt x="150" y="20"/>
                    </a:lnTo>
                    <a:lnTo>
                      <a:pt x="151" y="10"/>
                    </a:lnTo>
                    <a:lnTo>
                      <a:pt x="151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Rectangle 4607">
                <a:extLst>
                  <a:ext uri="{FF2B5EF4-FFF2-40B4-BE49-F238E27FC236}">
                    <a16:creationId xmlns:a16="http://schemas.microsoft.com/office/drawing/2014/main" id="{47866148-D851-4291-B3E6-B93877D2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50" y="4837113"/>
                <a:ext cx="476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33224" y="2362194"/>
            <a:ext cx="905800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`ratings` dataset is very sparse.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BB218-3997-4653-A800-F9B8CC63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26" y="1956153"/>
            <a:ext cx="6401174" cy="46432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E69793-C6B7-423C-918A-960DDEABB494}"/>
              </a:ext>
            </a:extLst>
          </p:cNvPr>
          <p:cNvGrpSpPr/>
          <p:nvPr/>
        </p:nvGrpSpPr>
        <p:grpSpPr>
          <a:xfrm>
            <a:off x="228600" y="992196"/>
            <a:ext cx="3857625" cy="939800"/>
            <a:chOff x="228600" y="992196"/>
            <a:chExt cx="3857625" cy="93980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138DFC4-94A5-4217-AF15-C280D747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91597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F562ED-624C-41BF-A5D6-1511D082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9219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Magnifying glass">
              <a:extLst>
                <a:ext uri="{FF2B5EF4-FFF2-40B4-BE49-F238E27FC236}">
                  <a16:creationId xmlns:a16="http://schemas.microsoft.com/office/drawing/2014/main" id="{5E713C26-139C-4D0F-9AE3-73422BEE6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495" y="1154459"/>
              <a:ext cx="622005" cy="622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8143730" y="4828883"/>
            <a:ext cx="3660775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Users rated at least 20 movies.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F1B78-A8F4-4121-91E3-67013DE3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82" y="1415799"/>
            <a:ext cx="5278323" cy="3294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63B47-4BC2-45B0-B7CE-05B23040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8" y="3200521"/>
            <a:ext cx="5254705" cy="32946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E76482-0E1B-4781-9204-402104335930}"/>
              </a:ext>
            </a:extLst>
          </p:cNvPr>
          <p:cNvSpPr/>
          <p:nvPr/>
        </p:nvSpPr>
        <p:spPr>
          <a:xfrm>
            <a:off x="698498" y="2575487"/>
            <a:ext cx="6507545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movies are rated by no more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than 5 users.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8675A-A185-4A8C-99A9-7A7E214CADB5}"/>
              </a:ext>
            </a:extLst>
          </p:cNvPr>
          <p:cNvGrpSpPr/>
          <p:nvPr/>
        </p:nvGrpSpPr>
        <p:grpSpPr>
          <a:xfrm>
            <a:off x="228600" y="992196"/>
            <a:ext cx="3857625" cy="939800"/>
            <a:chOff x="228600" y="992196"/>
            <a:chExt cx="3857625" cy="93980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138DFC4-94A5-4217-AF15-C280D747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91597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F562ED-624C-41BF-A5D6-1511D082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9219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Magnifying glass">
              <a:extLst>
                <a:ext uri="{FF2B5EF4-FFF2-40B4-BE49-F238E27FC236}">
                  <a16:creationId xmlns:a16="http://schemas.microsoft.com/office/drawing/2014/main" id="{31C3F8D4-8ED1-4D2C-AD5A-E40AE0487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495" y="1154459"/>
              <a:ext cx="622005" cy="622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18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1009500" y="2281666"/>
            <a:ext cx="9058004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+mj-lt"/>
              </a:rPr>
              <a:t>The `movie` dataset 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movie IDs,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movie titles,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genres.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E6A524-16D7-4594-825D-C8F41817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3445792"/>
            <a:ext cx="7620000" cy="24955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8297C81-648C-497D-8632-4C0B8CA803FA}"/>
              </a:ext>
            </a:extLst>
          </p:cNvPr>
          <p:cNvGrpSpPr/>
          <p:nvPr/>
        </p:nvGrpSpPr>
        <p:grpSpPr>
          <a:xfrm>
            <a:off x="228600" y="992196"/>
            <a:ext cx="3857625" cy="939800"/>
            <a:chOff x="228600" y="992196"/>
            <a:chExt cx="3857625" cy="93980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138DFC4-94A5-4217-AF15-C280D747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91597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F562ED-624C-41BF-A5D6-1511D082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9219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Magnifying glass">
              <a:extLst>
                <a:ext uri="{FF2B5EF4-FFF2-40B4-BE49-F238E27FC236}">
                  <a16:creationId xmlns:a16="http://schemas.microsoft.com/office/drawing/2014/main" id="{2BFDA3E3-2CCF-49D0-86F6-0FD23A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495" y="1154459"/>
              <a:ext cx="622005" cy="622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4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7503D3-172B-4A42-A57A-055614083203}"/>
              </a:ext>
            </a:extLst>
          </p:cNvPr>
          <p:cNvSpPr/>
          <p:nvPr/>
        </p:nvSpPr>
        <p:spPr>
          <a:xfrm>
            <a:off x="698497" y="2935007"/>
            <a:ext cx="2380879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User Similarity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0A1A0C-283F-4AFF-BA44-182D88C613BB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AD969-C98D-4DD4-A76F-87FA8E2ABBE7}"/>
              </a:ext>
            </a:extLst>
          </p:cNvPr>
          <p:cNvGrpSpPr/>
          <p:nvPr/>
        </p:nvGrpSpPr>
        <p:grpSpPr>
          <a:xfrm>
            <a:off x="228600" y="992196"/>
            <a:ext cx="3857625" cy="939800"/>
            <a:chOff x="228600" y="992196"/>
            <a:chExt cx="3857625" cy="939800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138DFC4-94A5-4217-AF15-C280D747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91597"/>
              <a:ext cx="3660775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F562ED-624C-41BF-A5D6-1511D082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9219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Magnifying glass">
              <a:extLst>
                <a:ext uri="{FF2B5EF4-FFF2-40B4-BE49-F238E27FC236}">
                  <a16:creationId xmlns:a16="http://schemas.microsoft.com/office/drawing/2014/main" id="{2BFDA3E3-2CCF-49D0-86F6-0FD23A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495" y="1154459"/>
              <a:ext cx="622005" cy="62200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058A66-FE63-4002-B59A-92FC52BDB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25" y="3367538"/>
            <a:ext cx="5470375" cy="31169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BD7118-DD6D-481D-83FB-AA3F8BAD36A4}"/>
              </a:ext>
            </a:extLst>
          </p:cNvPr>
          <p:cNvSpPr/>
          <p:nvPr/>
        </p:nvSpPr>
        <p:spPr>
          <a:xfrm>
            <a:off x="9948347" y="4926004"/>
            <a:ext cx="2015053" cy="2784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Item Similarity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6A870-FB23-41F3-A397-4FAAE2765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503" y="1653539"/>
            <a:ext cx="5518245" cy="31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0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4432" y="2928814"/>
            <a:ext cx="1587500" cy="158750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3751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9763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2928814"/>
            <a:ext cx="1587500" cy="15875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944439"/>
            <a:ext cx="1587500" cy="158750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4913189"/>
            <a:ext cx="1587500" cy="1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764632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921251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7307263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272382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ratingMatrix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441701" y="3614842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Recommender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832475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213725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Predict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213725" y="144243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ratingMatrix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(unknown data)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213725" y="5341094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Top N </a:t>
            </a:r>
            <a:r>
              <a:rPr lang="en-US" sz="1600" dirty="0" err="1">
                <a:solidFill>
                  <a:schemeClr val="bg1"/>
                </a:solidFill>
              </a:rPr>
              <a:t>Recommen</a:t>
            </a:r>
            <a:r>
              <a:rPr lang="en-US" sz="1600" dirty="0">
                <a:solidFill>
                  <a:schemeClr val="bg1"/>
                </a:solidFill>
              </a:rPr>
              <a:t>-dations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31DD05E-24EA-490B-955B-1E84264940F8}"/>
              </a:ext>
            </a:extLst>
          </p:cNvPr>
          <p:cNvSpPr txBox="1">
            <a:spLocks/>
          </p:cNvSpPr>
          <p:nvPr/>
        </p:nvSpPr>
        <p:spPr>
          <a:xfrm>
            <a:off x="228600" y="3714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612 Final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5D05ED-24FB-4ED3-8A46-DA2AA09D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76506" y="2542890"/>
            <a:ext cx="0" cy="38592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431342-C9B6-4DE7-9A93-D686DD137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9525" y="4527264"/>
            <a:ext cx="0" cy="38592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C06EF0-31D6-49C8-BF0D-3381E948FAFB}"/>
              </a:ext>
            </a:extLst>
          </p:cNvPr>
          <p:cNvGrpSpPr/>
          <p:nvPr/>
        </p:nvGrpSpPr>
        <p:grpSpPr>
          <a:xfrm>
            <a:off x="228600" y="944439"/>
            <a:ext cx="4692651" cy="939800"/>
            <a:chOff x="228600" y="944439"/>
            <a:chExt cx="4692651" cy="9398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C73F9F06-C853-4656-A960-A5DC6AB37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450" y="1043840"/>
              <a:ext cx="4495801" cy="74099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Models with RecommenderLab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352CF2-6EE8-4D06-90F0-0D8449BD0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8600" y="944439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Hierarchy">
              <a:extLst>
                <a:ext uri="{FF2B5EF4-FFF2-40B4-BE49-F238E27FC236}">
                  <a16:creationId xmlns:a16="http://schemas.microsoft.com/office/drawing/2014/main" id="{094765A4-F957-4A0C-9755-63EF6FE7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670" y="1076801"/>
              <a:ext cx="673660" cy="673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Widescreen</PresentationFormat>
  <Paragraphs>175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Project analysis slide 2</vt:lpstr>
      <vt:lpstr>Project analysis slide 2</vt:lpstr>
      <vt:lpstr>Project analysis slide 2</vt:lpstr>
      <vt:lpstr>Project analysis slide 3</vt:lpstr>
      <vt:lpstr>Project analysis slide 2</vt:lpstr>
      <vt:lpstr>Project analysis slide 2</vt:lpstr>
      <vt:lpstr>Project analysis slide 2</vt:lpstr>
      <vt:lpstr>Project analysis slide 2</vt:lpstr>
      <vt:lpstr>Project analysis slide 4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2020-07-16T20:39:46Z</dcterms:created>
  <dcterms:modified xsi:type="dcterms:W3CDTF">2020-07-16T21:51:38Z</dcterms:modified>
</cp:coreProperties>
</file>