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8"/>
  </p:notesMasterIdLst>
  <p:sldIdLst>
    <p:sldId id="283" r:id="rId5"/>
    <p:sldId id="284" r:id="rId6"/>
    <p:sldId id="286" r:id="rId7"/>
    <p:sldId id="285" r:id="rId8"/>
    <p:sldId id="279" r:id="rId9"/>
    <p:sldId id="281" r:id="rId10"/>
    <p:sldId id="287" r:id="rId11"/>
    <p:sldId id="291" r:id="rId12"/>
    <p:sldId id="275" r:id="rId13"/>
    <p:sldId id="274" r:id="rId14"/>
    <p:sldId id="292" r:id="rId15"/>
    <p:sldId id="293" r:id="rId16"/>
    <p:sldId id="294" r:id="rId17"/>
    <p:sldId id="295" r:id="rId18"/>
    <p:sldId id="296" r:id="rId19"/>
    <p:sldId id="297" r:id="rId20"/>
    <p:sldId id="298" r:id="rId21"/>
    <p:sldId id="299" r:id="rId22"/>
    <p:sldId id="300" r:id="rId23"/>
    <p:sldId id="301" r:id="rId24"/>
    <p:sldId id="303" r:id="rId25"/>
    <p:sldId id="302"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216" y="3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12/14/2019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12/14/2019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12/14/2019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12/14/2019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12/14/2019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3725EE-080E-4C70-810E-2A3B566107D5}"/>
              </a:ext>
            </a:extLst>
          </p:cNvPr>
          <p:cNvSpPr>
            <a:spLocks noGrp="1"/>
          </p:cNvSpPr>
          <p:nvPr>
            <p:ph type="ctrTitle"/>
          </p:nvPr>
        </p:nvSpPr>
        <p:spPr/>
        <p:txBody>
          <a:bodyPr/>
          <a:lstStyle/>
          <a:p>
            <a:endParaRPr lang="en-US" dirty="0"/>
          </a:p>
        </p:txBody>
      </p:sp>
      <p:sp>
        <p:nvSpPr>
          <p:cNvPr id="4" name="Subtitle 3">
            <a:extLst>
              <a:ext uri="{FF2B5EF4-FFF2-40B4-BE49-F238E27FC236}">
                <a16:creationId xmlns:a16="http://schemas.microsoft.com/office/drawing/2014/main" id="{CF53E257-493F-4B3D-AA1C-C1407681F5F9}"/>
              </a:ext>
            </a:extLst>
          </p:cNvPr>
          <p:cNvSpPr>
            <a:spLocks noGrp="1"/>
          </p:cNvSpPr>
          <p:nvPr>
            <p:ph type="subTitle" idx="1"/>
          </p:nvPr>
        </p:nvSpPr>
        <p:spPr>
          <a:xfrm>
            <a:off x="4580773" y="4212769"/>
            <a:ext cx="6987645" cy="1388534"/>
          </a:xfrm>
        </p:spPr>
        <p:txBody>
          <a:bodyPr/>
          <a:lstStyle/>
          <a:p>
            <a:endParaRPr lang="en-US" dirty="0"/>
          </a:p>
        </p:txBody>
      </p:sp>
      <p:sp useBgFill="1">
        <p:nvSpPr>
          <p:cNvPr id="5" name="Rectangle 4">
            <a:extLst>
              <a:ext uri="{FF2B5EF4-FFF2-40B4-BE49-F238E27FC236}">
                <a16:creationId xmlns:a16="http://schemas.microsoft.com/office/drawing/2014/main" id="{70D72565-C3CF-4208-8E29-8E334CBA9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8675FF4E-4624-4FEB-88CA-0839B63F82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7" name="Freeform 6">
              <a:extLst>
                <a:ext uri="{FF2B5EF4-FFF2-40B4-BE49-F238E27FC236}">
                  <a16:creationId xmlns:a16="http://schemas.microsoft.com/office/drawing/2014/main" id="{53AB0609-D85F-410E-8840-14CD95338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 name="Freeform 7">
              <a:extLst>
                <a:ext uri="{FF2B5EF4-FFF2-40B4-BE49-F238E27FC236}">
                  <a16:creationId xmlns:a16="http://schemas.microsoft.com/office/drawing/2014/main" id="{EBE5A5F6-DF3F-494C-9AB6-E6F12AA3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9" name="Freeform 12">
              <a:extLst>
                <a:ext uri="{FF2B5EF4-FFF2-40B4-BE49-F238E27FC236}">
                  <a16:creationId xmlns:a16="http://schemas.microsoft.com/office/drawing/2014/main" id="{A0DFCDFD-3BEE-4864-8160-E841C761A4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0" name="Freeform 13">
              <a:extLst>
                <a:ext uri="{FF2B5EF4-FFF2-40B4-BE49-F238E27FC236}">
                  <a16:creationId xmlns:a16="http://schemas.microsoft.com/office/drawing/2014/main" id="{DF61E1A9-9D6C-4FB2-A497-3CBEC3E92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1" name="Freeform 14">
              <a:extLst>
                <a:ext uri="{FF2B5EF4-FFF2-40B4-BE49-F238E27FC236}">
                  <a16:creationId xmlns:a16="http://schemas.microsoft.com/office/drawing/2014/main" id="{98436063-AFC6-4B79-B450-49DDD0208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2" name="Freeform 15">
              <a:extLst>
                <a:ext uri="{FF2B5EF4-FFF2-40B4-BE49-F238E27FC236}">
                  <a16:creationId xmlns:a16="http://schemas.microsoft.com/office/drawing/2014/main" id="{DD3C73A9-90A6-4C8B-836A-738FD9669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13" name="Title 1">
            <a:extLst>
              <a:ext uri="{FF2B5EF4-FFF2-40B4-BE49-F238E27FC236}">
                <a16:creationId xmlns:a16="http://schemas.microsoft.com/office/drawing/2014/main" id="{65F32372-0C32-4D8E-8A45-53F96452BBA3}"/>
              </a:ext>
            </a:extLst>
          </p:cNvPr>
          <p:cNvSpPr txBox="1">
            <a:spLocks/>
          </p:cNvSpPr>
          <p:nvPr/>
        </p:nvSpPr>
        <p:spPr>
          <a:xfrm>
            <a:off x="613220" y="500655"/>
            <a:ext cx="8620123" cy="1253518"/>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5400" dirty="0"/>
              <a:t>Data 607 Final Project</a:t>
            </a:r>
            <a:endParaRPr lang="en-US" sz="4800" dirty="0"/>
          </a:p>
        </p:txBody>
      </p:sp>
      <p:sp>
        <p:nvSpPr>
          <p:cNvPr id="14" name="Subtitle 2">
            <a:extLst>
              <a:ext uri="{FF2B5EF4-FFF2-40B4-BE49-F238E27FC236}">
                <a16:creationId xmlns:a16="http://schemas.microsoft.com/office/drawing/2014/main" id="{9C16420A-124D-4994-821E-9CA439457E35}"/>
              </a:ext>
            </a:extLst>
          </p:cNvPr>
          <p:cNvSpPr txBox="1">
            <a:spLocks/>
          </p:cNvSpPr>
          <p:nvPr/>
        </p:nvSpPr>
        <p:spPr>
          <a:xfrm>
            <a:off x="232697" y="1839649"/>
            <a:ext cx="4282680" cy="1253518"/>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sz="2400" dirty="0"/>
              <a:t>Code Name:  We-Showed-Up</a:t>
            </a:r>
          </a:p>
        </p:txBody>
      </p:sp>
      <p:pic>
        <p:nvPicPr>
          <p:cNvPr id="15" name="Picture 14">
            <a:extLst>
              <a:ext uri="{FF2B5EF4-FFF2-40B4-BE49-F238E27FC236}">
                <a16:creationId xmlns:a16="http://schemas.microsoft.com/office/drawing/2014/main" id="{B9FA42D6-6A02-4BF1-8546-91FF86BB83FA}"/>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9233343" y="1501265"/>
            <a:ext cx="2675633" cy="26328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6" name="Picture 2" descr="Image result for data science word cloud">
            <a:extLst>
              <a:ext uri="{FF2B5EF4-FFF2-40B4-BE49-F238E27FC236}">
                <a16:creationId xmlns:a16="http://schemas.microsoft.com/office/drawing/2014/main" id="{27009B8E-65EA-459B-ABF9-F9EC78F59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909" y="2780957"/>
            <a:ext cx="5936958" cy="377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220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3A367EC-E0B9-459E-A4BA-21683BA77EB9}"/>
              </a:ext>
            </a:extLst>
          </p:cNvPr>
          <p:cNvSpPr>
            <a:spLocks noGrp="1"/>
          </p:cNvSpPr>
          <p:nvPr>
            <p:ph type="title"/>
          </p:nvPr>
        </p:nvSpPr>
        <p:spPr>
          <a:xfrm>
            <a:off x="1414259" y="1602910"/>
            <a:ext cx="4139435" cy="1065797"/>
          </a:xfrm>
        </p:spPr>
        <p:txBody>
          <a:bodyPr>
            <a:normAutofit fontScale="90000"/>
          </a:bodyPr>
          <a:lstStyle/>
          <a:p>
            <a:r>
              <a:rPr lang="en-US" dirty="0"/>
              <a:t>Web Scraping – 2. Use their link format </a:t>
            </a:r>
            <a:br>
              <a:rPr lang="en-US" dirty="0"/>
            </a:br>
            <a:r>
              <a:rPr lang="en-US" dirty="0"/>
              <a:t>to extract scores</a:t>
            </a:r>
          </a:p>
        </p:txBody>
      </p:sp>
      <p:pic>
        <p:nvPicPr>
          <p:cNvPr id="6" name="Picture 5">
            <a:extLst>
              <a:ext uri="{FF2B5EF4-FFF2-40B4-BE49-F238E27FC236}">
                <a16:creationId xmlns:a16="http://schemas.microsoft.com/office/drawing/2014/main" id="{9FC96579-904F-4B52-A878-628FE98A8E29}"/>
              </a:ext>
            </a:extLst>
          </p:cNvPr>
          <p:cNvPicPr>
            <a:picLocks noChangeAspect="1"/>
          </p:cNvPicPr>
          <p:nvPr/>
        </p:nvPicPr>
        <p:blipFill>
          <a:blip r:embed="rId2"/>
          <a:stretch>
            <a:fillRect/>
          </a:stretch>
        </p:blipFill>
        <p:spPr>
          <a:xfrm>
            <a:off x="3616073" y="3293178"/>
            <a:ext cx="7256459" cy="3449938"/>
          </a:xfrm>
          <a:prstGeom prst="rect">
            <a:avLst/>
          </a:prstGeom>
          <a:ln>
            <a:solidFill>
              <a:schemeClr val="tx1"/>
            </a:solidFill>
          </a:ln>
        </p:spPr>
      </p:pic>
      <p:pic>
        <p:nvPicPr>
          <p:cNvPr id="8" name="Picture 7">
            <a:extLst>
              <a:ext uri="{FF2B5EF4-FFF2-40B4-BE49-F238E27FC236}">
                <a16:creationId xmlns:a16="http://schemas.microsoft.com/office/drawing/2014/main" id="{1584ADDF-AFB3-45AB-89F7-9C81CD7F0D63}"/>
              </a:ext>
            </a:extLst>
          </p:cNvPr>
          <p:cNvPicPr>
            <a:picLocks noChangeAspect="1"/>
          </p:cNvPicPr>
          <p:nvPr/>
        </p:nvPicPr>
        <p:blipFill>
          <a:blip r:embed="rId3"/>
          <a:stretch>
            <a:fillRect/>
          </a:stretch>
        </p:blipFill>
        <p:spPr>
          <a:xfrm>
            <a:off x="6010894" y="208190"/>
            <a:ext cx="4861638" cy="2901843"/>
          </a:xfrm>
          <a:prstGeom prst="rect">
            <a:avLst/>
          </a:prstGeom>
          <a:ln w="12700">
            <a:solidFill>
              <a:schemeClr val="tx1"/>
            </a:solidFill>
          </a:ln>
        </p:spPr>
      </p:pic>
    </p:spTree>
    <p:extLst>
      <p:ext uri="{BB962C8B-B14F-4D97-AF65-F5344CB8AC3E}">
        <p14:creationId xmlns:p14="http://schemas.microsoft.com/office/powerpoint/2010/main" val="227287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lstStyle/>
          <a:p>
            <a:pPr algn="l"/>
            <a:r>
              <a:rPr lang="en-US" dirty="0"/>
              <a:t>Data 3 – NYPD Arrest Open Data</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710C7248-58E5-4871-8E40-85AFA3E2EACB}"/>
              </a:ext>
            </a:extLst>
          </p:cNvPr>
          <p:cNvSpPr>
            <a:spLocks noGrp="1"/>
          </p:cNvSpPr>
          <p:nvPr>
            <p:ph idx="1"/>
          </p:nvPr>
        </p:nvSpPr>
        <p:spPr>
          <a:xfrm>
            <a:off x="1483239" y="230561"/>
            <a:ext cx="10018713" cy="2420066"/>
          </a:xfrm>
        </p:spPr>
        <p:txBody>
          <a:bodyPr/>
          <a:lstStyle/>
          <a:p>
            <a:pPr>
              <a:buFont typeface="Wingdings" panose="05000000000000000000" pitchFamily="2" charset="2"/>
              <a:buChar char="ü"/>
            </a:pPr>
            <a:r>
              <a:rPr lang="en-US" dirty="0"/>
              <a:t>Use API to access the database</a:t>
            </a:r>
          </a:p>
          <a:p>
            <a:endParaRPr lang="en-US" dirty="0"/>
          </a:p>
        </p:txBody>
      </p:sp>
      <p:sp>
        <p:nvSpPr>
          <p:cNvPr id="11" name="Oval 10">
            <a:extLst>
              <a:ext uri="{FF2B5EF4-FFF2-40B4-BE49-F238E27FC236}">
                <a16:creationId xmlns:a16="http://schemas.microsoft.com/office/drawing/2014/main" id="{97AA4D97-C820-48B6-8478-6DF17D67AA22}"/>
              </a:ext>
            </a:extLst>
          </p:cNvPr>
          <p:cNvSpPr/>
          <p:nvPr/>
        </p:nvSpPr>
        <p:spPr>
          <a:xfrm>
            <a:off x="1373775" y="1941415"/>
            <a:ext cx="2602620" cy="1595911"/>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Combine borough and zip code as input,</a:t>
            </a:r>
          </a:p>
          <a:p>
            <a:pPr algn="ctr"/>
            <a:r>
              <a:rPr lang="en-US" dirty="0"/>
              <a:t>do Web Scraping</a:t>
            </a:r>
          </a:p>
        </p:txBody>
      </p:sp>
      <p:sp>
        <p:nvSpPr>
          <p:cNvPr id="12" name="Arrow: Right 11">
            <a:extLst>
              <a:ext uri="{FF2B5EF4-FFF2-40B4-BE49-F238E27FC236}">
                <a16:creationId xmlns:a16="http://schemas.microsoft.com/office/drawing/2014/main" id="{6BD84819-3887-4CEA-BD6E-8C4F7DB92531}"/>
              </a:ext>
            </a:extLst>
          </p:cNvPr>
          <p:cNvSpPr/>
          <p:nvPr/>
        </p:nvSpPr>
        <p:spPr>
          <a:xfrm>
            <a:off x="4177693" y="2775409"/>
            <a:ext cx="550015" cy="180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5634FC-E2F3-47E2-ABDB-626260140526}"/>
              </a:ext>
            </a:extLst>
          </p:cNvPr>
          <p:cNvSpPr/>
          <p:nvPr/>
        </p:nvSpPr>
        <p:spPr>
          <a:xfrm>
            <a:off x="4977781" y="1903315"/>
            <a:ext cx="3368842" cy="182020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NYC Arrest Data</a:t>
            </a:r>
          </a:p>
          <a:p>
            <a:pPr algn="ctr"/>
            <a:r>
              <a:rPr lang="en-US" dirty="0"/>
              <a:t>- Choose for year 2019</a:t>
            </a:r>
          </a:p>
          <a:p>
            <a:pPr algn="ctr"/>
            <a:r>
              <a:rPr lang="en-US" dirty="0"/>
              <a:t> (https://data.cityofnewyork.us/Public-Safety/NYPD-Arrest-Data-Year-to-Date-/uip8-fykc)</a:t>
            </a:r>
          </a:p>
        </p:txBody>
      </p:sp>
      <p:sp>
        <p:nvSpPr>
          <p:cNvPr id="21" name="Oval 20">
            <a:extLst>
              <a:ext uri="{FF2B5EF4-FFF2-40B4-BE49-F238E27FC236}">
                <a16:creationId xmlns:a16="http://schemas.microsoft.com/office/drawing/2014/main" id="{A9959DD7-C74A-45C2-82C9-F507F078DBE6}"/>
              </a:ext>
            </a:extLst>
          </p:cNvPr>
          <p:cNvSpPr/>
          <p:nvPr/>
        </p:nvSpPr>
        <p:spPr>
          <a:xfrm>
            <a:off x="9385661" y="1931891"/>
            <a:ext cx="2508598" cy="159591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Important Data:</a:t>
            </a:r>
          </a:p>
          <a:p>
            <a:pPr algn="ctr"/>
            <a:r>
              <a:rPr lang="en-US" dirty="0"/>
              <a:t>Arrest Date,</a:t>
            </a:r>
          </a:p>
          <a:p>
            <a:pPr algn="ctr"/>
            <a:r>
              <a:rPr lang="en-US" dirty="0"/>
              <a:t>Longitude,</a:t>
            </a:r>
          </a:p>
          <a:p>
            <a:pPr algn="ctr"/>
            <a:r>
              <a:rPr lang="en-US" dirty="0"/>
              <a:t>Latitude</a:t>
            </a:r>
          </a:p>
        </p:txBody>
      </p:sp>
      <p:sp>
        <p:nvSpPr>
          <p:cNvPr id="22" name="Arrow: Right 21">
            <a:extLst>
              <a:ext uri="{FF2B5EF4-FFF2-40B4-BE49-F238E27FC236}">
                <a16:creationId xmlns:a16="http://schemas.microsoft.com/office/drawing/2014/main" id="{1CEDF3E3-0FEF-4BD4-B283-3AC43858FF04}"/>
              </a:ext>
            </a:extLst>
          </p:cNvPr>
          <p:cNvSpPr/>
          <p:nvPr/>
        </p:nvSpPr>
        <p:spPr>
          <a:xfrm>
            <a:off x="8545311" y="2775409"/>
            <a:ext cx="550015" cy="180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3602587-78B4-4914-9E50-E6696F535472}"/>
              </a:ext>
            </a:extLst>
          </p:cNvPr>
          <p:cNvPicPr>
            <a:picLocks noChangeAspect="1"/>
          </p:cNvPicPr>
          <p:nvPr/>
        </p:nvPicPr>
        <p:blipFill>
          <a:blip r:embed="rId2"/>
          <a:stretch>
            <a:fillRect/>
          </a:stretch>
        </p:blipFill>
        <p:spPr>
          <a:xfrm>
            <a:off x="2819935" y="4038147"/>
            <a:ext cx="7820025" cy="2619375"/>
          </a:xfrm>
          <a:prstGeom prst="rect">
            <a:avLst/>
          </a:prstGeom>
          <a:ln>
            <a:solidFill>
              <a:schemeClr val="tx1"/>
            </a:solidFill>
          </a:ln>
        </p:spPr>
      </p:pic>
    </p:spTree>
    <p:extLst>
      <p:ext uri="{BB962C8B-B14F-4D97-AF65-F5344CB8AC3E}">
        <p14:creationId xmlns:p14="http://schemas.microsoft.com/office/powerpoint/2010/main" val="339890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lstStyle/>
          <a:p>
            <a:pPr algn="l"/>
            <a:r>
              <a:rPr lang="en-US" dirty="0"/>
              <a:t>Data 4 – NYC Borough’s Zip Codes</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710C7248-58E5-4871-8E40-85AFA3E2EACB}"/>
              </a:ext>
            </a:extLst>
          </p:cNvPr>
          <p:cNvSpPr>
            <a:spLocks noGrp="1"/>
          </p:cNvSpPr>
          <p:nvPr>
            <p:ph idx="1"/>
          </p:nvPr>
        </p:nvSpPr>
        <p:spPr>
          <a:xfrm>
            <a:off x="1483239" y="266600"/>
            <a:ext cx="10018713" cy="2420066"/>
          </a:xfrm>
        </p:spPr>
        <p:txBody>
          <a:bodyPr/>
          <a:lstStyle/>
          <a:p>
            <a:pPr>
              <a:buFont typeface="Wingdings" panose="05000000000000000000" pitchFamily="2" charset="2"/>
              <a:buChar char="ü"/>
            </a:pPr>
            <a:r>
              <a:rPr lang="en-US" dirty="0"/>
              <a:t>Zip Codes &lt;-&gt; Borough</a:t>
            </a:r>
          </a:p>
          <a:p>
            <a:pPr marL="0" indent="0">
              <a:buNone/>
            </a:pPr>
            <a:endParaRPr lang="en-US" dirty="0"/>
          </a:p>
        </p:txBody>
      </p:sp>
      <p:sp>
        <p:nvSpPr>
          <p:cNvPr id="11" name="Oval 10">
            <a:extLst>
              <a:ext uri="{FF2B5EF4-FFF2-40B4-BE49-F238E27FC236}">
                <a16:creationId xmlns:a16="http://schemas.microsoft.com/office/drawing/2014/main" id="{97AA4D97-C820-48B6-8478-6DF17D67AA22}"/>
              </a:ext>
            </a:extLst>
          </p:cNvPr>
          <p:cNvSpPr/>
          <p:nvPr/>
        </p:nvSpPr>
        <p:spPr>
          <a:xfrm>
            <a:off x="1373775" y="1941415"/>
            <a:ext cx="2602620" cy="1595911"/>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Airbnb Dataset does not have borough information</a:t>
            </a:r>
          </a:p>
        </p:txBody>
      </p:sp>
      <p:sp>
        <p:nvSpPr>
          <p:cNvPr id="12" name="Arrow: Right 11">
            <a:extLst>
              <a:ext uri="{FF2B5EF4-FFF2-40B4-BE49-F238E27FC236}">
                <a16:creationId xmlns:a16="http://schemas.microsoft.com/office/drawing/2014/main" id="{6BD84819-3887-4CEA-BD6E-8C4F7DB92531}"/>
              </a:ext>
            </a:extLst>
          </p:cNvPr>
          <p:cNvSpPr/>
          <p:nvPr/>
        </p:nvSpPr>
        <p:spPr>
          <a:xfrm>
            <a:off x="4177693" y="2775409"/>
            <a:ext cx="550015" cy="180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5634FC-E2F3-47E2-ABDB-626260140526}"/>
              </a:ext>
            </a:extLst>
          </p:cNvPr>
          <p:cNvSpPr/>
          <p:nvPr/>
        </p:nvSpPr>
        <p:spPr>
          <a:xfrm>
            <a:off x="4977781" y="1903315"/>
            <a:ext cx="3368842" cy="182020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Kaggle Dataset</a:t>
            </a:r>
          </a:p>
          <a:p>
            <a:pPr algn="ctr"/>
            <a:r>
              <a:rPr lang="en-US" dirty="0"/>
              <a:t> (https://www.kaggle.com/kimjinyoung/nyc-borough-zip)</a:t>
            </a:r>
          </a:p>
        </p:txBody>
      </p:sp>
      <p:sp>
        <p:nvSpPr>
          <p:cNvPr id="21" name="Oval 20">
            <a:extLst>
              <a:ext uri="{FF2B5EF4-FFF2-40B4-BE49-F238E27FC236}">
                <a16:creationId xmlns:a16="http://schemas.microsoft.com/office/drawing/2014/main" id="{A9959DD7-C74A-45C2-82C9-F507F078DBE6}"/>
              </a:ext>
            </a:extLst>
          </p:cNvPr>
          <p:cNvSpPr/>
          <p:nvPr/>
        </p:nvSpPr>
        <p:spPr>
          <a:xfrm>
            <a:off x="9385661" y="1931891"/>
            <a:ext cx="2508598" cy="159591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Adding borough information into Airbnb dataset according to the zip codes</a:t>
            </a:r>
          </a:p>
        </p:txBody>
      </p:sp>
      <p:sp>
        <p:nvSpPr>
          <p:cNvPr id="22" name="Arrow: Right 21">
            <a:extLst>
              <a:ext uri="{FF2B5EF4-FFF2-40B4-BE49-F238E27FC236}">
                <a16:creationId xmlns:a16="http://schemas.microsoft.com/office/drawing/2014/main" id="{1CEDF3E3-0FEF-4BD4-B283-3AC43858FF04}"/>
              </a:ext>
            </a:extLst>
          </p:cNvPr>
          <p:cNvSpPr/>
          <p:nvPr/>
        </p:nvSpPr>
        <p:spPr>
          <a:xfrm>
            <a:off x="8545311" y="2775409"/>
            <a:ext cx="550015" cy="180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0CD2EB-4C0E-4462-B824-4599FC041F4A}"/>
              </a:ext>
            </a:extLst>
          </p:cNvPr>
          <p:cNvPicPr>
            <a:picLocks noChangeAspect="1"/>
          </p:cNvPicPr>
          <p:nvPr/>
        </p:nvPicPr>
        <p:blipFill>
          <a:blip r:embed="rId2"/>
          <a:stretch>
            <a:fillRect/>
          </a:stretch>
        </p:blipFill>
        <p:spPr>
          <a:xfrm>
            <a:off x="2949503" y="4351957"/>
            <a:ext cx="7791450" cy="1809750"/>
          </a:xfrm>
          <a:prstGeom prst="rect">
            <a:avLst/>
          </a:prstGeom>
          <a:ln>
            <a:solidFill>
              <a:schemeClr val="tx1"/>
            </a:solidFill>
          </a:ln>
        </p:spPr>
      </p:pic>
    </p:spTree>
    <p:extLst>
      <p:ext uri="{BB962C8B-B14F-4D97-AF65-F5344CB8AC3E}">
        <p14:creationId xmlns:p14="http://schemas.microsoft.com/office/powerpoint/2010/main" val="3723237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lstStyle/>
          <a:p>
            <a:pPr algn="l"/>
            <a:r>
              <a:rPr lang="en-US" dirty="0"/>
              <a:t>Data Consolidation – General</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6BD84819-3887-4CEA-BD6E-8C4F7DB92531}"/>
              </a:ext>
            </a:extLst>
          </p:cNvPr>
          <p:cNvSpPr/>
          <p:nvPr/>
        </p:nvSpPr>
        <p:spPr>
          <a:xfrm>
            <a:off x="4042132" y="3351484"/>
            <a:ext cx="550015" cy="468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5634FC-E2F3-47E2-ABDB-626260140526}"/>
              </a:ext>
            </a:extLst>
          </p:cNvPr>
          <p:cNvSpPr/>
          <p:nvPr/>
        </p:nvSpPr>
        <p:spPr>
          <a:xfrm>
            <a:off x="1532427" y="1526318"/>
            <a:ext cx="2508249" cy="602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Data</a:t>
            </a:r>
          </a:p>
        </p:txBody>
      </p:sp>
      <p:graphicFrame>
        <p:nvGraphicFramePr>
          <p:cNvPr id="5" name="Table 4">
            <a:extLst>
              <a:ext uri="{FF2B5EF4-FFF2-40B4-BE49-F238E27FC236}">
                <a16:creationId xmlns:a16="http://schemas.microsoft.com/office/drawing/2014/main" id="{AC297416-F5BC-472A-A9F2-38CEE46829A1}"/>
              </a:ext>
            </a:extLst>
          </p:cNvPr>
          <p:cNvGraphicFramePr>
            <a:graphicFrameLocks noGrp="1"/>
          </p:cNvGraphicFramePr>
          <p:nvPr>
            <p:extLst>
              <p:ext uri="{D42A27DB-BD31-4B8C-83A1-F6EECF244321}">
                <p14:modId xmlns:p14="http://schemas.microsoft.com/office/powerpoint/2010/main" val="2213412173"/>
              </p:ext>
            </p:extLst>
          </p:nvPr>
        </p:nvGraphicFramePr>
        <p:xfrm>
          <a:off x="1739900" y="2453583"/>
          <a:ext cx="914400" cy="146304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3539529468"/>
                    </a:ext>
                  </a:extLst>
                </a:gridCol>
                <a:gridCol w="304800">
                  <a:extLst>
                    <a:ext uri="{9D8B030D-6E8A-4147-A177-3AD203B41FA5}">
                      <a16:colId xmlns:a16="http://schemas.microsoft.com/office/drawing/2014/main" val="3037207020"/>
                    </a:ext>
                  </a:extLst>
                </a:gridCol>
                <a:gridCol w="304800">
                  <a:extLst>
                    <a:ext uri="{9D8B030D-6E8A-4147-A177-3AD203B41FA5}">
                      <a16:colId xmlns:a16="http://schemas.microsoft.com/office/drawing/2014/main" val="2379009629"/>
                    </a:ext>
                  </a:extLst>
                </a:gridCol>
              </a:tblGrid>
              <a:tr h="304800">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extLst>
                  <a:ext uri="{0D108BD9-81ED-4DB2-BD59-A6C34878D82A}">
                    <a16:rowId xmlns:a16="http://schemas.microsoft.com/office/drawing/2014/main" val="1351372154"/>
                  </a:ext>
                </a:extLst>
              </a:tr>
              <a:tr h="30480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37901966"/>
                  </a:ext>
                </a:extLst>
              </a:tr>
              <a:tr h="30480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1762954"/>
                  </a:ext>
                </a:extLst>
              </a:tr>
              <a:tr h="30480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73696264"/>
                  </a:ext>
                </a:extLst>
              </a:tr>
            </a:tbl>
          </a:graphicData>
        </a:graphic>
      </p:graphicFrame>
      <p:graphicFrame>
        <p:nvGraphicFramePr>
          <p:cNvPr id="14" name="Table 13">
            <a:extLst>
              <a:ext uri="{FF2B5EF4-FFF2-40B4-BE49-F238E27FC236}">
                <a16:creationId xmlns:a16="http://schemas.microsoft.com/office/drawing/2014/main" id="{A0B13178-3950-410A-A48C-54BBB69FD7BD}"/>
              </a:ext>
            </a:extLst>
          </p:cNvPr>
          <p:cNvGraphicFramePr>
            <a:graphicFrameLocks noGrp="1"/>
          </p:cNvGraphicFramePr>
          <p:nvPr>
            <p:extLst>
              <p:ext uri="{D42A27DB-BD31-4B8C-83A1-F6EECF244321}">
                <p14:modId xmlns:p14="http://schemas.microsoft.com/office/powerpoint/2010/main" val="328114775"/>
              </p:ext>
            </p:extLst>
          </p:nvPr>
        </p:nvGraphicFramePr>
        <p:xfrm>
          <a:off x="2894013" y="2457217"/>
          <a:ext cx="914400" cy="146304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3539529468"/>
                    </a:ext>
                  </a:extLst>
                </a:gridCol>
                <a:gridCol w="304800">
                  <a:extLst>
                    <a:ext uri="{9D8B030D-6E8A-4147-A177-3AD203B41FA5}">
                      <a16:colId xmlns:a16="http://schemas.microsoft.com/office/drawing/2014/main" val="3037207020"/>
                    </a:ext>
                  </a:extLst>
                </a:gridCol>
                <a:gridCol w="304800">
                  <a:extLst>
                    <a:ext uri="{9D8B030D-6E8A-4147-A177-3AD203B41FA5}">
                      <a16:colId xmlns:a16="http://schemas.microsoft.com/office/drawing/2014/main" val="2379009629"/>
                    </a:ext>
                  </a:extLst>
                </a:gridCol>
              </a:tblGrid>
              <a:tr h="304800">
                <a:tc>
                  <a:txBody>
                    <a:bodyPr/>
                    <a:lstStyle/>
                    <a:p>
                      <a:endParaRPr lang="en-US" dirty="0"/>
                    </a:p>
                  </a:txBody>
                  <a:tcPr>
                    <a:solidFill>
                      <a:schemeClr val="accent5">
                        <a:lumMod val="50000"/>
                      </a:schemeClr>
                    </a:solidFill>
                  </a:tcPr>
                </a:tc>
                <a:tc>
                  <a:txBody>
                    <a:bodyPr/>
                    <a:lstStyle/>
                    <a:p>
                      <a:endParaRPr lang="en-US" dirty="0"/>
                    </a:p>
                  </a:txBody>
                  <a:tcPr>
                    <a:solidFill>
                      <a:schemeClr val="accent5">
                        <a:lumMod val="50000"/>
                      </a:schemeClr>
                    </a:solidFill>
                  </a:tcPr>
                </a:tc>
                <a:tc>
                  <a:txBody>
                    <a:bodyPr/>
                    <a:lstStyle/>
                    <a:p>
                      <a:endParaRPr lang="en-US" dirty="0"/>
                    </a:p>
                  </a:txBody>
                  <a:tcPr>
                    <a:solidFill>
                      <a:schemeClr val="accent5">
                        <a:lumMod val="50000"/>
                      </a:schemeClr>
                    </a:solidFill>
                  </a:tcPr>
                </a:tc>
                <a:extLst>
                  <a:ext uri="{0D108BD9-81ED-4DB2-BD59-A6C34878D82A}">
                    <a16:rowId xmlns:a16="http://schemas.microsoft.com/office/drawing/2014/main" val="1351372154"/>
                  </a:ext>
                </a:extLst>
              </a:tr>
              <a:tr h="30480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37901966"/>
                  </a:ext>
                </a:extLst>
              </a:tr>
              <a:tr h="3048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61762954"/>
                  </a:ext>
                </a:extLst>
              </a:tr>
              <a:tr h="3048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5652656"/>
                  </a:ext>
                </a:extLst>
              </a:tr>
            </a:tbl>
          </a:graphicData>
        </a:graphic>
      </p:graphicFrame>
      <p:graphicFrame>
        <p:nvGraphicFramePr>
          <p:cNvPr id="15" name="Table 14">
            <a:extLst>
              <a:ext uri="{FF2B5EF4-FFF2-40B4-BE49-F238E27FC236}">
                <a16:creationId xmlns:a16="http://schemas.microsoft.com/office/drawing/2014/main" id="{DE4B2E1E-0353-403B-B78D-C149748EA6BA}"/>
              </a:ext>
            </a:extLst>
          </p:cNvPr>
          <p:cNvGraphicFramePr>
            <a:graphicFrameLocks noGrp="1"/>
          </p:cNvGraphicFramePr>
          <p:nvPr>
            <p:extLst>
              <p:ext uri="{D42A27DB-BD31-4B8C-83A1-F6EECF244321}">
                <p14:modId xmlns:p14="http://schemas.microsoft.com/office/powerpoint/2010/main" val="3267695903"/>
              </p:ext>
            </p:extLst>
          </p:nvPr>
        </p:nvGraphicFramePr>
        <p:xfrm>
          <a:off x="1749425" y="4423234"/>
          <a:ext cx="914400" cy="146304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3539529468"/>
                    </a:ext>
                  </a:extLst>
                </a:gridCol>
                <a:gridCol w="304800">
                  <a:extLst>
                    <a:ext uri="{9D8B030D-6E8A-4147-A177-3AD203B41FA5}">
                      <a16:colId xmlns:a16="http://schemas.microsoft.com/office/drawing/2014/main" val="3037207020"/>
                    </a:ext>
                  </a:extLst>
                </a:gridCol>
                <a:gridCol w="304800">
                  <a:extLst>
                    <a:ext uri="{9D8B030D-6E8A-4147-A177-3AD203B41FA5}">
                      <a16:colId xmlns:a16="http://schemas.microsoft.com/office/drawing/2014/main" val="2379009629"/>
                    </a:ext>
                  </a:extLst>
                </a:gridCol>
              </a:tblGrid>
              <a:tr h="304800">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351372154"/>
                  </a:ext>
                </a:extLst>
              </a:tr>
              <a:tr h="30480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37901966"/>
                  </a:ext>
                </a:extLst>
              </a:tr>
              <a:tr h="30480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61762954"/>
                  </a:ext>
                </a:extLst>
              </a:tr>
              <a:tr h="30480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92745521"/>
                  </a:ext>
                </a:extLst>
              </a:tr>
            </a:tbl>
          </a:graphicData>
        </a:graphic>
      </p:graphicFrame>
      <p:graphicFrame>
        <p:nvGraphicFramePr>
          <p:cNvPr id="17" name="Table 16">
            <a:extLst>
              <a:ext uri="{FF2B5EF4-FFF2-40B4-BE49-F238E27FC236}">
                <a16:creationId xmlns:a16="http://schemas.microsoft.com/office/drawing/2014/main" id="{1002845B-76DC-4C15-83A5-DE42EFE58207}"/>
              </a:ext>
            </a:extLst>
          </p:cNvPr>
          <p:cNvGraphicFramePr>
            <a:graphicFrameLocks noGrp="1"/>
          </p:cNvGraphicFramePr>
          <p:nvPr>
            <p:extLst>
              <p:ext uri="{D42A27DB-BD31-4B8C-83A1-F6EECF244321}">
                <p14:modId xmlns:p14="http://schemas.microsoft.com/office/powerpoint/2010/main" val="489398425"/>
              </p:ext>
            </p:extLst>
          </p:nvPr>
        </p:nvGraphicFramePr>
        <p:xfrm>
          <a:off x="2903538" y="4423234"/>
          <a:ext cx="914400" cy="146304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3539529468"/>
                    </a:ext>
                  </a:extLst>
                </a:gridCol>
                <a:gridCol w="304800">
                  <a:extLst>
                    <a:ext uri="{9D8B030D-6E8A-4147-A177-3AD203B41FA5}">
                      <a16:colId xmlns:a16="http://schemas.microsoft.com/office/drawing/2014/main" val="3037207020"/>
                    </a:ext>
                  </a:extLst>
                </a:gridCol>
                <a:gridCol w="304800">
                  <a:extLst>
                    <a:ext uri="{9D8B030D-6E8A-4147-A177-3AD203B41FA5}">
                      <a16:colId xmlns:a16="http://schemas.microsoft.com/office/drawing/2014/main" val="2379009629"/>
                    </a:ext>
                  </a:extLst>
                </a:gridCol>
              </a:tblGrid>
              <a:tr h="304800">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extLst>
                  <a:ext uri="{0D108BD9-81ED-4DB2-BD59-A6C34878D82A}">
                    <a16:rowId xmlns:a16="http://schemas.microsoft.com/office/drawing/2014/main" val="1351372154"/>
                  </a:ext>
                </a:extLst>
              </a:tr>
              <a:tr h="30480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37901966"/>
                  </a:ext>
                </a:extLst>
              </a:tr>
              <a:tr h="30480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61762954"/>
                  </a:ext>
                </a:extLst>
              </a:tr>
              <a:tr h="3048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1398771"/>
                  </a:ext>
                </a:extLst>
              </a:tr>
            </a:tbl>
          </a:graphicData>
        </a:graphic>
      </p:graphicFrame>
      <p:sp>
        <p:nvSpPr>
          <p:cNvPr id="7" name="TextBox 6">
            <a:extLst>
              <a:ext uri="{FF2B5EF4-FFF2-40B4-BE49-F238E27FC236}">
                <a16:creationId xmlns:a16="http://schemas.microsoft.com/office/drawing/2014/main" id="{222C470A-10CF-45AD-AE2F-F8CDD8D3992F}"/>
              </a:ext>
            </a:extLst>
          </p:cNvPr>
          <p:cNvSpPr txBox="1"/>
          <p:nvPr/>
        </p:nvSpPr>
        <p:spPr>
          <a:xfrm>
            <a:off x="1872152" y="2160865"/>
            <a:ext cx="914400" cy="307777"/>
          </a:xfrm>
          <a:prstGeom prst="rect">
            <a:avLst/>
          </a:prstGeom>
          <a:noFill/>
        </p:spPr>
        <p:txBody>
          <a:bodyPr wrap="square" rtlCol="0">
            <a:spAutoFit/>
          </a:bodyPr>
          <a:lstStyle/>
          <a:p>
            <a:r>
              <a:rPr lang="en-US" sz="1400" dirty="0">
                <a:latin typeface="Georgia" panose="02040502050405020303" pitchFamily="18" charset="0"/>
              </a:rPr>
              <a:t>Data 1</a:t>
            </a:r>
          </a:p>
        </p:txBody>
      </p:sp>
      <p:sp>
        <p:nvSpPr>
          <p:cNvPr id="18" name="TextBox 17">
            <a:extLst>
              <a:ext uri="{FF2B5EF4-FFF2-40B4-BE49-F238E27FC236}">
                <a16:creationId xmlns:a16="http://schemas.microsoft.com/office/drawing/2014/main" id="{53D73739-0F66-43D5-BC54-5FEF135AFE36}"/>
              </a:ext>
            </a:extLst>
          </p:cNvPr>
          <p:cNvSpPr txBox="1"/>
          <p:nvPr/>
        </p:nvSpPr>
        <p:spPr>
          <a:xfrm>
            <a:off x="3026265" y="2181732"/>
            <a:ext cx="914400" cy="307777"/>
          </a:xfrm>
          <a:prstGeom prst="rect">
            <a:avLst/>
          </a:prstGeom>
          <a:noFill/>
        </p:spPr>
        <p:txBody>
          <a:bodyPr wrap="square" rtlCol="0">
            <a:spAutoFit/>
          </a:bodyPr>
          <a:lstStyle/>
          <a:p>
            <a:r>
              <a:rPr lang="en-US" sz="1400" dirty="0">
                <a:latin typeface="Georgia" panose="02040502050405020303" pitchFamily="18" charset="0"/>
              </a:rPr>
              <a:t>Data 2</a:t>
            </a:r>
          </a:p>
        </p:txBody>
      </p:sp>
      <p:sp>
        <p:nvSpPr>
          <p:cNvPr id="20" name="TextBox 19">
            <a:extLst>
              <a:ext uri="{FF2B5EF4-FFF2-40B4-BE49-F238E27FC236}">
                <a16:creationId xmlns:a16="http://schemas.microsoft.com/office/drawing/2014/main" id="{12B8C812-D8A6-415F-BCC3-48D1EE8BA690}"/>
              </a:ext>
            </a:extLst>
          </p:cNvPr>
          <p:cNvSpPr txBox="1"/>
          <p:nvPr/>
        </p:nvSpPr>
        <p:spPr>
          <a:xfrm>
            <a:off x="1877404" y="4115457"/>
            <a:ext cx="914400" cy="307777"/>
          </a:xfrm>
          <a:prstGeom prst="rect">
            <a:avLst/>
          </a:prstGeom>
          <a:noFill/>
        </p:spPr>
        <p:txBody>
          <a:bodyPr wrap="square" rtlCol="0">
            <a:spAutoFit/>
          </a:bodyPr>
          <a:lstStyle/>
          <a:p>
            <a:r>
              <a:rPr lang="en-US" sz="1400" dirty="0">
                <a:latin typeface="Georgia" panose="02040502050405020303" pitchFamily="18" charset="0"/>
              </a:rPr>
              <a:t>Data 3</a:t>
            </a:r>
          </a:p>
        </p:txBody>
      </p:sp>
      <p:sp>
        <p:nvSpPr>
          <p:cNvPr id="23" name="TextBox 22">
            <a:extLst>
              <a:ext uri="{FF2B5EF4-FFF2-40B4-BE49-F238E27FC236}">
                <a16:creationId xmlns:a16="http://schemas.microsoft.com/office/drawing/2014/main" id="{8FC81D12-5E2D-4F81-A155-27E67A325785}"/>
              </a:ext>
            </a:extLst>
          </p:cNvPr>
          <p:cNvSpPr txBox="1"/>
          <p:nvPr/>
        </p:nvSpPr>
        <p:spPr>
          <a:xfrm>
            <a:off x="3031517" y="4115457"/>
            <a:ext cx="914400" cy="307777"/>
          </a:xfrm>
          <a:prstGeom prst="rect">
            <a:avLst/>
          </a:prstGeom>
          <a:noFill/>
        </p:spPr>
        <p:txBody>
          <a:bodyPr wrap="square" rtlCol="0">
            <a:spAutoFit/>
          </a:bodyPr>
          <a:lstStyle/>
          <a:p>
            <a:r>
              <a:rPr lang="en-US" sz="1400" dirty="0">
                <a:latin typeface="Georgia" panose="02040502050405020303" pitchFamily="18" charset="0"/>
              </a:rPr>
              <a:t>Data 4</a:t>
            </a:r>
          </a:p>
        </p:txBody>
      </p:sp>
      <p:sp>
        <p:nvSpPr>
          <p:cNvPr id="24" name="Rectangle 23">
            <a:extLst>
              <a:ext uri="{FF2B5EF4-FFF2-40B4-BE49-F238E27FC236}">
                <a16:creationId xmlns:a16="http://schemas.microsoft.com/office/drawing/2014/main" id="{022403B3-9510-483A-AE7D-EE9F96825121}"/>
              </a:ext>
            </a:extLst>
          </p:cNvPr>
          <p:cNvSpPr/>
          <p:nvPr/>
        </p:nvSpPr>
        <p:spPr>
          <a:xfrm>
            <a:off x="5192975" y="1526318"/>
            <a:ext cx="2508249" cy="602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Data Table</a:t>
            </a:r>
          </a:p>
        </p:txBody>
      </p:sp>
      <p:graphicFrame>
        <p:nvGraphicFramePr>
          <p:cNvPr id="26" name="Table 25">
            <a:extLst>
              <a:ext uri="{FF2B5EF4-FFF2-40B4-BE49-F238E27FC236}">
                <a16:creationId xmlns:a16="http://schemas.microsoft.com/office/drawing/2014/main" id="{6A6C531A-62DF-46E4-8DB8-101F784E40A0}"/>
              </a:ext>
            </a:extLst>
          </p:cNvPr>
          <p:cNvGraphicFramePr>
            <a:graphicFrameLocks noGrp="1"/>
          </p:cNvGraphicFramePr>
          <p:nvPr>
            <p:extLst>
              <p:ext uri="{D42A27DB-BD31-4B8C-83A1-F6EECF244321}">
                <p14:modId xmlns:p14="http://schemas.microsoft.com/office/powerpoint/2010/main" val="1788889925"/>
              </p:ext>
            </p:extLst>
          </p:nvPr>
        </p:nvGraphicFramePr>
        <p:xfrm>
          <a:off x="4760185" y="2859229"/>
          <a:ext cx="624840" cy="1463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539529468"/>
                    </a:ext>
                  </a:extLst>
                </a:gridCol>
                <a:gridCol w="208280">
                  <a:extLst>
                    <a:ext uri="{9D8B030D-6E8A-4147-A177-3AD203B41FA5}">
                      <a16:colId xmlns:a16="http://schemas.microsoft.com/office/drawing/2014/main" val="3037207020"/>
                    </a:ext>
                  </a:extLst>
                </a:gridCol>
                <a:gridCol w="208280">
                  <a:extLst>
                    <a:ext uri="{9D8B030D-6E8A-4147-A177-3AD203B41FA5}">
                      <a16:colId xmlns:a16="http://schemas.microsoft.com/office/drawing/2014/main" val="2379009629"/>
                    </a:ext>
                  </a:extLst>
                </a:gridCol>
              </a:tblGrid>
              <a:tr h="304800">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extLst>
                  <a:ext uri="{0D108BD9-81ED-4DB2-BD59-A6C34878D82A}">
                    <a16:rowId xmlns:a16="http://schemas.microsoft.com/office/drawing/2014/main" val="1351372154"/>
                  </a:ext>
                </a:extLst>
              </a:tr>
              <a:tr h="30480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37901966"/>
                  </a:ext>
                </a:extLst>
              </a:tr>
              <a:tr h="30480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1762954"/>
                  </a:ext>
                </a:extLst>
              </a:tr>
              <a:tr h="30480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52770248"/>
                  </a:ext>
                </a:extLst>
              </a:tr>
            </a:tbl>
          </a:graphicData>
        </a:graphic>
      </p:graphicFrame>
      <p:graphicFrame>
        <p:nvGraphicFramePr>
          <p:cNvPr id="28" name="Table 27">
            <a:extLst>
              <a:ext uri="{FF2B5EF4-FFF2-40B4-BE49-F238E27FC236}">
                <a16:creationId xmlns:a16="http://schemas.microsoft.com/office/drawing/2014/main" id="{104E1AFA-0FC2-4AD3-86CF-F98F190474D7}"/>
              </a:ext>
            </a:extLst>
          </p:cNvPr>
          <p:cNvGraphicFramePr>
            <a:graphicFrameLocks noGrp="1"/>
          </p:cNvGraphicFramePr>
          <p:nvPr>
            <p:extLst>
              <p:ext uri="{D42A27DB-BD31-4B8C-83A1-F6EECF244321}">
                <p14:modId xmlns:p14="http://schemas.microsoft.com/office/powerpoint/2010/main" val="3252358684"/>
              </p:ext>
            </p:extLst>
          </p:nvPr>
        </p:nvGraphicFramePr>
        <p:xfrm>
          <a:off x="6519267" y="2859229"/>
          <a:ext cx="624840" cy="1463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539529468"/>
                    </a:ext>
                  </a:extLst>
                </a:gridCol>
                <a:gridCol w="208280">
                  <a:extLst>
                    <a:ext uri="{9D8B030D-6E8A-4147-A177-3AD203B41FA5}">
                      <a16:colId xmlns:a16="http://schemas.microsoft.com/office/drawing/2014/main" val="3037207020"/>
                    </a:ext>
                  </a:extLst>
                </a:gridCol>
                <a:gridCol w="208280">
                  <a:extLst>
                    <a:ext uri="{9D8B030D-6E8A-4147-A177-3AD203B41FA5}">
                      <a16:colId xmlns:a16="http://schemas.microsoft.com/office/drawing/2014/main" val="2379009629"/>
                    </a:ext>
                  </a:extLst>
                </a:gridCol>
              </a:tblGrid>
              <a:tr h="304800">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351372154"/>
                  </a:ext>
                </a:extLst>
              </a:tr>
              <a:tr h="30480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37901966"/>
                  </a:ext>
                </a:extLst>
              </a:tr>
              <a:tr h="30480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61762954"/>
                  </a:ext>
                </a:extLst>
              </a:tr>
              <a:tr h="30480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70818117"/>
                  </a:ext>
                </a:extLst>
              </a:tr>
            </a:tbl>
          </a:graphicData>
        </a:graphic>
      </p:graphicFrame>
      <p:graphicFrame>
        <p:nvGraphicFramePr>
          <p:cNvPr id="29" name="Table 28">
            <a:extLst>
              <a:ext uri="{FF2B5EF4-FFF2-40B4-BE49-F238E27FC236}">
                <a16:creationId xmlns:a16="http://schemas.microsoft.com/office/drawing/2014/main" id="{3F42C20C-84D8-4711-A1DB-3D60060F8274}"/>
              </a:ext>
            </a:extLst>
          </p:cNvPr>
          <p:cNvGraphicFramePr>
            <a:graphicFrameLocks noGrp="1"/>
          </p:cNvGraphicFramePr>
          <p:nvPr>
            <p:extLst>
              <p:ext uri="{D42A27DB-BD31-4B8C-83A1-F6EECF244321}">
                <p14:modId xmlns:p14="http://schemas.microsoft.com/office/powerpoint/2010/main" val="1010753973"/>
              </p:ext>
            </p:extLst>
          </p:nvPr>
        </p:nvGraphicFramePr>
        <p:xfrm>
          <a:off x="5639726" y="2859229"/>
          <a:ext cx="624840" cy="1463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539529468"/>
                    </a:ext>
                  </a:extLst>
                </a:gridCol>
                <a:gridCol w="208280">
                  <a:extLst>
                    <a:ext uri="{9D8B030D-6E8A-4147-A177-3AD203B41FA5}">
                      <a16:colId xmlns:a16="http://schemas.microsoft.com/office/drawing/2014/main" val="3037207020"/>
                    </a:ext>
                  </a:extLst>
                </a:gridCol>
                <a:gridCol w="208280">
                  <a:extLst>
                    <a:ext uri="{9D8B030D-6E8A-4147-A177-3AD203B41FA5}">
                      <a16:colId xmlns:a16="http://schemas.microsoft.com/office/drawing/2014/main" val="2379009629"/>
                    </a:ext>
                  </a:extLst>
                </a:gridCol>
              </a:tblGrid>
              <a:tr h="304800">
                <a:tc>
                  <a:txBody>
                    <a:bodyPr/>
                    <a:lstStyle/>
                    <a:p>
                      <a:endParaRPr lang="en-US" dirty="0"/>
                    </a:p>
                  </a:txBody>
                  <a:tcPr>
                    <a:solidFill>
                      <a:schemeClr val="accent5">
                        <a:lumMod val="50000"/>
                      </a:schemeClr>
                    </a:solidFill>
                  </a:tcPr>
                </a:tc>
                <a:tc>
                  <a:txBody>
                    <a:bodyPr/>
                    <a:lstStyle/>
                    <a:p>
                      <a:endParaRPr lang="en-US" dirty="0"/>
                    </a:p>
                  </a:txBody>
                  <a:tcPr>
                    <a:solidFill>
                      <a:schemeClr val="accent5">
                        <a:lumMod val="50000"/>
                      </a:schemeClr>
                    </a:solidFill>
                  </a:tcPr>
                </a:tc>
                <a:tc>
                  <a:txBody>
                    <a:bodyPr/>
                    <a:lstStyle/>
                    <a:p>
                      <a:endParaRPr lang="en-US" dirty="0"/>
                    </a:p>
                  </a:txBody>
                  <a:tcPr>
                    <a:solidFill>
                      <a:schemeClr val="accent5">
                        <a:lumMod val="50000"/>
                      </a:schemeClr>
                    </a:solidFill>
                  </a:tcPr>
                </a:tc>
                <a:extLst>
                  <a:ext uri="{0D108BD9-81ED-4DB2-BD59-A6C34878D82A}">
                    <a16:rowId xmlns:a16="http://schemas.microsoft.com/office/drawing/2014/main" val="1351372154"/>
                  </a:ext>
                </a:extLst>
              </a:tr>
              <a:tr h="3048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37901966"/>
                  </a:ext>
                </a:extLst>
              </a:tr>
              <a:tr h="3048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61762954"/>
                  </a:ext>
                </a:extLst>
              </a:tr>
              <a:tr h="3048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38597765"/>
                  </a:ext>
                </a:extLst>
              </a:tr>
            </a:tbl>
          </a:graphicData>
        </a:graphic>
      </p:graphicFrame>
      <p:graphicFrame>
        <p:nvGraphicFramePr>
          <p:cNvPr id="30" name="Table 29">
            <a:extLst>
              <a:ext uri="{FF2B5EF4-FFF2-40B4-BE49-F238E27FC236}">
                <a16:creationId xmlns:a16="http://schemas.microsoft.com/office/drawing/2014/main" id="{8E08C2C0-9B0F-4100-A963-6FB7EE6B8DE6}"/>
              </a:ext>
            </a:extLst>
          </p:cNvPr>
          <p:cNvGraphicFramePr>
            <a:graphicFrameLocks noGrp="1"/>
          </p:cNvGraphicFramePr>
          <p:nvPr>
            <p:extLst>
              <p:ext uri="{D42A27DB-BD31-4B8C-83A1-F6EECF244321}">
                <p14:modId xmlns:p14="http://schemas.microsoft.com/office/powerpoint/2010/main" val="1671614113"/>
              </p:ext>
            </p:extLst>
          </p:nvPr>
        </p:nvGraphicFramePr>
        <p:xfrm>
          <a:off x="7398808" y="2859229"/>
          <a:ext cx="624840" cy="1463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539529468"/>
                    </a:ext>
                  </a:extLst>
                </a:gridCol>
                <a:gridCol w="208280">
                  <a:extLst>
                    <a:ext uri="{9D8B030D-6E8A-4147-A177-3AD203B41FA5}">
                      <a16:colId xmlns:a16="http://schemas.microsoft.com/office/drawing/2014/main" val="3037207020"/>
                    </a:ext>
                  </a:extLst>
                </a:gridCol>
                <a:gridCol w="208280">
                  <a:extLst>
                    <a:ext uri="{9D8B030D-6E8A-4147-A177-3AD203B41FA5}">
                      <a16:colId xmlns:a16="http://schemas.microsoft.com/office/drawing/2014/main" val="2379009629"/>
                    </a:ext>
                  </a:extLst>
                </a:gridCol>
              </a:tblGrid>
              <a:tr h="304800">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extLst>
                  <a:ext uri="{0D108BD9-81ED-4DB2-BD59-A6C34878D82A}">
                    <a16:rowId xmlns:a16="http://schemas.microsoft.com/office/drawing/2014/main" val="1351372154"/>
                  </a:ext>
                </a:extLst>
              </a:tr>
              <a:tr h="30480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37901966"/>
                  </a:ext>
                </a:extLst>
              </a:tr>
              <a:tr h="3048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61762954"/>
                  </a:ext>
                </a:extLst>
              </a:tr>
              <a:tr h="30480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82748985"/>
                  </a:ext>
                </a:extLst>
              </a:tr>
            </a:tbl>
          </a:graphicData>
        </a:graphic>
      </p:graphicFrame>
      <p:sp>
        <p:nvSpPr>
          <p:cNvPr id="8" name="TextBox 7">
            <a:extLst>
              <a:ext uri="{FF2B5EF4-FFF2-40B4-BE49-F238E27FC236}">
                <a16:creationId xmlns:a16="http://schemas.microsoft.com/office/drawing/2014/main" id="{7CA6E8FE-C7C8-4846-BDC6-2E0AAB007460}"/>
              </a:ext>
            </a:extLst>
          </p:cNvPr>
          <p:cNvSpPr txBox="1"/>
          <p:nvPr/>
        </p:nvSpPr>
        <p:spPr>
          <a:xfrm>
            <a:off x="5372133" y="3221179"/>
            <a:ext cx="339488" cy="371475"/>
          </a:xfrm>
          <a:prstGeom prst="rect">
            <a:avLst/>
          </a:prstGeom>
          <a:noFill/>
        </p:spPr>
        <p:txBody>
          <a:bodyPr wrap="square" rtlCol="0">
            <a:spAutoFit/>
          </a:bodyPr>
          <a:lstStyle/>
          <a:p>
            <a:r>
              <a:rPr lang="en-US" dirty="0"/>
              <a:t>+</a:t>
            </a:r>
          </a:p>
        </p:txBody>
      </p:sp>
      <p:sp>
        <p:nvSpPr>
          <p:cNvPr id="31" name="TextBox 30">
            <a:extLst>
              <a:ext uri="{FF2B5EF4-FFF2-40B4-BE49-F238E27FC236}">
                <a16:creationId xmlns:a16="http://schemas.microsoft.com/office/drawing/2014/main" id="{A88F6E6B-CDA7-4D0E-BBA8-A21A7B54ABD9}"/>
              </a:ext>
            </a:extLst>
          </p:cNvPr>
          <p:cNvSpPr txBox="1"/>
          <p:nvPr/>
        </p:nvSpPr>
        <p:spPr>
          <a:xfrm>
            <a:off x="6250355" y="3221179"/>
            <a:ext cx="339488" cy="371475"/>
          </a:xfrm>
          <a:prstGeom prst="rect">
            <a:avLst/>
          </a:prstGeom>
          <a:noFill/>
        </p:spPr>
        <p:txBody>
          <a:bodyPr wrap="square" rtlCol="0">
            <a:spAutoFit/>
          </a:bodyPr>
          <a:lstStyle/>
          <a:p>
            <a:r>
              <a:rPr lang="en-US" dirty="0"/>
              <a:t>+</a:t>
            </a:r>
          </a:p>
        </p:txBody>
      </p:sp>
      <p:sp>
        <p:nvSpPr>
          <p:cNvPr id="32" name="TextBox 31">
            <a:extLst>
              <a:ext uri="{FF2B5EF4-FFF2-40B4-BE49-F238E27FC236}">
                <a16:creationId xmlns:a16="http://schemas.microsoft.com/office/drawing/2014/main" id="{A8A64C88-1653-4E9B-A7CF-689E74A59E76}"/>
              </a:ext>
            </a:extLst>
          </p:cNvPr>
          <p:cNvSpPr txBox="1"/>
          <p:nvPr/>
        </p:nvSpPr>
        <p:spPr>
          <a:xfrm>
            <a:off x="7139814" y="3221179"/>
            <a:ext cx="339488" cy="371475"/>
          </a:xfrm>
          <a:prstGeom prst="rect">
            <a:avLst/>
          </a:prstGeom>
          <a:noFill/>
        </p:spPr>
        <p:txBody>
          <a:bodyPr wrap="square" rtlCol="0">
            <a:spAutoFit/>
          </a:bodyPr>
          <a:lstStyle/>
          <a:p>
            <a:r>
              <a:rPr lang="en-US" dirty="0"/>
              <a:t>+</a:t>
            </a:r>
          </a:p>
        </p:txBody>
      </p:sp>
      <p:sp>
        <p:nvSpPr>
          <p:cNvPr id="33" name="Rectangle 32">
            <a:extLst>
              <a:ext uri="{FF2B5EF4-FFF2-40B4-BE49-F238E27FC236}">
                <a16:creationId xmlns:a16="http://schemas.microsoft.com/office/drawing/2014/main" id="{0817B7F3-10CA-4DC7-A9D2-457680A13AC9}"/>
              </a:ext>
            </a:extLst>
          </p:cNvPr>
          <p:cNvSpPr/>
          <p:nvPr/>
        </p:nvSpPr>
        <p:spPr>
          <a:xfrm>
            <a:off x="8901148" y="1520788"/>
            <a:ext cx="2508249" cy="602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NAs &amp; </a:t>
            </a:r>
          </a:p>
          <a:p>
            <a:pPr algn="ctr"/>
            <a:r>
              <a:rPr lang="en-US" dirty="0"/>
              <a:t>Select Columns</a:t>
            </a:r>
          </a:p>
        </p:txBody>
      </p:sp>
      <p:sp>
        <p:nvSpPr>
          <p:cNvPr id="34" name="Arrow: Right 33">
            <a:extLst>
              <a:ext uri="{FF2B5EF4-FFF2-40B4-BE49-F238E27FC236}">
                <a16:creationId xmlns:a16="http://schemas.microsoft.com/office/drawing/2014/main" id="{2D377285-0F8A-4B0E-B06D-1511BB133A0F}"/>
              </a:ext>
            </a:extLst>
          </p:cNvPr>
          <p:cNvSpPr/>
          <p:nvPr/>
        </p:nvSpPr>
        <p:spPr>
          <a:xfrm>
            <a:off x="8195032" y="3306904"/>
            <a:ext cx="550015" cy="468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Table 34">
            <a:extLst>
              <a:ext uri="{FF2B5EF4-FFF2-40B4-BE49-F238E27FC236}">
                <a16:creationId xmlns:a16="http://schemas.microsoft.com/office/drawing/2014/main" id="{D074BD28-B0AA-4B0E-A383-4D5D7160C8E3}"/>
              </a:ext>
            </a:extLst>
          </p:cNvPr>
          <p:cNvGraphicFramePr>
            <a:graphicFrameLocks noGrp="1"/>
          </p:cNvGraphicFramePr>
          <p:nvPr>
            <p:extLst>
              <p:ext uri="{D42A27DB-BD31-4B8C-83A1-F6EECF244321}">
                <p14:modId xmlns:p14="http://schemas.microsoft.com/office/powerpoint/2010/main" val="1442505363"/>
              </p:ext>
            </p:extLst>
          </p:nvPr>
        </p:nvGraphicFramePr>
        <p:xfrm>
          <a:off x="8916431" y="2859229"/>
          <a:ext cx="2508248" cy="1097280"/>
        </p:xfrm>
        <a:graphic>
          <a:graphicData uri="http://schemas.openxmlformats.org/drawingml/2006/table">
            <a:tbl>
              <a:tblPr firstRow="1" bandRow="1">
                <a:tableStyleId>{5C22544A-7EE6-4342-B048-85BDC9FD1C3A}</a:tableStyleId>
              </a:tblPr>
              <a:tblGrid>
                <a:gridCol w="313531">
                  <a:extLst>
                    <a:ext uri="{9D8B030D-6E8A-4147-A177-3AD203B41FA5}">
                      <a16:colId xmlns:a16="http://schemas.microsoft.com/office/drawing/2014/main" val="3539529468"/>
                    </a:ext>
                  </a:extLst>
                </a:gridCol>
                <a:gridCol w="313531">
                  <a:extLst>
                    <a:ext uri="{9D8B030D-6E8A-4147-A177-3AD203B41FA5}">
                      <a16:colId xmlns:a16="http://schemas.microsoft.com/office/drawing/2014/main" val="3037207020"/>
                    </a:ext>
                  </a:extLst>
                </a:gridCol>
                <a:gridCol w="313531">
                  <a:extLst>
                    <a:ext uri="{9D8B030D-6E8A-4147-A177-3AD203B41FA5}">
                      <a16:colId xmlns:a16="http://schemas.microsoft.com/office/drawing/2014/main" val="2379009629"/>
                    </a:ext>
                  </a:extLst>
                </a:gridCol>
                <a:gridCol w="313531">
                  <a:extLst>
                    <a:ext uri="{9D8B030D-6E8A-4147-A177-3AD203B41FA5}">
                      <a16:colId xmlns:a16="http://schemas.microsoft.com/office/drawing/2014/main" val="3694856965"/>
                    </a:ext>
                  </a:extLst>
                </a:gridCol>
                <a:gridCol w="313531">
                  <a:extLst>
                    <a:ext uri="{9D8B030D-6E8A-4147-A177-3AD203B41FA5}">
                      <a16:colId xmlns:a16="http://schemas.microsoft.com/office/drawing/2014/main" val="3758657815"/>
                    </a:ext>
                  </a:extLst>
                </a:gridCol>
                <a:gridCol w="313531">
                  <a:extLst>
                    <a:ext uri="{9D8B030D-6E8A-4147-A177-3AD203B41FA5}">
                      <a16:colId xmlns:a16="http://schemas.microsoft.com/office/drawing/2014/main" val="827523648"/>
                    </a:ext>
                  </a:extLst>
                </a:gridCol>
                <a:gridCol w="313531">
                  <a:extLst>
                    <a:ext uri="{9D8B030D-6E8A-4147-A177-3AD203B41FA5}">
                      <a16:colId xmlns:a16="http://schemas.microsoft.com/office/drawing/2014/main" val="3378319212"/>
                    </a:ext>
                  </a:extLst>
                </a:gridCol>
                <a:gridCol w="313531">
                  <a:extLst>
                    <a:ext uri="{9D8B030D-6E8A-4147-A177-3AD203B41FA5}">
                      <a16:colId xmlns:a16="http://schemas.microsoft.com/office/drawing/2014/main" val="3228039923"/>
                    </a:ext>
                  </a:extLst>
                </a:gridCol>
              </a:tblGrid>
              <a:tr h="304800">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tx2">
                        <a:lumMod val="75000"/>
                      </a:schemeClr>
                    </a:solidFill>
                  </a:tcPr>
                </a:tc>
                <a:tc>
                  <a:txBody>
                    <a:bodyPr/>
                    <a:lstStyle/>
                    <a:p>
                      <a:endParaRPr lang="en-US" dirty="0"/>
                    </a:p>
                  </a:txBody>
                  <a:tcPr>
                    <a:solidFill>
                      <a:schemeClr val="tx2">
                        <a:lumMod val="75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extLst>
                  <a:ext uri="{0D108BD9-81ED-4DB2-BD59-A6C34878D82A}">
                    <a16:rowId xmlns:a16="http://schemas.microsoft.com/office/drawing/2014/main" val="1351372154"/>
                  </a:ext>
                </a:extLst>
              </a:tr>
              <a:tr h="30480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37901966"/>
                  </a:ext>
                </a:extLst>
              </a:tr>
              <a:tr h="30480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1762954"/>
                  </a:ext>
                </a:extLst>
              </a:tr>
            </a:tbl>
          </a:graphicData>
        </a:graphic>
      </p:graphicFrame>
    </p:spTree>
    <p:extLst>
      <p:ext uri="{BB962C8B-B14F-4D97-AF65-F5344CB8AC3E}">
        <p14:creationId xmlns:p14="http://schemas.microsoft.com/office/powerpoint/2010/main" val="6134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lstStyle/>
          <a:p>
            <a:pPr algn="l"/>
            <a:r>
              <a:rPr lang="en-US" dirty="0"/>
              <a:t>Data Consolidation – Challenge</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9DD52CB-195C-4A1C-BB95-234DA7236627}"/>
              </a:ext>
            </a:extLst>
          </p:cNvPr>
          <p:cNvSpPr txBox="1"/>
          <p:nvPr/>
        </p:nvSpPr>
        <p:spPr>
          <a:xfrm>
            <a:off x="2285261" y="5891161"/>
            <a:ext cx="9007141" cy="830997"/>
          </a:xfrm>
          <a:prstGeom prst="rect">
            <a:avLst/>
          </a:prstGeom>
          <a:noFill/>
        </p:spPr>
        <p:txBody>
          <a:bodyPr wrap="square" rtlCol="0">
            <a:spAutoFit/>
          </a:bodyPr>
          <a:lstStyle/>
          <a:p>
            <a:pPr algn="ctr"/>
            <a:r>
              <a:rPr lang="en-US" altLang="zh-CN" sz="2400" dirty="0"/>
              <a:t>Need to establish connection between these two data tables</a:t>
            </a:r>
          </a:p>
          <a:p>
            <a:pPr algn="ctr"/>
            <a:r>
              <a:rPr lang="en-US" sz="2400" dirty="0"/>
              <a:t>Hint: Does crime activities often occurred in specific Airbnb locations?</a:t>
            </a:r>
          </a:p>
        </p:txBody>
      </p:sp>
      <p:pic>
        <p:nvPicPr>
          <p:cNvPr id="11" name="Picture 10">
            <a:extLst>
              <a:ext uri="{FF2B5EF4-FFF2-40B4-BE49-F238E27FC236}">
                <a16:creationId xmlns:a16="http://schemas.microsoft.com/office/drawing/2014/main" id="{AD4CBF48-EB1A-4D64-A11E-5E42AB4C36B2}"/>
              </a:ext>
            </a:extLst>
          </p:cNvPr>
          <p:cNvPicPr>
            <a:picLocks noChangeAspect="1"/>
          </p:cNvPicPr>
          <p:nvPr/>
        </p:nvPicPr>
        <p:blipFill>
          <a:blip r:embed="rId2"/>
          <a:stretch>
            <a:fillRect/>
          </a:stretch>
        </p:blipFill>
        <p:spPr>
          <a:xfrm>
            <a:off x="747859" y="2194530"/>
            <a:ext cx="4542464" cy="2803349"/>
          </a:xfrm>
          <a:prstGeom prst="rect">
            <a:avLst/>
          </a:prstGeom>
          <a:ln>
            <a:solidFill>
              <a:schemeClr val="tx1"/>
            </a:solidFill>
          </a:ln>
        </p:spPr>
      </p:pic>
      <p:pic>
        <p:nvPicPr>
          <p:cNvPr id="19" name="Picture 18">
            <a:extLst>
              <a:ext uri="{FF2B5EF4-FFF2-40B4-BE49-F238E27FC236}">
                <a16:creationId xmlns:a16="http://schemas.microsoft.com/office/drawing/2014/main" id="{E11E7075-4709-4D8D-A043-D0AFE630BB44}"/>
              </a:ext>
            </a:extLst>
          </p:cNvPr>
          <p:cNvPicPr>
            <a:picLocks noChangeAspect="1"/>
          </p:cNvPicPr>
          <p:nvPr/>
        </p:nvPicPr>
        <p:blipFill>
          <a:blip r:embed="rId3"/>
          <a:stretch>
            <a:fillRect/>
          </a:stretch>
        </p:blipFill>
        <p:spPr>
          <a:xfrm>
            <a:off x="7368260" y="2201307"/>
            <a:ext cx="4542465" cy="2803349"/>
          </a:xfrm>
          <a:prstGeom prst="rect">
            <a:avLst/>
          </a:prstGeom>
          <a:ln>
            <a:solidFill>
              <a:schemeClr val="tx1"/>
            </a:solidFill>
          </a:ln>
        </p:spPr>
      </p:pic>
      <p:sp>
        <p:nvSpPr>
          <p:cNvPr id="37" name="Rectangle 36">
            <a:extLst>
              <a:ext uri="{FF2B5EF4-FFF2-40B4-BE49-F238E27FC236}">
                <a16:creationId xmlns:a16="http://schemas.microsoft.com/office/drawing/2014/main" id="{7C9EC279-20A6-4021-BC40-B8D64B658395}"/>
              </a:ext>
            </a:extLst>
          </p:cNvPr>
          <p:cNvSpPr/>
          <p:nvPr/>
        </p:nvSpPr>
        <p:spPr>
          <a:xfrm>
            <a:off x="1883118" y="1490036"/>
            <a:ext cx="2508249" cy="602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Airbnb Data Table</a:t>
            </a:r>
          </a:p>
        </p:txBody>
      </p:sp>
      <p:sp>
        <p:nvSpPr>
          <p:cNvPr id="38" name="Rectangle 37">
            <a:extLst>
              <a:ext uri="{FF2B5EF4-FFF2-40B4-BE49-F238E27FC236}">
                <a16:creationId xmlns:a16="http://schemas.microsoft.com/office/drawing/2014/main" id="{FBF674D7-F445-48EE-AA6D-ADBA9BE0520A}"/>
              </a:ext>
            </a:extLst>
          </p:cNvPr>
          <p:cNvSpPr/>
          <p:nvPr/>
        </p:nvSpPr>
        <p:spPr>
          <a:xfrm>
            <a:off x="8385367" y="1494836"/>
            <a:ext cx="2508249" cy="6020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NYPD Arrest Data Table</a:t>
            </a:r>
            <a:endParaRPr lang="en-US" dirty="0"/>
          </a:p>
        </p:txBody>
      </p:sp>
      <p:sp>
        <p:nvSpPr>
          <p:cNvPr id="27" name="Oval 26">
            <a:extLst>
              <a:ext uri="{FF2B5EF4-FFF2-40B4-BE49-F238E27FC236}">
                <a16:creationId xmlns:a16="http://schemas.microsoft.com/office/drawing/2014/main" id="{36E66F52-1DE7-4121-B624-0ADB5AD7DF66}"/>
              </a:ext>
            </a:extLst>
          </p:cNvPr>
          <p:cNvSpPr/>
          <p:nvPr/>
        </p:nvSpPr>
        <p:spPr>
          <a:xfrm>
            <a:off x="5459552" y="2915096"/>
            <a:ext cx="1739474" cy="960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general key ?</a:t>
            </a:r>
          </a:p>
        </p:txBody>
      </p:sp>
      <p:sp>
        <p:nvSpPr>
          <p:cNvPr id="39" name="Arrow: Left-Right-Up 38">
            <a:extLst>
              <a:ext uri="{FF2B5EF4-FFF2-40B4-BE49-F238E27FC236}">
                <a16:creationId xmlns:a16="http://schemas.microsoft.com/office/drawing/2014/main" id="{294646D7-E781-4F69-9983-8FBBCBF1EBC3}"/>
              </a:ext>
            </a:extLst>
          </p:cNvPr>
          <p:cNvSpPr/>
          <p:nvPr/>
        </p:nvSpPr>
        <p:spPr>
          <a:xfrm rot="10800000">
            <a:off x="5459553" y="3872309"/>
            <a:ext cx="1739473" cy="1880791"/>
          </a:xfrm>
          <a:prstGeom prst="leftRightUpArrow">
            <a:avLst>
              <a:gd name="adj1" fmla="val 4532"/>
              <a:gd name="adj2" fmla="val 9120"/>
              <a:gd name="adj3" fmla="val 9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704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lstStyle/>
          <a:p>
            <a:pPr algn="l"/>
            <a:r>
              <a:rPr lang="en-US" dirty="0"/>
              <a:t>Data Consolidation – Solution</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7B587D3D-FDD5-47FD-9709-8B5CE998AC53}"/>
              </a:ext>
            </a:extLst>
          </p:cNvPr>
          <p:cNvGrpSpPr/>
          <p:nvPr/>
        </p:nvGrpSpPr>
        <p:grpSpPr>
          <a:xfrm>
            <a:off x="1483239" y="1081611"/>
            <a:ext cx="10118694" cy="5643039"/>
            <a:chOff x="1483239" y="1081611"/>
            <a:chExt cx="10118694" cy="5643039"/>
          </a:xfrm>
        </p:grpSpPr>
        <p:sp>
          <p:nvSpPr>
            <p:cNvPr id="3" name="Rectangle 2">
              <a:extLst>
                <a:ext uri="{FF2B5EF4-FFF2-40B4-BE49-F238E27FC236}">
                  <a16:creationId xmlns:a16="http://schemas.microsoft.com/office/drawing/2014/main" id="{0B828B7E-6A22-4BCA-8E05-4B323A5F8BCD}"/>
                </a:ext>
              </a:extLst>
            </p:cNvPr>
            <p:cNvSpPr/>
            <p:nvPr/>
          </p:nvSpPr>
          <p:spPr>
            <a:xfrm>
              <a:off x="1483239" y="1554974"/>
              <a:ext cx="10018713" cy="51696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2A3B5BE1-767E-4814-BB45-78BD595A9859}"/>
                </a:ext>
              </a:extLst>
            </p:cNvPr>
            <p:cNvSpPr/>
            <p:nvPr/>
          </p:nvSpPr>
          <p:spPr>
            <a:xfrm>
              <a:off x="3381375" y="4714875"/>
              <a:ext cx="104775" cy="114300"/>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8CB45454-FBDE-4809-A0AD-E7350AB0D875}"/>
                </a:ext>
              </a:extLst>
            </p:cNvPr>
            <p:cNvSpPr/>
            <p:nvPr/>
          </p:nvSpPr>
          <p:spPr>
            <a:xfrm>
              <a:off x="4686300" y="3049159"/>
              <a:ext cx="104775" cy="114300"/>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1D08450A-8F78-4918-8529-7E477A32E3C4}"/>
                </a:ext>
              </a:extLst>
            </p:cNvPr>
            <p:cNvSpPr/>
            <p:nvPr/>
          </p:nvSpPr>
          <p:spPr>
            <a:xfrm>
              <a:off x="7134225" y="4600575"/>
              <a:ext cx="104775" cy="114300"/>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EFD172F0-B3A5-4223-9656-3015B30BAEA4}"/>
                </a:ext>
              </a:extLst>
            </p:cNvPr>
            <p:cNvSpPr/>
            <p:nvPr/>
          </p:nvSpPr>
          <p:spPr>
            <a:xfrm>
              <a:off x="5191125" y="5210175"/>
              <a:ext cx="104775" cy="114300"/>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E25719B9-3EFA-4A1E-A53D-6B84122788A9}"/>
                </a:ext>
              </a:extLst>
            </p:cNvPr>
            <p:cNvSpPr/>
            <p:nvPr/>
          </p:nvSpPr>
          <p:spPr>
            <a:xfrm>
              <a:off x="8086725" y="2320674"/>
              <a:ext cx="104775" cy="114300"/>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CCD2F232-0182-4EC6-AECF-311A1D74B87B}"/>
                </a:ext>
              </a:extLst>
            </p:cNvPr>
            <p:cNvSpPr/>
            <p:nvPr/>
          </p:nvSpPr>
          <p:spPr>
            <a:xfrm>
              <a:off x="8968128" y="5661277"/>
              <a:ext cx="104775" cy="114300"/>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57277B99-4AE1-4331-AD32-AA1305A3506E}"/>
                </a:ext>
              </a:extLst>
            </p:cNvPr>
            <p:cNvSpPr/>
            <p:nvPr/>
          </p:nvSpPr>
          <p:spPr>
            <a:xfrm>
              <a:off x="4838700" y="3201559"/>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92D4182A-7E9E-4363-9648-5F7A56162B59}"/>
                </a:ext>
              </a:extLst>
            </p:cNvPr>
            <p:cNvSpPr/>
            <p:nvPr/>
          </p:nvSpPr>
          <p:spPr>
            <a:xfrm>
              <a:off x="4410075" y="2864001"/>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1D89D96D-3033-4F16-9888-D2842306DDAE}"/>
                </a:ext>
              </a:extLst>
            </p:cNvPr>
            <p:cNvSpPr/>
            <p:nvPr/>
          </p:nvSpPr>
          <p:spPr>
            <a:xfrm>
              <a:off x="3746500" y="4560610"/>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1F110160-BAF7-4DD9-9BC0-FAFBB1AD09F1}"/>
                </a:ext>
              </a:extLst>
            </p:cNvPr>
            <p:cNvSpPr/>
            <p:nvPr/>
          </p:nvSpPr>
          <p:spPr>
            <a:xfrm>
              <a:off x="8786812" y="3296809"/>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FEB89021-284A-476C-BF64-D6B204410B04}"/>
                </a:ext>
              </a:extLst>
            </p:cNvPr>
            <p:cNvSpPr/>
            <p:nvPr/>
          </p:nvSpPr>
          <p:spPr>
            <a:xfrm>
              <a:off x="5138737" y="3963559"/>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87741E34-D590-435F-BEC0-4EAC7B7B76C7}"/>
                </a:ext>
              </a:extLst>
            </p:cNvPr>
            <p:cNvSpPr/>
            <p:nvPr/>
          </p:nvSpPr>
          <p:spPr>
            <a:xfrm>
              <a:off x="6415087" y="2617510"/>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0D1FA1D2-4E10-4214-982D-3E85AF4A8BBC}"/>
                </a:ext>
              </a:extLst>
            </p:cNvPr>
            <p:cNvSpPr/>
            <p:nvPr/>
          </p:nvSpPr>
          <p:spPr>
            <a:xfrm>
              <a:off x="6057899" y="5748297"/>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46911AA2-5974-46EF-8E50-B72D13DA5D70}"/>
                </a:ext>
              </a:extLst>
            </p:cNvPr>
            <p:cNvSpPr/>
            <p:nvPr/>
          </p:nvSpPr>
          <p:spPr>
            <a:xfrm>
              <a:off x="9801225" y="3773059"/>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A3F62D9A-E3F9-4D28-85B3-1651D7A58966}"/>
                </a:ext>
              </a:extLst>
            </p:cNvPr>
            <p:cNvSpPr/>
            <p:nvPr/>
          </p:nvSpPr>
          <p:spPr>
            <a:xfrm>
              <a:off x="5348287" y="4647494"/>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41C7ADCA-DA2E-4764-9D3F-7F25341AC67C}"/>
                </a:ext>
              </a:extLst>
            </p:cNvPr>
            <p:cNvSpPr/>
            <p:nvPr/>
          </p:nvSpPr>
          <p:spPr>
            <a:xfrm>
              <a:off x="7186612" y="3040793"/>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7B2B3D04-EE61-4298-A142-AF7EF718F6E4}"/>
                </a:ext>
              </a:extLst>
            </p:cNvPr>
            <p:cNvSpPr/>
            <p:nvPr/>
          </p:nvSpPr>
          <p:spPr>
            <a:xfrm>
              <a:off x="9458325" y="1909209"/>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16DCA284-EAA0-4B42-9364-D0EF1E092319}"/>
                </a:ext>
              </a:extLst>
            </p:cNvPr>
            <p:cNvSpPr/>
            <p:nvPr/>
          </p:nvSpPr>
          <p:spPr>
            <a:xfrm>
              <a:off x="7424737" y="1573518"/>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a:extLst>
                <a:ext uri="{FF2B5EF4-FFF2-40B4-BE49-F238E27FC236}">
                  <a16:creationId xmlns:a16="http://schemas.microsoft.com/office/drawing/2014/main" id="{24A0B0BB-4E4F-4AE5-AFA6-A00A3E4ACFD3}"/>
                </a:ext>
              </a:extLst>
            </p:cNvPr>
            <p:cNvSpPr/>
            <p:nvPr/>
          </p:nvSpPr>
          <p:spPr>
            <a:xfrm>
              <a:off x="2419350" y="4992259"/>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9FEC132F-3F4D-4C06-A9DC-087A3EC94BC6}"/>
                </a:ext>
              </a:extLst>
            </p:cNvPr>
            <p:cNvSpPr/>
            <p:nvPr/>
          </p:nvSpPr>
          <p:spPr>
            <a:xfrm>
              <a:off x="3486150" y="2945543"/>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id="{361EFD03-BD6E-4996-97AF-E502DD6CC5A7}"/>
                </a:ext>
              </a:extLst>
            </p:cNvPr>
            <p:cNvSpPr/>
            <p:nvPr/>
          </p:nvSpPr>
          <p:spPr>
            <a:xfrm>
              <a:off x="5138736" y="2646085"/>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FAB2593E-A96E-4E34-81DA-987A1391AE41}"/>
                </a:ext>
              </a:extLst>
            </p:cNvPr>
            <p:cNvSpPr/>
            <p:nvPr/>
          </p:nvSpPr>
          <p:spPr>
            <a:xfrm>
              <a:off x="7124700" y="5487559"/>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id="{F159E1F4-FA4F-40A5-ABA5-A7E2566237BC}"/>
                </a:ext>
              </a:extLst>
            </p:cNvPr>
            <p:cNvSpPr/>
            <p:nvPr/>
          </p:nvSpPr>
          <p:spPr>
            <a:xfrm>
              <a:off x="4991100" y="3353959"/>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id="{131123D1-CA9F-408E-B077-232AF3D49044}"/>
                </a:ext>
              </a:extLst>
            </p:cNvPr>
            <p:cNvSpPr/>
            <p:nvPr/>
          </p:nvSpPr>
          <p:spPr>
            <a:xfrm>
              <a:off x="9563100" y="5397625"/>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8839711C-5125-4979-80F7-2FA409FEC884}"/>
                </a:ext>
              </a:extLst>
            </p:cNvPr>
            <p:cNvSpPr/>
            <p:nvPr/>
          </p:nvSpPr>
          <p:spPr>
            <a:xfrm>
              <a:off x="9906000" y="3153934"/>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B4094DD5-4334-4980-B869-A51E7DA4FD9D}"/>
                </a:ext>
              </a:extLst>
            </p:cNvPr>
            <p:cNvSpPr/>
            <p:nvPr/>
          </p:nvSpPr>
          <p:spPr>
            <a:xfrm>
              <a:off x="7319962" y="3072619"/>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id="{2CDB33B7-2176-4EBA-8D26-AA2D91E0831C}"/>
                </a:ext>
              </a:extLst>
            </p:cNvPr>
            <p:cNvSpPr/>
            <p:nvPr/>
          </p:nvSpPr>
          <p:spPr>
            <a:xfrm>
              <a:off x="7448549" y="4926743"/>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id="{AF0B95B7-8EFC-4240-BB4A-3AA7349BB532}"/>
                </a:ext>
              </a:extLst>
            </p:cNvPr>
            <p:cNvSpPr/>
            <p:nvPr/>
          </p:nvSpPr>
          <p:spPr>
            <a:xfrm>
              <a:off x="10417175" y="4704644"/>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id="{0D190A68-FD57-472C-82D3-E8FE7905C401}"/>
                </a:ext>
              </a:extLst>
            </p:cNvPr>
            <p:cNvSpPr/>
            <p:nvPr/>
          </p:nvSpPr>
          <p:spPr>
            <a:xfrm>
              <a:off x="4633912" y="5874606"/>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id="{30CDC4FA-D81C-48A3-93EF-ED092C5287D8}"/>
                </a:ext>
              </a:extLst>
            </p:cNvPr>
            <p:cNvSpPr/>
            <p:nvPr/>
          </p:nvSpPr>
          <p:spPr>
            <a:xfrm>
              <a:off x="6057900" y="4420759"/>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7542A450-B101-4B34-92BF-C72979AF036A}"/>
                </a:ext>
              </a:extLst>
            </p:cNvPr>
            <p:cNvSpPr/>
            <p:nvPr/>
          </p:nvSpPr>
          <p:spPr>
            <a:xfrm>
              <a:off x="3921917" y="2256291"/>
              <a:ext cx="1633539" cy="1700035"/>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39A3041F-44D7-4053-8405-242CF004A3EC}"/>
                </a:ext>
              </a:extLst>
            </p:cNvPr>
            <p:cNvSpPr/>
            <p:nvPr/>
          </p:nvSpPr>
          <p:spPr>
            <a:xfrm>
              <a:off x="7334248" y="1524131"/>
              <a:ext cx="1633539" cy="1700035"/>
            </a:xfrm>
            <a:prstGeom prst="flowChartConnector">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8034551B-CD99-423E-BE66-94D84B52C33E}"/>
                </a:ext>
              </a:extLst>
            </p:cNvPr>
            <p:cNvSpPr/>
            <p:nvPr/>
          </p:nvSpPr>
          <p:spPr>
            <a:xfrm>
              <a:off x="8205785" y="4898279"/>
              <a:ext cx="1633539" cy="1700035"/>
            </a:xfrm>
            <a:prstGeom prst="flowChartConnector">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05C3645C-2388-45EA-8FDA-18FB95BFD3AE}"/>
                </a:ext>
              </a:extLst>
            </p:cNvPr>
            <p:cNvSpPr/>
            <p:nvPr/>
          </p:nvSpPr>
          <p:spPr>
            <a:xfrm>
              <a:off x="6367460" y="3807707"/>
              <a:ext cx="1633539" cy="1700035"/>
            </a:xfrm>
            <a:prstGeom prst="flowChartConnector">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id="{54685775-EFBA-4531-BF68-4AC244C250BF}"/>
                </a:ext>
              </a:extLst>
            </p:cNvPr>
            <p:cNvSpPr/>
            <p:nvPr/>
          </p:nvSpPr>
          <p:spPr>
            <a:xfrm>
              <a:off x="2615800" y="3911776"/>
              <a:ext cx="1633539" cy="1700035"/>
            </a:xfrm>
            <a:prstGeom prst="flowChartConnector">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a:extLst>
                <a:ext uri="{FF2B5EF4-FFF2-40B4-BE49-F238E27FC236}">
                  <a16:creationId xmlns:a16="http://schemas.microsoft.com/office/drawing/2014/main" id="{D44989BC-B475-4F61-BA63-232095FA83B9}"/>
                </a:ext>
              </a:extLst>
            </p:cNvPr>
            <p:cNvSpPr/>
            <p:nvPr/>
          </p:nvSpPr>
          <p:spPr>
            <a:xfrm>
              <a:off x="5500687" y="4799894"/>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id="{935DCFB1-DA14-48D3-96AF-B3D6DD8EB608}"/>
                </a:ext>
              </a:extLst>
            </p:cNvPr>
            <p:cNvSpPr/>
            <p:nvPr/>
          </p:nvSpPr>
          <p:spPr>
            <a:xfrm>
              <a:off x="3250663" y="5040336"/>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allout: Bent Line 57">
              <a:extLst>
                <a:ext uri="{FF2B5EF4-FFF2-40B4-BE49-F238E27FC236}">
                  <a16:creationId xmlns:a16="http://schemas.microsoft.com/office/drawing/2014/main" id="{94ED727F-FA66-4A89-ADB2-8F762AD8047F}"/>
                </a:ext>
              </a:extLst>
            </p:cNvPr>
            <p:cNvSpPr/>
            <p:nvPr/>
          </p:nvSpPr>
          <p:spPr>
            <a:xfrm>
              <a:off x="10256039" y="5465799"/>
              <a:ext cx="1172769" cy="630966"/>
            </a:xfrm>
            <a:prstGeom prst="borderCallout2">
              <a:avLst>
                <a:gd name="adj1" fmla="val 18750"/>
                <a:gd name="adj2" fmla="val -8333"/>
                <a:gd name="adj3" fmla="val 18750"/>
                <a:gd name="adj4" fmla="val -16667"/>
                <a:gd name="adj5" fmla="val 92875"/>
                <a:gd name="adj6" fmla="val -35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Neutral face with no fill">
              <a:extLst>
                <a:ext uri="{FF2B5EF4-FFF2-40B4-BE49-F238E27FC236}">
                  <a16:creationId xmlns:a16="http://schemas.microsoft.com/office/drawing/2014/main" id="{7A24EC11-12FC-488C-AA14-66D63F02CC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55124" y="5471110"/>
              <a:ext cx="631101" cy="631101"/>
            </a:xfrm>
            <a:prstGeom prst="rect">
              <a:avLst/>
            </a:prstGeom>
          </p:spPr>
        </p:pic>
        <p:sp>
          <p:nvSpPr>
            <p:cNvPr id="59" name="Callout: Bent Line 58">
              <a:extLst>
                <a:ext uri="{FF2B5EF4-FFF2-40B4-BE49-F238E27FC236}">
                  <a16:creationId xmlns:a16="http://schemas.microsoft.com/office/drawing/2014/main" id="{9036EAB3-7F73-488F-A8F7-9247D3611940}"/>
                </a:ext>
              </a:extLst>
            </p:cNvPr>
            <p:cNvSpPr/>
            <p:nvPr/>
          </p:nvSpPr>
          <p:spPr>
            <a:xfrm>
              <a:off x="8512964" y="4018392"/>
              <a:ext cx="1172769" cy="630966"/>
            </a:xfrm>
            <a:prstGeom prst="borderCallout2">
              <a:avLst>
                <a:gd name="adj1" fmla="val 18750"/>
                <a:gd name="adj2" fmla="val -8333"/>
                <a:gd name="adj3" fmla="val 18750"/>
                <a:gd name="adj4" fmla="val -16667"/>
                <a:gd name="adj5" fmla="val 118538"/>
                <a:gd name="adj6" fmla="val -417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allout: Bent Line 60">
              <a:extLst>
                <a:ext uri="{FF2B5EF4-FFF2-40B4-BE49-F238E27FC236}">
                  <a16:creationId xmlns:a16="http://schemas.microsoft.com/office/drawing/2014/main" id="{0716F68F-F2F4-406D-A62C-3F5E50FF2117}"/>
                </a:ext>
              </a:extLst>
            </p:cNvPr>
            <p:cNvSpPr/>
            <p:nvPr/>
          </p:nvSpPr>
          <p:spPr>
            <a:xfrm>
              <a:off x="9701213" y="2208025"/>
              <a:ext cx="1172769" cy="630966"/>
            </a:xfrm>
            <a:prstGeom prst="borderCallout2">
              <a:avLst>
                <a:gd name="adj1" fmla="val 80643"/>
                <a:gd name="adj2" fmla="val -5780"/>
                <a:gd name="adj3" fmla="val 80643"/>
                <a:gd name="adj4" fmla="val -19220"/>
                <a:gd name="adj5" fmla="val 15887"/>
                <a:gd name="adj6" fmla="val -581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Smiling face with no fill">
              <a:extLst>
                <a:ext uri="{FF2B5EF4-FFF2-40B4-BE49-F238E27FC236}">
                  <a16:creationId xmlns:a16="http://schemas.microsoft.com/office/drawing/2014/main" id="{6A21A943-AD48-483E-AB1A-D3A85265C6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20264" y="2215414"/>
              <a:ext cx="631825" cy="631825"/>
            </a:xfrm>
            <a:prstGeom prst="rect">
              <a:avLst/>
            </a:prstGeom>
          </p:spPr>
        </p:pic>
        <p:sp>
          <p:nvSpPr>
            <p:cNvPr id="62" name="Callout: Bent Line 61">
              <a:extLst>
                <a:ext uri="{FF2B5EF4-FFF2-40B4-BE49-F238E27FC236}">
                  <a16:creationId xmlns:a16="http://schemas.microsoft.com/office/drawing/2014/main" id="{8083303A-7DC2-4E50-85F1-9B00DBCA49E1}"/>
                </a:ext>
              </a:extLst>
            </p:cNvPr>
            <p:cNvSpPr/>
            <p:nvPr/>
          </p:nvSpPr>
          <p:spPr>
            <a:xfrm>
              <a:off x="1694255" y="5931756"/>
              <a:ext cx="1172769" cy="630966"/>
            </a:xfrm>
            <a:prstGeom prst="borderCallout2">
              <a:avLst>
                <a:gd name="adj1" fmla="val 24788"/>
                <a:gd name="adj2" fmla="val 113369"/>
                <a:gd name="adj3" fmla="val 24789"/>
                <a:gd name="adj4" fmla="val 127163"/>
                <a:gd name="adj5" fmla="val -46007"/>
                <a:gd name="adj6" fmla="val 1534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Sad face with no fill">
              <a:extLst>
                <a:ext uri="{FF2B5EF4-FFF2-40B4-BE49-F238E27FC236}">
                  <a16:creationId xmlns:a16="http://schemas.microsoft.com/office/drawing/2014/main" id="{4279619B-A0B3-413F-AB30-7D5A9F05A6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95464" y="5945301"/>
              <a:ext cx="633397" cy="633397"/>
            </a:xfrm>
            <a:prstGeom prst="rect">
              <a:avLst/>
            </a:prstGeom>
          </p:spPr>
        </p:pic>
        <p:sp>
          <p:nvSpPr>
            <p:cNvPr id="63" name="Callout: Bent Line 62">
              <a:extLst>
                <a:ext uri="{FF2B5EF4-FFF2-40B4-BE49-F238E27FC236}">
                  <a16:creationId xmlns:a16="http://schemas.microsoft.com/office/drawing/2014/main" id="{DBBDA128-4EEA-4221-8404-E112ECB70D2B}"/>
                </a:ext>
              </a:extLst>
            </p:cNvPr>
            <p:cNvSpPr/>
            <p:nvPr/>
          </p:nvSpPr>
          <p:spPr>
            <a:xfrm>
              <a:off x="2328861" y="3169302"/>
              <a:ext cx="1172769" cy="630966"/>
            </a:xfrm>
            <a:prstGeom prst="borderCallout2">
              <a:avLst>
                <a:gd name="adj1" fmla="val 51961"/>
                <a:gd name="adj2" fmla="val 109114"/>
                <a:gd name="adj3" fmla="val 51961"/>
                <a:gd name="adj4" fmla="val 123758"/>
                <a:gd name="adj5" fmla="val 14377"/>
                <a:gd name="adj6" fmla="val 132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Devil face with solid fill">
              <a:extLst>
                <a:ext uri="{FF2B5EF4-FFF2-40B4-BE49-F238E27FC236}">
                  <a16:creationId xmlns:a16="http://schemas.microsoft.com/office/drawing/2014/main" id="{7E440C88-5CCD-4FC2-B615-9A5EC776D2D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55255" y="3225687"/>
              <a:ext cx="559990" cy="559990"/>
            </a:xfrm>
            <a:prstGeom prst="rect">
              <a:avLst/>
            </a:prstGeom>
          </p:spPr>
        </p:pic>
        <p:sp>
          <p:nvSpPr>
            <p:cNvPr id="65" name="Rectangle 64">
              <a:extLst>
                <a:ext uri="{FF2B5EF4-FFF2-40B4-BE49-F238E27FC236}">
                  <a16:creationId xmlns:a16="http://schemas.microsoft.com/office/drawing/2014/main" id="{F35305EF-7679-4B61-9642-A920EB95AACA}"/>
                </a:ext>
              </a:extLst>
            </p:cNvPr>
            <p:cNvSpPr/>
            <p:nvPr/>
          </p:nvSpPr>
          <p:spPr>
            <a:xfrm>
              <a:off x="1691734" y="1643159"/>
              <a:ext cx="1899191" cy="677515"/>
            </a:xfrm>
            <a:prstGeom prst="rect">
              <a:avLst/>
            </a:prstGeom>
            <a:solidFill>
              <a:schemeClr val="bg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Connector 65">
              <a:extLst>
                <a:ext uri="{FF2B5EF4-FFF2-40B4-BE49-F238E27FC236}">
                  <a16:creationId xmlns:a16="http://schemas.microsoft.com/office/drawing/2014/main" id="{6A5CAB67-4233-42EC-83A7-2676B01ACEC8}"/>
                </a:ext>
              </a:extLst>
            </p:cNvPr>
            <p:cNvSpPr/>
            <p:nvPr/>
          </p:nvSpPr>
          <p:spPr>
            <a:xfrm>
              <a:off x="1832376" y="1818206"/>
              <a:ext cx="104775" cy="114300"/>
            </a:xfrm>
            <a:prstGeom prst="flowChartConnector">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a:extLst>
                <a:ext uri="{FF2B5EF4-FFF2-40B4-BE49-F238E27FC236}">
                  <a16:creationId xmlns:a16="http://schemas.microsoft.com/office/drawing/2014/main" id="{109ACF52-BB6A-4B9F-9BDD-7958660F453E}"/>
                </a:ext>
              </a:extLst>
            </p:cNvPr>
            <p:cNvSpPr/>
            <p:nvPr/>
          </p:nvSpPr>
          <p:spPr>
            <a:xfrm>
              <a:off x="1832375" y="2068985"/>
              <a:ext cx="104775" cy="114300"/>
            </a:xfrm>
            <a:prstGeom prst="flowChartConnector">
              <a:avLst/>
            </a:prstGeom>
            <a:solidFill>
              <a:srgbClr val="C00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CB0B7824-34B4-478F-88D8-A6F1C3006E85}"/>
                </a:ext>
              </a:extLst>
            </p:cNvPr>
            <p:cNvSpPr txBox="1"/>
            <p:nvPr/>
          </p:nvSpPr>
          <p:spPr>
            <a:xfrm>
              <a:off x="1926686" y="1736078"/>
              <a:ext cx="1241765" cy="276999"/>
            </a:xfrm>
            <a:prstGeom prst="rect">
              <a:avLst/>
            </a:prstGeom>
            <a:noFill/>
          </p:spPr>
          <p:txBody>
            <a:bodyPr wrap="square" rtlCol="0">
              <a:spAutoFit/>
            </a:bodyPr>
            <a:lstStyle/>
            <a:p>
              <a:r>
                <a:rPr lang="en-US" sz="1200" b="1" dirty="0"/>
                <a:t>Airbnb Location</a:t>
              </a:r>
            </a:p>
          </p:txBody>
        </p:sp>
        <p:sp>
          <p:nvSpPr>
            <p:cNvPr id="70" name="TextBox 69">
              <a:extLst>
                <a:ext uri="{FF2B5EF4-FFF2-40B4-BE49-F238E27FC236}">
                  <a16:creationId xmlns:a16="http://schemas.microsoft.com/office/drawing/2014/main" id="{4C4F46A7-34D1-4CE1-B8D2-A50EE5D4F9CA}"/>
                </a:ext>
              </a:extLst>
            </p:cNvPr>
            <p:cNvSpPr txBox="1"/>
            <p:nvPr/>
          </p:nvSpPr>
          <p:spPr>
            <a:xfrm>
              <a:off x="1926686" y="1983627"/>
              <a:ext cx="1762919" cy="276999"/>
            </a:xfrm>
            <a:prstGeom prst="rect">
              <a:avLst/>
            </a:prstGeom>
            <a:noFill/>
          </p:spPr>
          <p:txBody>
            <a:bodyPr wrap="square" rtlCol="0">
              <a:spAutoFit/>
            </a:bodyPr>
            <a:lstStyle/>
            <a:p>
              <a:r>
                <a:rPr lang="en-US" sz="1200" b="1" dirty="0"/>
                <a:t>Crime Arrest </a:t>
              </a:r>
              <a:r>
                <a:rPr lang="en-US" altLang="zh-CN" sz="1200" b="1" dirty="0"/>
                <a:t>Location</a:t>
              </a:r>
              <a:endParaRPr lang="en-US" sz="1200" b="1" dirty="0"/>
            </a:p>
          </p:txBody>
        </p:sp>
        <p:cxnSp>
          <p:nvCxnSpPr>
            <p:cNvPr id="72" name="Straight Connector 71">
              <a:extLst>
                <a:ext uri="{FF2B5EF4-FFF2-40B4-BE49-F238E27FC236}">
                  <a16:creationId xmlns:a16="http://schemas.microsoft.com/office/drawing/2014/main" id="{65075C85-EEEA-4755-B932-54F2BCDDB2F3}"/>
                </a:ext>
              </a:extLst>
            </p:cNvPr>
            <p:cNvCxnSpPr>
              <a:stCxn id="5" idx="0"/>
              <a:endCxn id="13" idx="0"/>
            </p:cNvCxnSpPr>
            <p:nvPr/>
          </p:nvCxnSpPr>
          <p:spPr>
            <a:xfrm>
              <a:off x="4738687" y="2256291"/>
              <a:ext cx="1" cy="792868"/>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AFA91D03-EC7F-4285-86C9-A70D818F8F51}"/>
                </a:ext>
              </a:extLst>
            </p:cNvPr>
            <p:cNvSpPr txBox="1"/>
            <p:nvPr/>
          </p:nvSpPr>
          <p:spPr>
            <a:xfrm>
              <a:off x="4683405" y="2417444"/>
              <a:ext cx="1097757" cy="276999"/>
            </a:xfrm>
            <a:prstGeom prst="rect">
              <a:avLst/>
            </a:prstGeom>
            <a:noFill/>
          </p:spPr>
          <p:txBody>
            <a:bodyPr wrap="square" rtlCol="0">
              <a:spAutoFit/>
            </a:bodyPr>
            <a:lstStyle/>
            <a:p>
              <a:r>
                <a:rPr lang="en-US" sz="1200" b="1" dirty="0"/>
                <a:t>0.5 Mile</a:t>
              </a:r>
            </a:p>
          </p:txBody>
        </p:sp>
        <p:cxnSp>
          <p:nvCxnSpPr>
            <p:cNvPr id="74" name="Straight Connector 73">
              <a:extLst>
                <a:ext uri="{FF2B5EF4-FFF2-40B4-BE49-F238E27FC236}">
                  <a16:creationId xmlns:a16="http://schemas.microsoft.com/office/drawing/2014/main" id="{C2F9D1EE-3476-440F-A299-8A213AD5196D}"/>
                </a:ext>
              </a:extLst>
            </p:cNvPr>
            <p:cNvCxnSpPr>
              <a:cxnSpLocks/>
              <a:endCxn id="16" idx="0"/>
            </p:cNvCxnSpPr>
            <p:nvPr/>
          </p:nvCxnSpPr>
          <p:spPr>
            <a:xfrm>
              <a:off x="8139113" y="1524131"/>
              <a:ext cx="0" cy="796543"/>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77" name="TextBox 76">
              <a:extLst>
                <a:ext uri="{FF2B5EF4-FFF2-40B4-BE49-F238E27FC236}">
                  <a16:creationId xmlns:a16="http://schemas.microsoft.com/office/drawing/2014/main" id="{A17EF4EF-B827-4EF2-A709-42B84994E8EF}"/>
                </a:ext>
              </a:extLst>
            </p:cNvPr>
            <p:cNvSpPr txBox="1"/>
            <p:nvPr/>
          </p:nvSpPr>
          <p:spPr>
            <a:xfrm>
              <a:off x="8125337" y="1799425"/>
              <a:ext cx="1097757" cy="276999"/>
            </a:xfrm>
            <a:prstGeom prst="rect">
              <a:avLst/>
            </a:prstGeom>
            <a:noFill/>
          </p:spPr>
          <p:txBody>
            <a:bodyPr wrap="square" rtlCol="0">
              <a:spAutoFit/>
            </a:bodyPr>
            <a:lstStyle/>
            <a:p>
              <a:r>
                <a:rPr lang="en-US" sz="1200" b="1" dirty="0"/>
                <a:t>0.5 Mile</a:t>
              </a:r>
            </a:p>
          </p:txBody>
        </p:sp>
        <p:cxnSp>
          <p:nvCxnSpPr>
            <p:cNvPr id="78" name="Straight Connector 77">
              <a:extLst>
                <a:ext uri="{FF2B5EF4-FFF2-40B4-BE49-F238E27FC236}">
                  <a16:creationId xmlns:a16="http://schemas.microsoft.com/office/drawing/2014/main" id="{1F72F11F-0CC9-4853-BF2A-50063EEE92D4}"/>
                </a:ext>
              </a:extLst>
            </p:cNvPr>
            <p:cNvCxnSpPr/>
            <p:nvPr/>
          </p:nvCxnSpPr>
          <p:spPr>
            <a:xfrm>
              <a:off x="3436657" y="3922690"/>
              <a:ext cx="1" cy="792868"/>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79" name="TextBox 78">
              <a:extLst>
                <a:ext uri="{FF2B5EF4-FFF2-40B4-BE49-F238E27FC236}">
                  <a16:creationId xmlns:a16="http://schemas.microsoft.com/office/drawing/2014/main" id="{474236A2-DF60-4CB1-911F-B8719C88BDD3}"/>
                </a:ext>
              </a:extLst>
            </p:cNvPr>
            <p:cNvSpPr txBox="1"/>
            <p:nvPr/>
          </p:nvSpPr>
          <p:spPr>
            <a:xfrm>
              <a:off x="3381375" y="4083843"/>
              <a:ext cx="1097757" cy="276999"/>
            </a:xfrm>
            <a:prstGeom prst="rect">
              <a:avLst/>
            </a:prstGeom>
            <a:noFill/>
          </p:spPr>
          <p:txBody>
            <a:bodyPr wrap="square" rtlCol="0">
              <a:spAutoFit/>
            </a:bodyPr>
            <a:lstStyle/>
            <a:p>
              <a:r>
                <a:rPr lang="en-US" sz="1200" b="1" dirty="0"/>
                <a:t>0.5 Mile</a:t>
              </a:r>
            </a:p>
          </p:txBody>
        </p:sp>
        <p:cxnSp>
          <p:nvCxnSpPr>
            <p:cNvPr id="80" name="Straight Connector 79">
              <a:extLst>
                <a:ext uri="{FF2B5EF4-FFF2-40B4-BE49-F238E27FC236}">
                  <a16:creationId xmlns:a16="http://schemas.microsoft.com/office/drawing/2014/main" id="{4ECCE395-390E-4928-93CB-79062ABC60B8}"/>
                </a:ext>
              </a:extLst>
            </p:cNvPr>
            <p:cNvCxnSpPr/>
            <p:nvPr/>
          </p:nvCxnSpPr>
          <p:spPr>
            <a:xfrm>
              <a:off x="7187122" y="3818392"/>
              <a:ext cx="1" cy="792868"/>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81" name="TextBox 80">
              <a:extLst>
                <a:ext uri="{FF2B5EF4-FFF2-40B4-BE49-F238E27FC236}">
                  <a16:creationId xmlns:a16="http://schemas.microsoft.com/office/drawing/2014/main" id="{7DFF9919-1779-4D57-A76B-CAF98F9905FF}"/>
                </a:ext>
              </a:extLst>
            </p:cNvPr>
            <p:cNvSpPr txBox="1"/>
            <p:nvPr/>
          </p:nvSpPr>
          <p:spPr>
            <a:xfrm>
              <a:off x="7131840" y="3979545"/>
              <a:ext cx="1097757" cy="276999"/>
            </a:xfrm>
            <a:prstGeom prst="rect">
              <a:avLst/>
            </a:prstGeom>
            <a:noFill/>
          </p:spPr>
          <p:txBody>
            <a:bodyPr wrap="square" rtlCol="0">
              <a:spAutoFit/>
            </a:bodyPr>
            <a:lstStyle/>
            <a:p>
              <a:r>
                <a:rPr lang="en-US" sz="1200" b="1" dirty="0"/>
                <a:t>0.5 Mile</a:t>
              </a:r>
            </a:p>
          </p:txBody>
        </p:sp>
        <p:sp>
          <p:nvSpPr>
            <p:cNvPr id="83" name="TextBox 82">
              <a:extLst>
                <a:ext uri="{FF2B5EF4-FFF2-40B4-BE49-F238E27FC236}">
                  <a16:creationId xmlns:a16="http://schemas.microsoft.com/office/drawing/2014/main" id="{78E11032-6B89-4719-A62E-DF739D02BA1E}"/>
                </a:ext>
              </a:extLst>
            </p:cNvPr>
            <p:cNvSpPr txBox="1"/>
            <p:nvPr/>
          </p:nvSpPr>
          <p:spPr>
            <a:xfrm>
              <a:off x="8989753" y="5064500"/>
              <a:ext cx="1097757" cy="276999"/>
            </a:xfrm>
            <a:prstGeom prst="rect">
              <a:avLst/>
            </a:prstGeom>
            <a:noFill/>
          </p:spPr>
          <p:txBody>
            <a:bodyPr wrap="square" rtlCol="0">
              <a:spAutoFit/>
            </a:bodyPr>
            <a:lstStyle/>
            <a:p>
              <a:r>
                <a:rPr lang="en-US" sz="1200" b="1" dirty="0"/>
                <a:t>0.5 Mile</a:t>
              </a:r>
            </a:p>
          </p:txBody>
        </p:sp>
        <p:sp>
          <p:nvSpPr>
            <p:cNvPr id="84" name="TextBox 83">
              <a:extLst>
                <a:ext uri="{FF2B5EF4-FFF2-40B4-BE49-F238E27FC236}">
                  <a16:creationId xmlns:a16="http://schemas.microsoft.com/office/drawing/2014/main" id="{C345EFA5-636B-4139-8C8C-67E7E149D3E1}"/>
                </a:ext>
              </a:extLst>
            </p:cNvPr>
            <p:cNvSpPr txBox="1"/>
            <p:nvPr/>
          </p:nvSpPr>
          <p:spPr>
            <a:xfrm>
              <a:off x="10248899" y="2574045"/>
              <a:ext cx="796639" cy="276999"/>
            </a:xfrm>
            <a:prstGeom prst="rect">
              <a:avLst/>
            </a:prstGeom>
            <a:noFill/>
          </p:spPr>
          <p:txBody>
            <a:bodyPr wrap="square" rtlCol="0">
              <a:spAutoFit/>
            </a:bodyPr>
            <a:lstStyle/>
            <a:p>
              <a:r>
                <a:rPr lang="en-US" sz="1200" b="1" dirty="0" err="1">
                  <a:solidFill>
                    <a:schemeClr val="bg2">
                      <a:lumMod val="25000"/>
                    </a:schemeClr>
                  </a:solidFill>
                </a:rPr>
                <a:t>Cnt</a:t>
              </a:r>
              <a:r>
                <a:rPr lang="en-US" sz="1200" b="1" dirty="0">
                  <a:solidFill>
                    <a:schemeClr val="bg2">
                      <a:lumMod val="25000"/>
                    </a:schemeClr>
                  </a:solidFill>
                </a:rPr>
                <a:t> = 0</a:t>
              </a:r>
            </a:p>
          </p:txBody>
        </p:sp>
        <p:sp>
          <p:nvSpPr>
            <p:cNvPr id="87" name="TextBox 86">
              <a:extLst>
                <a:ext uri="{FF2B5EF4-FFF2-40B4-BE49-F238E27FC236}">
                  <a16:creationId xmlns:a16="http://schemas.microsoft.com/office/drawing/2014/main" id="{B361D366-C955-4E42-A0B6-0A0A6220D5B2}"/>
                </a:ext>
              </a:extLst>
            </p:cNvPr>
            <p:cNvSpPr txBox="1"/>
            <p:nvPr/>
          </p:nvSpPr>
          <p:spPr>
            <a:xfrm>
              <a:off x="9056973" y="4383711"/>
              <a:ext cx="796639" cy="276999"/>
            </a:xfrm>
            <a:prstGeom prst="rect">
              <a:avLst/>
            </a:prstGeom>
            <a:noFill/>
          </p:spPr>
          <p:txBody>
            <a:bodyPr wrap="square" rtlCol="0">
              <a:spAutoFit/>
            </a:bodyPr>
            <a:lstStyle/>
            <a:p>
              <a:r>
                <a:rPr lang="en-US" sz="1200" b="1" dirty="0" err="1">
                  <a:solidFill>
                    <a:schemeClr val="bg2">
                      <a:lumMod val="25000"/>
                    </a:schemeClr>
                  </a:solidFill>
                </a:rPr>
                <a:t>Cnt</a:t>
              </a:r>
              <a:r>
                <a:rPr lang="en-US" sz="1200" b="1" dirty="0">
                  <a:solidFill>
                    <a:schemeClr val="bg2">
                      <a:lumMod val="25000"/>
                    </a:schemeClr>
                  </a:solidFill>
                </a:rPr>
                <a:t> = 2</a:t>
              </a:r>
            </a:p>
          </p:txBody>
        </p:sp>
        <p:sp>
          <p:nvSpPr>
            <p:cNvPr id="88" name="TextBox 87">
              <a:extLst>
                <a:ext uri="{FF2B5EF4-FFF2-40B4-BE49-F238E27FC236}">
                  <a16:creationId xmlns:a16="http://schemas.microsoft.com/office/drawing/2014/main" id="{DF3C095E-3B8A-414C-B040-4E411E720DE3}"/>
                </a:ext>
              </a:extLst>
            </p:cNvPr>
            <p:cNvSpPr txBox="1"/>
            <p:nvPr/>
          </p:nvSpPr>
          <p:spPr>
            <a:xfrm>
              <a:off x="10805294" y="5850406"/>
              <a:ext cx="796639" cy="276999"/>
            </a:xfrm>
            <a:prstGeom prst="rect">
              <a:avLst/>
            </a:prstGeom>
            <a:noFill/>
          </p:spPr>
          <p:txBody>
            <a:bodyPr wrap="square" rtlCol="0">
              <a:spAutoFit/>
            </a:bodyPr>
            <a:lstStyle/>
            <a:p>
              <a:r>
                <a:rPr lang="en-US" sz="1200" b="1" dirty="0" err="1">
                  <a:solidFill>
                    <a:schemeClr val="bg2">
                      <a:lumMod val="25000"/>
                    </a:schemeClr>
                  </a:solidFill>
                </a:rPr>
                <a:t>Cnt</a:t>
              </a:r>
              <a:r>
                <a:rPr lang="en-US" sz="1200" b="1" dirty="0">
                  <a:solidFill>
                    <a:schemeClr val="bg2">
                      <a:lumMod val="25000"/>
                    </a:schemeClr>
                  </a:solidFill>
                </a:rPr>
                <a:t> = 1</a:t>
              </a:r>
            </a:p>
          </p:txBody>
        </p:sp>
        <p:sp>
          <p:nvSpPr>
            <p:cNvPr id="89" name="TextBox 88">
              <a:extLst>
                <a:ext uri="{FF2B5EF4-FFF2-40B4-BE49-F238E27FC236}">
                  <a16:creationId xmlns:a16="http://schemas.microsoft.com/office/drawing/2014/main" id="{149D7B22-6361-49BE-BA08-62AD0AFA3FBC}"/>
                </a:ext>
              </a:extLst>
            </p:cNvPr>
            <p:cNvSpPr txBox="1"/>
            <p:nvPr/>
          </p:nvSpPr>
          <p:spPr>
            <a:xfrm>
              <a:off x="2817844" y="3527484"/>
              <a:ext cx="796639" cy="276999"/>
            </a:xfrm>
            <a:prstGeom prst="rect">
              <a:avLst/>
            </a:prstGeom>
            <a:noFill/>
          </p:spPr>
          <p:txBody>
            <a:bodyPr wrap="square" rtlCol="0">
              <a:spAutoFit/>
            </a:bodyPr>
            <a:lstStyle/>
            <a:p>
              <a:r>
                <a:rPr lang="en-US" sz="1200" b="1" dirty="0" err="1">
                  <a:solidFill>
                    <a:schemeClr val="bg2">
                      <a:lumMod val="25000"/>
                    </a:schemeClr>
                  </a:solidFill>
                </a:rPr>
                <a:t>Cnt</a:t>
              </a:r>
              <a:r>
                <a:rPr lang="en-US" sz="1200" b="1" dirty="0">
                  <a:solidFill>
                    <a:schemeClr val="bg2">
                      <a:lumMod val="25000"/>
                    </a:schemeClr>
                  </a:solidFill>
                </a:rPr>
                <a:t> = 4</a:t>
              </a:r>
            </a:p>
          </p:txBody>
        </p:sp>
        <p:sp>
          <p:nvSpPr>
            <p:cNvPr id="90" name="TextBox 89">
              <a:extLst>
                <a:ext uri="{FF2B5EF4-FFF2-40B4-BE49-F238E27FC236}">
                  <a16:creationId xmlns:a16="http://schemas.microsoft.com/office/drawing/2014/main" id="{D681E6D8-7B29-44BE-A45D-FCAFAE7F23F6}"/>
                </a:ext>
              </a:extLst>
            </p:cNvPr>
            <p:cNvSpPr txBox="1"/>
            <p:nvPr/>
          </p:nvSpPr>
          <p:spPr>
            <a:xfrm>
              <a:off x="2217480" y="6298550"/>
              <a:ext cx="796639" cy="276999"/>
            </a:xfrm>
            <a:prstGeom prst="rect">
              <a:avLst/>
            </a:prstGeom>
            <a:noFill/>
          </p:spPr>
          <p:txBody>
            <a:bodyPr wrap="square" rtlCol="0">
              <a:spAutoFit/>
            </a:bodyPr>
            <a:lstStyle/>
            <a:p>
              <a:r>
                <a:rPr lang="en-US" sz="1200" b="1" dirty="0" err="1">
                  <a:solidFill>
                    <a:schemeClr val="bg2">
                      <a:lumMod val="25000"/>
                    </a:schemeClr>
                  </a:solidFill>
                </a:rPr>
                <a:t>Cnt</a:t>
              </a:r>
              <a:r>
                <a:rPr lang="en-US" sz="1200" b="1" dirty="0">
                  <a:solidFill>
                    <a:schemeClr val="bg2">
                      <a:lumMod val="25000"/>
                    </a:schemeClr>
                  </a:solidFill>
                </a:rPr>
                <a:t> = 2</a:t>
              </a:r>
            </a:p>
          </p:txBody>
        </p:sp>
        <p:cxnSp>
          <p:nvCxnSpPr>
            <p:cNvPr id="100" name="Straight Connector 99">
              <a:extLst>
                <a:ext uri="{FF2B5EF4-FFF2-40B4-BE49-F238E27FC236}">
                  <a16:creationId xmlns:a16="http://schemas.microsoft.com/office/drawing/2014/main" id="{7F157C9A-9734-4470-AC77-FFA29A439EDD}"/>
                </a:ext>
              </a:extLst>
            </p:cNvPr>
            <p:cNvCxnSpPr/>
            <p:nvPr/>
          </p:nvCxnSpPr>
          <p:spPr>
            <a:xfrm>
              <a:off x="9020516" y="4905100"/>
              <a:ext cx="1" cy="792868"/>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102" name="Rectangle 101">
              <a:extLst>
                <a:ext uri="{FF2B5EF4-FFF2-40B4-BE49-F238E27FC236}">
                  <a16:creationId xmlns:a16="http://schemas.microsoft.com/office/drawing/2014/main" id="{2F9C252B-0759-4366-9954-49B8C8D49B47}"/>
                </a:ext>
              </a:extLst>
            </p:cNvPr>
            <p:cNvSpPr/>
            <p:nvPr/>
          </p:nvSpPr>
          <p:spPr>
            <a:xfrm>
              <a:off x="1483239" y="1081611"/>
              <a:ext cx="10018713" cy="46565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Compute the number of crime arrests within 0.5 mile of each Airbnb location, the more, the worse</a:t>
              </a:r>
            </a:p>
          </p:txBody>
        </p:sp>
        <p:pic>
          <p:nvPicPr>
            <p:cNvPr id="101" name="Graphic 100" descr="Devil face with solid fill">
              <a:extLst>
                <a:ext uri="{FF2B5EF4-FFF2-40B4-BE49-F238E27FC236}">
                  <a16:creationId xmlns:a16="http://schemas.microsoft.com/office/drawing/2014/main" id="{956B5E2E-EF22-45CD-ABD5-2184259265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34281" y="1154799"/>
              <a:ext cx="369332" cy="369332"/>
            </a:xfrm>
            <a:prstGeom prst="rect">
              <a:avLst/>
            </a:prstGeom>
          </p:spPr>
        </p:pic>
        <p:pic>
          <p:nvPicPr>
            <p:cNvPr id="103" name="Graphic 102" descr="Sad face with no fill">
              <a:extLst>
                <a:ext uri="{FF2B5EF4-FFF2-40B4-BE49-F238E27FC236}">
                  <a16:creationId xmlns:a16="http://schemas.microsoft.com/office/drawing/2014/main" id="{CC113029-82C3-4D23-AB9B-7F87AFBD18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09551" y="3999831"/>
              <a:ext cx="633397" cy="633397"/>
            </a:xfrm>
            <a:prstGeom prst="rect">
              <a:avLst/>
            </a:prstGeom>
          </p:spPr>
        </p:pic>
      </p:grpSp>
    </p:spTree>
    <p:extLst>
      <p:ext uri="{BB962C8B-B14F-4D97-AF65-F5344CB8AC3E}">
        <p14:creationId xmlns:p14="http://schemas.microsoft.com/office/powerpoint/2010/main" val="384402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lstStyle/>
          <a:p>
            <a:pPr algn="l"/>
            <a:r>
              <a:rPr lang="en-US" dirty="0"/>
              <a:t>Data Consolidation – Process</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3E03BCB4-2C2C-46EB-A022-CE2CF759686B}"/>
              </a:ext>
            </a:extLst>
          </p:cNvPr>
          <p:cNvPicPr>
            <a:picLocks noChangeAspect="1"/>
          </p:cNvPicPr>
          <p:nvPr/>
        </p:nvPicPr>
        <p:blipFill>
          <a:blip r:embed="rId2"/>
          <a:stretch>
            <a:fillRect/>
          </a:stretch>
        </p:blipFill>
        <p:spPr>
          <a:xfrm>
            <a:off x="5895975" y="1570589"/>
            <a:ext cx="5605978" cy="5094312"/>
          </a:xfrm>
          <a:prstGeom prst="rect">
            <a:avLst/>
          </a:prstGeom>
        </p:spPr>
      </p:pic>
      <p:sp>
        <p:nvSpPr>
          <p:cNvPr id="85" name="Rectangle 84">
            <a:extLst>
              <a:ext uri="{FF2B5EF4-FFF2-40B4-BE49-F238E27FC236}">
                <a16:creationId xmlns:a16="http://schemas.microsoft.com/office/drawing/2014/main" id="{21A4350B-72A1-48D6-BA76-C36975DB968B}"/>
              </a:ext>
            </a:extLst>
          </p:cNvPr>
          <p:cNvSpPr/>
          <p:nvPr/>
        </p:nvSpPr>
        <p:spPr>
          <a:xfrm>
            <a:off x="1483239" y="1081611"/>
            <a:ext cx="10018713" cy="46565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Compute the number of crime arrests within 0.5 mile of each Airbnb location, the more, the worse</a:t>
            </a:r>
          </a:p>
        </p:txBody>
      </p:sp>
      <p:pic>
        <p:nvPicPr>
          <p:cNvPr id="86" name="Graphic 85" descr="Devil face with solid fill">
            <a:extLst>
              <a:ext uri="{FF2B5EF4-FFF2-40B4-BE49-F238E27FC236}">
                <a16:creationId xmlns:a16="http://schemas.microsoft.com/office/drawing/2014/main" id="{C345C993-CC4C-49C6-AD51-6EAC9ACA87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34281" y="1154799"/>
            <a:ext cx="369332" cy="369332"/>
          </a:xfrm>
          <a:prstGeom prst="rect">
            <a:avLst/>
          </a:prstGeom>
        </p:spPr>
      </p:pic>
      <p:sp>
        <p:nvSpPr>
          <p:cNvPr id="94" name="Rectangle 93">
            <a:extLst>
              <a:ext uri="{FF2B5EF4-FFF2-40B4-BE49-F238E27FC236}">
                <a16:creationId xmlns:a16="http://schemas.microsoft.com/office/drawing/2014/main" id="{D908A101-37CC-458B-B780-91EBE2A03FDA}"/>
              </a:ext>
            </a:extLst>
          </p:cNvPr>
          <p:cNvSpPr/>
          <p:nvPr/>
        </p:nvSpPr>
        <p:spPr>
          <a:xfrm>
            <a:off x="1483238" y="1666934"/>
            <a:ext cx="4228557" cy="99233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Use </a:t>
            </a:r>
            <a:r>
              <a:rPr lang="en-US" sz="1600" dirty="0" err="1"/>
              <a:t>distm</a:t>
            </a:r>
            <a:r>
              <a:rPr lang="en-US" sz="1600" dirty="0"/>
              <a:t>() function from [geosphere] package to compute the distance matrix of all Airbnb coordinates and crime arrest coordinates.</a:t>
            </a:r>
          </a:p>
        </p:txBody>
      </p:sp>
      <p:sp>
        <p:nvSpPr>
          <p:cNvPr id="8" name="Rectangle: Rounded Corners 7">
            <a:extLst>
              <a:ext uri="{FF2B5EF4-FFF2-40B4-BE49-F238E27FC236}">
                <a16:creationId xmlns:a16="http://schemas.microsoft.com/office/drawing/2014/main" id="{2EBEB939-3E5D-4A0D-909D-0AECD1C8C89B}"/>
              </a:ext>
            </a:extLst>
          </p:cNvPr>
          <p:cNvSpPr/>
          <p:nvPr/>
        </p:nvSpPr>
        <p:spPr>
          <a:xfrm>
            <a:off x="1789103" y="2772147"/>
            <a:ext cx="3922695" cy="8309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600" dirty="0"/>
              <a:t>a. We have 40k+ Airbnb coordinates and 16K+ crime arrest coordinates. The matrix calculation is too large for R to handle.</a:t>
            </a:r>
          </a:p>
          <a:p>
            <a:pPr algn="ctr"/>
            <a:endParaRPr lang="en-US" dirty="0"/>
          </a:p>
        </p:txBody>
      </p:sp>
      <p:sp>
        <p:nvSpPr>
          <p:cNvPr id="96" name="Rectangle: Rounded Corners 95">
            <a:extLst>
              <a:ext uri="{FF2B5EF4-FFF2-40B4-BE49-F238E27FC236}">
                <a16:creationId xmlns:a16="http://schemas.microsoft.com/office/drawing/2014/main" id="{DA3FC5D9-38E9-4B3C-A7A9-262F495EFC26}"/>
              </a:ext>
            </a:extLst>
          </p:cNvPr>
          <p:cNvSpPr/>
          <p:nvPr/>
        </p:nvSpPr>
        <p:spPr>
          <a:xfrm>
            <a:off x="1789102" y="3728055"/>
            <a:ext cx="3922695" cy="8309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600" dirty="0"/>
              <a:t>b. Break the 40k x 16k distance matrix into 4 small matrices and compute the result separately.</a:t>
            </a:r>
          </a:p>
        </p:txBody>
      </p:sp>
      <p:sp>
        <p:nvSpPr>
          <p:cNvPr id="97" name="Rectangle: Rounded Corners 96">
            <a:extLst>
              <a:ext uri="{FF2B5EF4-FFF2-40B4-BE49-F238E27FC236}">
                <a16:creationId xmlns:a16="http://schemas.microsoft.com/office/drawing/2014/main" id="{192E8373-13B0-49E4-B67B-24292C617ABA}"/>
              </a:ext>
            </a:extLst>
          </p:cNvPr>
          <p:cNvSpPr/>
          <p:nvPr/>
        </p:nvSpPr>
        <p:spPr>
          <a:xfrm>
            <a:off x="1789101" y="4693488"/>
            <a:ext cx="3922695" cy="8309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600" dirty="0"/>
              <a:t>c. Use </a:t>
            </a:r>
            <a:r>
              <a:rPr lang="en-US" sz="1600" dirty="0" err="1"/>
              <a:t>rowSums</a:t>
            </a:r>
            <a:r>
              <a:rPr lang="en-US" sz="1600" dirty="0"/>
              <a:t>() function to count the number of distance values that are less than 0.5.</a:t>
            </a:r>
          </a:p>
        </p:txBody>
      </p:sp>
      <p:sp>
        <p:nvSpPr>
          <p:cNvPr id="98" name="Rectangle: Rounded Corners 97">
            <a:extLst>
              <a:ext uri="{FF2B5EF4-FFF2-40B4-BE49-F238E27FC236}">
                <a16:creationId xmlns:a16="http://schemas.microsoft.com/office/drawing/2014/main" id="{578C1426-9F74-4438-BA2A-51BA1CEE7B55}"/>
              </a:ext>
            </a:extLst>
          </p:cNvPr>
          <p:cNvSpPr/>
          <p:nvPr/>
        </p:nvSpPr>
        <p:spPr>
          <a:xfrm>
            <a:off x="1789101" y="5659818"/>
            <a:ext cx="3922695" cy="8309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600" dirty="0"/>
              <a:t>d. Getting the count of crime arrests of each Airbnb location by sum up the results of the 4 small matrices</a:t>
            </a:r>
          </a:p>
        </p:txBody>
      </p:sp>
      <p:cxnSp>
        <p:nvCxnSpPr>
          <p:cNvPr id="37" name="Straight Arrow Connector 36">
            <a:extLst>
              <a:ext uri="{FF2B5EF4-FFF2-40B4-BE49-F238E27FC236}">
                <a16:creationId xmlns:a16="http://schemas.microsoft.com/office/drawing/2014/main" id="{1FD12E21-D984-48CE-A0FD-4F05A670DC64}"/>
              </a:ext>
            </a:extLst>
          </p:cNvPr>
          <p:cNvCxnSpPr>
            <a:cxnSpLocks/>
            <a:stCxn id="96" idx="3"/>
          </p:cNvCxnSpPr>
          <p:nvPr/>
        </p:nvCxnSpPr>
        <p:spPr>
          <a:xfrm flipV="1">
            <a:off x="5711797" y="3219450"/>
            <a:ext cx="269903" cy="924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9" name="Straight Arrow Connector 98">
            <a:extLst>
              <a:ext uri="{FF2B5EF4-FFF2-40B4-BE49-F238E27FC236}">
                <a16:creationId xmlns:a16="http://schemas.microsoft.com/office/drawing/2014/main" id="{B8C986D4-C4D8-4313-B3A1-20E9991B2040}"/>
              </a:ext>
            </a:extLst>
          </p:cNvPr>
          <p:cNvCxnSpPr>
            <a:cxnSpLocks/>
            <a:stCxn id="97" idx="3"/>
          </p:cNvCxnSpPr>
          <p:nvPr/>
        </p:nvCxnSpPr>
        <p:spPr>
          <a:xfrm flipV="1">
            <a:off x="5711796" y="3998260"/>
            <a:ext cx="269904" cy="11107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2" name="Straight Arrow Connector 101">
            <a:extLst>
              <a:ext uri="{FF2B5EF4-FFF2-40B4-BE49-F238E27FC236}">
                <a16:creationId xmlns:a16="http://schemas.microsoft.com/office/drawing/2014/main" id="{7B4F0504-DFD2-40EA-897C-3F282FE2F995}"/>
              </a:ext>
            </a:extLst>
          </p:cNvPr>
          <p:cNvCxnSpPr>
            <a:cxnSpLocks/>
            <a:stCxn id="98" idx="3"/>
          </p:cNvCxnSpPr>
          <p:nvPr/>
        </p:nvCxnSpPr>
        <p:spPr>
          <a:xfrm flipV="1">
            <a:off x="5711796" y="4485957"/>
            <a:ext cx="269904" cy="15893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35073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lstStyle/>
          <a:p>
            <a:pPr algn="l"/>
            <a:r>
              <a:rPr lang="en-US" dirty="0"/>
              <a:t>Data Consolidation – Combine Everything</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6533C25-4759-4A8F-9F84-A502880D874C}"/>
              </a:ext>
            </a:extLst>
          </p:cNvPr>
          <p:cNvPicPr>
            <a:picLocks noChangeAspect="1"/>
          </p:cNvPicPr>
          <p:nvPr/>
        </p:nvPicPr>
        <p:blipFill>
          <a:blip r:embed="rId2"/>
          <a:stretch>
            <a:fillRect/>
          </a:stretch>
        </p:blipFill>
        <p:spPr>
          <a:xfrm>
            <a:off x="5110538" y="1085850"/>
            <a:ext cx="6391414" cy="5657845"/>
          </a:xfrm>
          <a:prstGeom prst="rect">
            <a:avLst/>
          </a:prstGeom>
          <a:ln>
            <a:solidFill>
              <a:schemeClr val="tx1"/>
            </a:solidFill>
          </a:ln>
        </p:spPr>
      </p:pic>
      <p:sp>
        <p:nvSpPr>
          <p:cNvPr id="16" name="Rectangle: Rounded Corners 15">
            <a:extLst>
              <a:ext uri="{FF2B5EF4-FFF2-40B4-BE49-F238E27FC236}">
                <a16:creationId xmlns:a16="http://schemas.microsoft.com/office/drawing/2014/main" id="{064F370F-86AD-43BA-9232-6CE7A50D7EE2}"/>
              </a:ext>
            </a:extLst>
          </p:cNvPr>
          <p:cNvSpPr/>
          <p:nvPr/>
        </p:nvSpPr>
        <p:spPr>
          <a:xfrm>
            <a:off x="1292226" y="2965186"/>
            <a:ext cx="3241674" cy="65685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 Join all four dataset</a:t>
            </a:r>
            <a:endParaRPr lang="en-US" sz="2000" dirty="0"/>
          </a:p>
        </p:txBody>
      </p:sp>
      <p:sp>
        <p:nvSpPr>
          <p:cNvPr id="17" name="Rectangle: Rounded Corners 16">
            <a:extLst>
              <a:ext uri="{FF2B5EF4-FFF2-40B4-BE49-F238E27FC236}">
                <a16:creationId xmlns:a16="http://schemas.microsoft.com/office/drawing/2014/main" id="{3B02B6DD-1DBB-40BC-9B14-29B9DBFDD221}"/>
              </a:ext>
            </a:extLst>
          </p:cNvPr>
          <p:cNvSpPr/>
          <p:nvPr/>
        </p:nvSpPr>
        <p:spPr>
          <a:xfrm>
            <a:off x="1292225" y="3988197"/>
            <a:ext cx="3241674" cy="65685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 Remove NAs</a:t>
            </a:r>
            <a:endParaRPr lang="en-US" sz="2000" dirty="0"/>
          </a:p>
        </p:txBody>
      </p:sp>
      <p:sp>
        <p:nvSpPr>
          <p:cNvPr id="18" name="Rectangle: Rounded Corners 17">
            <a:extLst>
              <a:ext uri="{FF2B5EF4-FFF2-40B4-BE49-F238E27FC236}">
                <a16:creationId xmlns:a16="http://schemas.microsoft.com/office/drawing/2014/main" id="{C6D6A292-7D59-4D96-A75D-5F6E4AEE3307}"/>
              </a:ext>
            </a:extLst>
          </p:cNvPr>
          <p:cNvSpPr/>
          <p:nvPr/>
        </p:nvSpPr>
        <p:spPr>
          <a:xfrm>
            <a:off x="1292225" y="5011208"/>
            <a:ext cx="3241674" cy="65685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 Select Columns that are needed</a:t>
            </a:r>
            <a:endParaRPr lang="en-US" sz="2000" dirty="0"/>
          </a:p>
        </p:txBody>
      </p:sp>
      <p:pic>
        <p:nvPicPr>
          <p:cNvPr id="4" name="Picture 3">
            <a:extLst>
              <a:ext uri="{FF2B5EF4-FFF2-40B4-BE49-F238E27FC236}">
                <a16:creationId xmlns:a16="http://schemas.microsoft.com/office/drawing/2014/main" id="{3BBBE758-96C3-451A-9FB9-F700027322A6}"/>
              </a:ext>
            </a:extLst>
          </p:cNvPr>
          <p:cNvPicPr>
            <a:picLocks noChangeAspect="1"/>
          </p:cNvPicPr>
          <p:nvPr/>
        </p:nvPicPr>
        <p:blipFill>
          <a:blip r:embed="rId3"/>
          <a:stretch>
            <a:fillRect/>
          </a:stretch>
        </p:blipFill>
        <p:spPr>
          <a:xfrm>
            <a:off x="1645059" y="1369633"/>
            <a:ext cx="2700337" cy="1212449"/>
          </a:xfrm>
          <a:prstGeom prst="rect">
            <a:avLst/>
          </a:prstGeom>
          <a:ln>
            <a:solidFill>
              <a:schemeClr val="tx1"/>
            </a:solidFill>
          </a:ln>
        </p:spPr>
      </p:pic>
      <p:sp>
        <p:nvSpPr>
          <p:cNvPr id="20" name="Rectangle 19">
            <a:extLst>
              <a:ext uri="{FF2B5EF4-FFF2-40B4-BE49-F238E27FC236}">
                <a16:creationId xmlns:a16="http://schemas.microsoft.com/office/drawing/2014/main" id="{119FE73D-E389-4D00-82D8-3714533E94BA}"/>
              </a:ext>
            </a:extLst>
          </p:cNvPr>
          <p:cNvSpPr/>
          <p:nvPr/>
        </p:nvSpPr>
        <p:spPr>
          <a:xfrm>
            <a:off x="1645060" y="1076983"/>
            <a:ext cx="2700337" cy="28243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Process Flow</a:t>
            </a:r>
          </a:p>
        </p:txBody>
      </p:sp>
      <p:cxnSp>
        <p:nvCxnSpPr>
          <p:cNvPr id="21" name="Straight Arrow Connector 20">
            <a:extLst>
              <a:ext uri="{FF2B5EF4-FFF2-40B4-BE49-F238E27FC236}">
                <a16:creationId xmlns:a16="http://schemas.microsoft.com/office/drawing/2014/main" id="{5FC2197F-1449-454F-9E46-DCCB81D7F7DC}"/>
              </a:ext>
            </a:extLst>
          </p:cNvPr>
          <p:cNvCxnSpPr>
            <a:cxnSpLocks/>
          </p:cNvCxnSpPr>
          <p:nvPr/>
        </p:nvCxnSpPr>
        <p:spPr>
          <a:xfrm flipV="1">
            <a:off x="4575140" y="1440594"/>
            <a:ext cx="733425" cy="16457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DEA192E4-8A90-4F9F-8204-A986F02F3031}"/>
              </a:ext>
            </a:extLst>
          </p:cNvPr>
          <p:cNvCxnSpPr>
            <a:cxnSpLocks/>
            <a:stCxn id="17" idx="3"/>
          </p:cNvCxnSpPr>
          <p:nvPr/>
        </p:nvCxnSpPr>
        <p:spPr>
          <a:xfrm flipV="1">
            <a:off x="4533899" y="3251298"/>
            <a:ext cx="765141" cy="10653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7" name="Straight Arrow Connector 26">
            <a:extLst>
              <a:ext uri="{FF2B5EF4-FFF2-40B4-BE49-F238E27FC236}">
                <a16:creationId xmlns:a16="http://schemas.microsoft.com/office/drawing/2014/main" id="{113C0B43-8B43-44D3-B4E5-498AF4F64296}"/>
              </a:ext>
            </a:extLst>
          </p:cNvPr>
          <p:cNvCxnSpPr>
            <a:cxnSpLocks/>
          </p:cNvCxnSpPr>
          <p:nvPr/>
        </p:nvCxnSpPr>
        <p:spPr>
          <a:xfrm flipV="1">
            <a:off x="4533899" y="3500843"/>
            <a:ext cx="857251" cy="183879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660406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normAutofit/>
          </a:bodyPr>
          <a:lstStyle/>
          <a:p>
            <a:pPr algn="l"/>
            <a:r>
              <a:rPr lang="en-US" dirty="0"/>
              <a:t>Analysis 1 –  Pricing by Borough</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12256FA4-BA46-4DDC-9469-8908F7669257}"/>
              </a:ext>
            </a:extLst>
          </p:cNvPr>
          <p:cNvPicPr>
            <a:picLocks noGrp="1" noChangeAspect="1"/>
          </p:cNvPicPr>
          <p:nvPr>
            <p:ph idx="1"/>
          </p:nvPr>
        </p:nvPicPr>
        <p:blipFill>
          <a:blip r:embed="rId2"/>
          <a:stretch>
            <a:fillRect/>
          </a:stretch>
        </p:blipFill>
        <p:spPr>
          <a:xfrm>
            <a:off x="2910959" y="5091669"/>
            <a:ext cx="6670675" cy="1752593"/>
          </a:xfrm>
          <a:prstGeom prst="rect">
            <a:avLst/>
          </a:prstGeom>
          <a:ln>
            <a:solidFill>
              <a:schemeClr val="tx1"/>
            </a:solidFill>
          </a:ln>
        </p:spPr>
      </p:pic>
      <p:pic>
        <p:nvPicPr>
          <p:cNvPr id="14" name="Picture 13">
            <a:extLst>
              <a:ext uri="{FF2B5EF4-FFF2-40B4-BE49-F238E27FC236}">
                <a16:creationId xmlns:a16="http://schemas.microsoft.com/office/drawing/2014/main" id="{0D0FDB83-F360-4971-BCBC-AD366AFC4701}"/>
              </a:ext>
            </a:extLst>
          </p:cNvPr>
          <p:cNvPicPr>
            <a:picLocks noChangeAspect="1"/>
          </p:cNvPicPr>
          <p:nvPr/>
        </p:nvPicPr>
        <p:blipFill>
          <a:blip r:embed="rId3"/>
          <a:stretch>
            <a:fillRect/>
          </a:stretch>
        </p:blipFill>
        <p:spPr>
          <a:xfrm>
            <a:off x="2910960" y="1043988"/>
            <a:ext cx="6670674" cy="3916252"/>
          </a:xfrm>
          <a:prstGeom prst="rect">
            <a:avLst/>
          </a:prstGeom>
          <a:ln>
            <a:solidFill>
              <a:schemeClr val="tx1"/>
            </a:solidFill>
          </a:ln>
        </p:spPr>
      </p:pic>
    </p:spTree>
    <p:extLst>
      <p:ext uri="{BB962C8B-B14F-4D97-AF65-F5344CB8AC3E}">
        <p14:creationId xmlns:p14="http://schemas.microsoft.com/office/powerpoint/2010/main" val="298368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normAutofit/>
          </a:bodyPr>
          <a:lstStyle/>
          <a:p>
            <a:pPr algn="l"/>
            <a:r>
              <a:rPr lang="en-US" dirty="0"/>
              <a:t>Analysis 2 –  Review Scores vs Price</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6">
            <a:extLst>
              <a:ext uri="{FF2B5EF4-FFF2-40B4-BE49-F238E27FC236}">
                <a16:creationId xmlns:a16="http://schemas.microsoft.com/office/drawing/2014/main" id="{DC801924-A113-4FF9-A895-3BAE2F27ABAE}"/>
              </a:ext>
            </a:extLst>
          </p:cNvPr>
          <p:cNvPicPr>
            <a:picLocks noChangeAspect="1"/>
          </p:cNvPicPr>
          <p:nvPr/>
        </p:nvPicPr>
        <p:blipFill rotWithShape="1">
          <a:blip r:embed="rId2"/>
          <a:srcRect r="25465"/>
          <a:stretch/>
        </p:blipFill>
        <p:spPr>
          <a:xfrm>
            <a:off x="1317456" y="2092074"/>
            <a:ext cx="4072851" cy="3238501"/>
          </a:xfrm>
          <a:prstGeom prst="rect">
            <a:avLst/>
          </a:prstGeom>
          <a:ln>
            <a:solidFill>
              <a:schemeClr val="tx1"/>
            </a:solidFill>
          </a:ln>
        </p:spPr>
      </p:pic>
      <p:pic>
        <p:nvPicPr>
          <p:cNvPr id="7" name="Content Placeholder 8">
            <a:extLst>
              <a:ext uri="{FF2B5EF4-FFF2-40B4-BE49-F238E27FC236}">
                <a16:creationId xmlns:a16="http://schemas.microsoft.com/office/drawing/2014/main" id="{D07325A8-2D5F-441E-8773-11D7A2B883C0}"/>
              </a:ext>
            </a:extLst>
          </p:cNvPr>
          <p:cNvPicPr>
            <a:picLocks noChangeAspect="1"/>
          </p:cNvPicPr>
          <p:nvPr/>
        </p:nvPicPr>
        <p:blipFill rotWithShape="1">
          <a:blip r:embed="rId3"/>
          <a:srcRect r="14592"/>
          <a:stretch/>
        </p:blipFill>
        <p:spPr>
          <a:xfrm>
            <a:off x="5390307" y="1153862"/>
            <a:ext cx="6801693" cy="5114924"/>
          </a:xfrm>
          <a:prstGeom prst="rect">
            <a:avLst/>
          </a:prstGeom>
          <a:ln>
            <a:solidFill>
              <a:schemeClr val="tx1"/>
            </a:solidFill>
          </a:ln>
        </p:spPr>
      </p:pic>
    </p:spTree>
    <p:extLst>
      <p:ext uri="{BB962C8B-B14F-4D97-AF65-F5344CB8AC3E}">
        <p14:creationId xmlns:p14="http://schemas.microsoft.com/office/powerpoint/2010/main" val="118501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sp>
        <p:nvSpPr>
          <p:cNvPr id="80" name="Title 1">
            <a:extLst>
              <a:ext uri="{FF2B5EF4-FFF2-40B4-BE49-F238E27FC236}">
                <a16:creationId xmlns:a16="http://schemas.microsoft.com/office/drawing/2014/main" id="{B345BA24-621C-451C-A34C-334D71814383}"/>
              </a:ext>
            </a:extLst>
          </p:cNvPr>
          <p:cNvSpPr txBox="1">
            <a:spLocks/>
          </p:cNvSpPr>
          <p:nvPr/>
        </p:nvSpPr>
        <p:spPr>
          <a:xfrm>
            <a:off x="1484311" y="6858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t>Team Members</a:t>
            </a:r>
            <a:endParaRPr lang="en-US" dirty="0"/>
          </a:p>
        </p:txBody>
      </p:sp>
      <p:sp>
        <p:nvSpPr>
          <p:cNvPr id="86" name="Content Placeholder 2">
            <a:extLst>
              <a:ext uri="{FF2B5EF4-FFF2-40B4-BE49-F238E27FC236}">
                <a16:creationId xmlns:a16="http://schemas.microsoft.com/office/drawing/2014/main" id="{87694D90-35A4-43EB-BF75-9DF157E776F6}"/>
              </a:ext>
            </a:extLst>
          </p:cNvPr>
          <p:cNvSpPr txBox="1">
            <a:spLocks/>
          </p:cNvSpPr>
          <p:nvPr/>
        </p:nvSpPr>
        <p:spPr>
          <a:xfrm>
            <a:off x="1484310" y="2666999"/>
            <a:ext cx="10018713" cy="3124201"/>
          </a:xfrm>
          <a:prstGeom prst="rect">
            <a:avLst/>
          </a:prstGeom>
        </p:spPr>
        <p:txBody>
          <a:bodyPr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a:t>Zhi Ying Chen	(Class Group #01)</a:t>
            </a:r>
          </a:p>
          <a:p>
            <a:endParaRPr lang="en-US" sz="2000"/>
          </a:p>
          <a:p>
            <a:r>
              <a:rPr lang="en-US" sz="2000"/>
              <a:t>Meng Qin Cai	(Class Group #03)</a:t>
            </a:r>
          </a:p>
          <a:p>
            <a:endParaRPr lang="en-US" sz="2000"/>
          </a:p>
          <a:p>
            <a:r>
              <a:rPr lang="en-US" sz="2000"/>
              <a:t>Fan Xu	(Class Group #04)</a:t>
            </a:r>
          </a:p>
          <a:p>
            <a:pPr marL="0" indent="0">
              <a:buFont typeface="Arial"/>
              <a:buNone/>
            </a:pPr>
            <a:endParaRPr lang="en-US" sz="2000"/>
          </a:p>
          <a:p>
            <a:r>
              <a:rPr lang="en-US" sz="2000"/>
              <a:t>Sin Ying Wong	(Class Group #04)</a:t>
            </a:r>
          </a:p>
          <a:p>
            <a:endParaRPr lang="en-US" sz="1800"/>
          </a:p>
          <a:p>
            <a:endParaRPr lang="en-US" sz="1800" dirty="0"/>
          </a:p>
        </p:txBody>
      </p:sp>
      <p:pic>
        <p:nvPicPr>
          <p:cNvPr id="87" name="Picture 86">
            <a:extLst>
              <a:ext uri="{FF2B5EF4-FFF2-40B4-BE49-F238E27FC236}">
                <a16:creationId xmlns:a16="http://schemas.microsoft.com/office/drawing/2014/main" id="{C2C1A203-1529-4D1B-967B-E66651ECEEAB}"/>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9233343" y="1501265"/>
            <a:ext cx="2675633" cy="26328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4032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normAutofit/>
          </a:bodyPr>
          <a:lstStyle/>
          <a:p>
            <a:pPr algn="l"/>
            <a:r>
              <a:rPr lang="en-US" dirty="0"/>
              <a:t>Analysis 3 –  Walk Sore vs Price</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6">
            <a:extLst>
              <a:ext uri="{FF2B5EF4-FFF2-40B4-BE49-F238E27FC236}">
                <a16:creationId xmlns:a16="http://schemas.microsoft.com/office/drawing/2014/main" id="{8058BC98-E72D-4793-B33E-9AB539CDF968}"/>
              </a:ext>
            </a:extLst>
          </p:cNvPr>
          <p:cNvPicPr>
            <a:picLocks noChangeAspect="1"/>
          </p:cNvPicPr>
          <p:nvPr/>
        </p:nvPicPr>
        <p:blipFill>
          <a:blip r:embed="rId2"/>
          <a:stretch>
            <a:fillRect/>
          </a:stretch>
        </p:blipFill>
        <p:spPr>
          <a:xfrm>
            <a:off x="3988688" y="5453980"/>
            <a:ext cx="4214621" cy="1296806"/>
          </a:xfrm>
          <a:prstGeom prst="rect">
            <a:avLst/>
          </a:prstGeom>
          <a:ln>
            <a:solidFill>
              <a:schemeClr val="tx1"/>
            </a:solidFill>
          </a:ln>
        </p:spPr>
      </p:pic>
      <p:pic>
        <p:nvPicPr>
          <p:cNvPr id="9" name="Content Placeholder 8">
            <a:extLst>
              <a:ext uri="{FF2B5EF4-FFF2-40B4-BE49-F238E27FC236}">
                <a16:creationId xmlns:a16="http://schemas.microsoft.com/office/drawing/2014/main" id="{46530C5E-E7AC-4CE1-99BD-6D9280A4A856}"/>
              </a:ext>
            </a:extLst>
          </p:cNvPr>
          <p:cNvPicPr>
            <a:picLocks noChangeAspect="1"/>
          </p:cNvPicPr>
          <p:nvPr/>
        </p:nvPicPr>
        <p:blipFill>
          <a:blip r:embed="rId3"/>
          <a:stretch>
            <a:fillRect/>
          </a:stretch>
        </p:blipFill>
        <p:spPr>
          <a:xfrm>
            <a:off x="2860386" y="1023748"/>
            <a:ext cx="6471227" cy="4357878"/>
          </a:xfrm>
          <a:prstGeom prst="rect">
            <a:avLst/>
          </a:prstGeom>
          <a:ln>
            <a:solidFill>
              <a:schemeClr val="tx1"/>
            </a:solidFill>
          </a:ln>
        </p:spPr>
      </p:pic>
    </p:spTree>
    <p:extLst>
      <p:ext uri="{BB962C8B-B14F-4D97-AF65-F5344CB8AC3E}">
        <p14:creationId xmlns:p14="http://schemas.microsoft.com/office/powerpoint/2010/main" val="651701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normAutofit/>
          </a:bodyPr>
          <a:lstStyle/>
          <a:p>
            <a:pPr algn="l"/>
            <a:r>
              <a:rPr lang="en-US" dirty="0"/>
              <a:t>Analysis 4 –  Criminal arrest count by Borough</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9604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7">
            <a:extLst>
              <a:ext uri="{FF2B5EF4-FFF2-40B4-BE49-F238E27FC236}">
                <a16:creationId xmlns:a16="http://schemas.microsoft.com/office/drawing/2014/main" id="{3A96208C-221D-4AEF-BBC8-A3B8928BE295}"/>
              </a:ext>
            </a:extLst>
          </p:cNvPr>
          <p:cNvPicPr>
            <a:picLocks noChangeAspect="1"/>
          </p:cNvPicPr>
          <p:nvPr/>
        </p:nvPicPr>
        <p:blipFill rotWithShape="1">
          <a:blip r:embed="rId2"/>
          <a:srcRect r="18592"/>
          <a:stretch/>
        </p:blipFill>
        <p:spPr>
          <a:xfrm>
            <a:off x="586631" y="2643350"/>
            <a:ext cx="4198839" cy="1374826"/>
          </a:xfrm>
          <a:prstGeom prst="rect">
            <a:avLst/>
          </a:prstGeom>
          <a:ln>
            <a:solidFill>
              <a:schemeClr val="tx1"/>
            </a:solidFill>
          </a:ln>
        </p:spPr>
      </p:pic>
      <p:pic>
        <p:nvPicPr>
          <p:cNvPr id="7" name="Content Placeholder 8">
            <a:extLst>
              <a:ext uri="{FF2B5EF4-FFF2-40B4-BE49-F238E27FC236}">
                <a16:creationId xmlns:a16="http://schemas.microsoft.com/office/drawing/2014/main" id="{0B41A4DF-3B2C-410F-9196-BCBF0178D965}"/>
              </a:ext>
            </a:extLst>
          </p:cNvPr>
          <p:cNvPicPr>
            <a:picLocks noChangeAspect="1"/>
          </p:cNvPicPr>
          <p:nvPr/>
        </p:nvPicPr>
        <p:blipFill>
          <a:blip r:embed="rId3"/>
          <a:stretch>
            <a:fillRect/>
          </a:stretch>
        </p:blipFill>
        <p:spPr>
          <a:xfrm>
            <a:off x="4937870" y="1120069"/>
            <a:ext cx="7117583" cy="4847897"/>
          </a:xfrm>
          <a:prstGeom prst="rect">
            <a:avLst/>
          </a:prstGeom>
          <a:ln>
            <a:solidFill>
              <a:schemeClr val="tx1"/>
            </a:solidFill>
          </a:ln>
        </p:spPr>
      </p:pic>
    </p:spTree>
    <p:extLst>
      <p:ext uri="{BB962C8B-B14F-4D97-AF65-F5344CB8AC3E}">
        <p14:creationId xmlns:p14="http://schemas.microsoft.com/office/powerpoint/2010/main" val="381078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666750"/>
            <a:ext cx="10018713" cy="773844"/>
          </a:xfrm>
        </p:spPr>
        <p:txBody>
          <a:bodyPr>
            <a:normAutofit/>
          </a:bodyPr>
          <a:lstStyle/>
          <a:p>
            <a:pPr algn="l"/>
            <a:r>
              <a:rPr lang="en-US" dirty="0"/>
              <a:t>Conclusion</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1435278"/>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EDFD0C6-B1D9-413A-B6B0-9E5028069C5C}"/>
              </a:ext>
            </a:extLst>
          </p:cNvPr>
          <p:cNvSpPr/>
          <p:nvPr/>
        </p:nvSpPr>
        <p:spPr>
          <a:xfrm>
            <a:off x="1803657" y="1490538"/>
            <a:ext cx="8584686" cy="3970318"/>
          </a:xfrm>
          <a:prstGeom prst="rect">
            <a:avLst/>
          </a:prstGeom>
        </p:spPr>
        <p:txBody>
          <a:bodyPr wrap="square">
            <a:spAutoFit/>
          </a:bodyPr>
          <a:lstStyle/>
          <a:p>
            <a:endParaRPr lang="en-US" dirty="0"/>
          </a:p>
          <a:p>
            <a:r>
              <a:rPr lang="en-US" dirty="0"/>
              <a:t>We focused on investigating Airbnb’s pricing with other information on hand. We used review scores, walk scores, and arrest counts from the Airbnb dataset, walk scores, and criminal records.</a:t>
            </a:r>
          </a:p>
          <a:p>
            <a:endParaRPr lang="en-US" dirty="0"/>
          </a:p>
          <a:p>
            <a:r>
              <a:rPr lang="en-US" dirty="0"/>
              <a:t>Manhattan has the most expensive pricing on Airbnb among all five NYC boroughs. The higher the review scores of the Airbnb listings, the higher the price of them. On the other hand, the more than arrest counts within 0.5 mile from an Airbnb listing, the lower the set price of it.</a:t>
            </a:r>
          </a:p>
          <a:p>
            <a:endParaRPr lang="en-US" dirty="0"/>
          </a:p>
          <a:p>
            <a:r>
              <a:rPr lang="en-US" dirty="0"/>
              <a:t>However, there is no obvious relationship between walk score and Airbnb’s pricing. It may be because the transit is convenient in NYC. Besides walking, we also have subway, buses, free ferry and bikes. This study may have a different result if the location is set in a less condense and less commute-friendly city.</a:t>
            </a:r>
          </a:p>
        </p:txBody>
      </p:sp>
    </p:spTree>
    <p:extLst>
      <p:ext uri="{BB962C8B-B14F-4D97-AF65-F5344CB8AC3E}">
        <p14:creationId xmlns:p14="http://schemas.microsoft.com/office/powerpoint/2010/main" val="2396662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B93FDD-BCDE-4129-8CD9-260E90BACCFF}"/>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4495211" y="1204574"/>
            <a:ext cx="2675633" cy="26328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1C9E5220-B3E3-4CE6-852D-5FCE3EFD75D0}"/>
              </a:ext>
            </a:extLst>
          </p:cNvPr>
          <p:cNvSpPr>
            <a:spLocks noGrp="1"/>
          </p:cNvSpPr>
          <p:nvPr>
            <p:ph type="title"/>
          </p:nvPr>
        </p:nvSpPr>
        <p:spPr>
          <a:xfrm>
            <a:off x="823670" y="2791046"/>
            <a:ext cx="10018713" cy="1752599"/>
          </a:xfrm>
        </p:spPr>
        <p:txBody>
          <a:bodyPr>
            <a:normAutofit/>
          </a:bodyPr>
          <a:lstStyle/>
          <a:p>
            <a:r>
              <a:rPr lang="en-US" sz="8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p>
        </p:txBody>
      </p:sp>
    </p:spTree>
    <p:extLst>
      <p:ext uri="{BB962C8B-B14F-4D97-AF65-F5344CB8AC3E}">
        <p14:creationId xmlns:p14="http://schemas.microsoft.com/office/powerpoint/2010/main" val="330303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a:extLst>
              <a:ext uri="{FF2B5EF4-FFF2-40B4-BE49-F238E27FC236}">
                <a16:creationId xmlns:a16="http://schemas.microsoft.com/office/drawing/2014/main" id="{BF205955-279C-4044-84BB-E01B8D51DFB2}"/>
              </a:ext>
            </a:extLst>
          </p:cNvPr>
          <p:cNvSpPr txBox="1">
            <a:spLocks/>
          </p:cNvSpPr>
          <p:nvPr/>
        </p:nvSpPr>
        <p:spPr>
          <a:xfrm>
            <a:off x="1372200" y="701800"/>
            <a:ext cx="9447600" cy="5454400"/>
          </a:xfrm>
          <a:prstGeom prst="rect">
            <a:avLst/>
          </a:prstGeom>
          <a:effectLst/>
        </p:spPr>
        <p:txBody>
          <a:bodyPr spcFirstLastPara="1" vert="horz" wrap="square" lIns="121900" tIns="121900" rIns="121900" bIns="121900" rtlCol="0" anchor="ctr"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dirty="0"/>
              <a:t>Can we find if there is any relationship between Airbnb, Walk Score, and Criminal Records in </a:t>
            </a:r>
          </a:p>
          <a:p>
            <a:r>
              <a:rPr lang="en-US" sz="5000" dirty="0"/>
              <a:t>New York City?</a:t>
            </a:r>
          </a:p>
        </p:txBody>
      </p:sp>
    </p:spTree>
    <p:extLst>
      <p:ext uri="{BB962C8B-B14F-4D97-AF65-F5344CB8AC3E}">
        <p14:creationId xmlns:p14="http://schemas.microsoft.com/office/powerpoint/2010/main" val="101038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27FA-4DB7-4DD8-9803-B6538AF6D4EF}"/>
              </a:ext>
            </a:extLst>
          </p:cNvPr>
          <p:cNvSpPr>
            <a:spLocks noGrp="1"/>
          </p:cNvSpPr>
          <p:nvPr>
            <p:ph type="title"/>
          </p:nvPr>
        </p:nvSpPr>
        <p:spPr>
          <a:xfrm>
            <a:off x="1456319" y="240269"/>
            <a:ext cx="10018713" cy="777766"/>
          </a:xfrm>
        </p:spPr>
        <p:txBody>
          <a:bodyPr/>
          <a:lstStyle/>
          <a:p>
            <a:pPr algn="l"/>
            <a:r>
              <a:rPr lang="en-US" dirty="0"/>
              <a:t>Work Flow</a:t>
            </a:r>
          </a:p>
        </p:txBody>
      </p:sp>
      <p:sp>
        <p:nvSpPr>
          <p:cNvPr id="21" name="Rectangle 20">
            <a:extLst>
              <a:ext uri="{FF2B5EF4-FFF2-40B4-BE49-F238E27FC236}">
                <a16:creationId xmlns:a16="http://schemas.microsoft.com/office/drawing/2014/main" id="{313EE0F7-FD47-45D4-846E-BDB6F4AFDBB9}"/>
              </a:ext>
            </a:extLst>
          </p:cNvPr>
          <p:cNvSpPr/>
          <p:nvPr/>
        </p:nvSpPr>
        <p:spPr>
          <a:xfrm>
            <a:off x="1297694" y="3165195"/>
            <a:ext cx="1583091" cy="8490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Source</a:t>
            </a:r>
          </a:p>
        </p:txBody>
      </p:sp>
      <p:sp>
        <p:nvSpPr>
          <p:cNvPr id="22" name="Rectangle: Rounded Corners 21">
            <a:extLst>
              <a:ext uri="{FF2B5EF4-FFF2-40B4-BE49-F238E27FC236}">
                <a16:creationId xmlns:a16="http://schemas.microsoft.com/office/drawing/2014/main" id="{C6772864-B6F7-418A-B30A-A41EA6F91885}"/>
              </a:ext>
            </a:extLst>
          </p:cNvPr>
          <p:cNvSpPr/>
          <p:nvPr/>
        </p:nvSpPr>
        <p:spPr>
          <a:xfrm>
            <a:off x="3524638" y="1489789"/>
            <a:ext cx="1679510" cy="849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Airbnb</a:t>
            </a:r>
          </a:p>
        </p:txBody>
      </p:sp>
      <p:sp>
        <p:nvSpPr>
          <p:cNvPr id="23" name="Rectangle: Rounded Corners 22">
            <a:extLst>
              <a:ext uri="{FF2B5EF4-FFF2-40B4-BE49-F238E27FC236}">
                <a16:creationId xmlns:a16="http://schemas.microsoft.com/office/drawing/2014/main" id="{6AA6F63C-1FC6-47C7-9626-4BB8763AFF89}"/>
              </a:ext>
            </a:extLst>
          </p:cNvPr>
          <p:cNvSpPr/>
          <p:nvPr/>
        </p:nvSpPr>
        <p:spPr>
          <a:xfrm>
            <a:off x="3524638" y="2626566"/>
            <a:ext cx="1679510" cy="849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Score</a:t>
            </a:r>
          </a:p>
        </p:txBody>
      </p:sp>
      <p:sp>
        <p:nvSpPr>
          <p:cNvPr id="24" name="Rectangle: Rounded Corners 23">
            <a:extLst>
              <a:ext uri="{FF2B5EF4-FFF2-40B4-BE49-F238E27FC236}">
                <a16:creationId xmlns:a16="http://schemas.microsoft.com/office/drawing/2014/main" id="{C666D641-5B6C-496F-AC08-30AF0B4AD628}"/>
              </a:ext>
            </a:extLst>
          </p:cNvPr>
          <p:cNvSpPr/>
          <p:nvPr/>
        </p:nvSpPr>
        <p:spPr>
          <a:xfrm>
            <a:off x="3524638" y="3732912"/>
            <a:ext cx="1679510" cy="849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NYPD Arrest</a:t>
            </a:r>
          </a:p>
        </p:txBody>
      </p:sp>
      <p:sp>
        <p:nvSpPr>
          <p:cNvPr id="25" name="Rectangle 24">
            <a:extLst>
              <a:ext uri="{FF2B5EF4-FFF2-40B4-BE49-F238E27FC236}">
                <a16:creationId xmlns:a16="http://schemas.microsoft.com/office/drawing/2014/main" id="{A278CB8E-8788-4811-ACF9-14628EEC21F0}"/>
              </a:ext>
            </a:extLst>
          </p:cNvPr>
          <p:cNvSpPr/>
          <p:nvPr/>
        </p:nvSpPr>
        <p:spPr>
          <a:xfrm>
            <a:off x="5872067" y="3165195"/>
            <a:ext cx="1583091" cy="8490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Preparation</a:t>
            </a:r>
          </a:p>
        </p:txBody>
      </p:sp>
      <p:sp>
        <p:nvSpPr>
          <p:cNvPr id="26" name="Rectangle 25">
            <a:extLst>
              <a:ext uri="{FF2B5EF4-FFF2-40B4-BE49-F238E27FC236}">
                <a16:creationId xmlns:a16="http://schemas.microsoft.com/office/drawing/2014/main" id="{93F3FC5C-9E02-4F38-A1F2-8D76D5927DAC}"/>
              </a:ext>
            </a:extLst>
          </p:cNvPr>
          <p:cNvSpPr/>
          <p:nvPr/>
        </p:nvSpPr>
        <p:spPr>
          <a:xfrm>
            <a:off x="7971459" y="3167528"/>
            <a:ext cx="1583091" cy="8490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Cleaning &amp; Consolidation</a:t>
            </a:r>
          </a:p>
        </p:txBody>
      </p:sp>
      <p:sp>
        <p:nvSpPr>
          <p:cNvPr id="27" name="Rectangle 26">
            <a:extLst>
              <a:ext uri="{FF2B5EF4-FFF2-40B4-BE49-F238E27FC236}">
                <a16:creationId xmlns:a16="http://schemas.microsoft.com/office/drawing/2014/main" id="{A6F8CC7B-71C7-4C92-A79A-D027CAC6D75F}"/>
              </a:ext>
            </a:extLst>
          </p:cNvPr>
          <p:cNvSpPr/>
          <p:nvPr/>
        </p:nvSpPr>
        <p:spPr>
          <a:xfrm>
            <a:off x="10126827" y="3160532"/>
            <a:ext cx="1583091" cy="8490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Analysis</a:t>
            </a:r>
          </a:p>
          <a:p>
            <a:pPr algn="ctr"/>
            <a:r>
              <a:rPr lang="en-US" dirty="0"/>
              <a:t>&amp;</a:t>
            </a:r>
          </a:p>
          <a:p>
            <a:pPr algn="ctr"/>
            <a:r>
              <a:rPr lang="en-US" dirty="0"/>
              <a:t>Present</a:t>
            </a:r>
          </a:p>
        </p:txBody>
      </p:sp>
      <p:sp>
        <p:nvSpPr>
          <p:cNvPr id="28" name="Rectangle: Rounded Corners 27">
            <a:extLst>
              <a:ext uri="{FF2B5EF4-FFF2-40B4-BE49-F238E27FC236}">
                <a16:creationId xmlns:a16="http://schemas.microsoft.com/office/drawing/2014/main" id="{350C8D7F-4696-443C-927E-91B7D48CD00D}"/>
              </a:ext>
            </a:extLst>
          </p:cNvPr>
          <p:cNvSpPr/>
          <p:nvPr/>
        </p:nvSpPr>
        <p:spPr>
          <a:xfrm>
            <a:off x="3513752" y="4839258"/>
            <a:ext cx="1679510" cy="849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Zipcode</a:t>
            </a:r>
            <a:r>
              <a:rPr lang="en-US" dirty="0"/>
              <a:t> / Borough</a:t>
            </a:r>
          </a:p>
        </p:txBody>
      </p:sp>
      <p:cxnSp>
        <p:nvCxnSpPr>
          <p:cNvPr id="30" name="Connector: Elbow 29">
            <a:extLst>
              <a:ext uri="{FF2B5EF4-FFF2-40B4-BE49-F238E27FC236}">
                <a16:creationId xmlns:a16="http://schemas.microsoft.com/office/drawing/2014/main" id="{1932F69F-8E29-425D-8283-7BA488DF6E1E}"/>
              </a:ext>
            </a:extLst>
          </p:cNvPr>
          <p:cNvCxnSpPr>
            <a:cxnSpLocks/>
            <a:stCxn id="21" idx="3"/>
            <a:endCxn id="22" idx="1"/>
          </p:cNvCxnSpPr>
          <p:nvPr/>
        </p:nvCxnSpPr>
        <p:spPr>
          <a:xfrm flipV="1">
            <a:off x="2880785" y="1914332"/>
            <a:ext cx="643853" cy="1675406"/>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2" name="Connector: Elbow 31">
            <a:extLst>
              <a:ext uri="{FF2B5EF4-FFF2-40B4-BE49-F238E27FC236}">
                <a16:creationId xmlns:a16="http://schemas.microsoft.com/office/drawing/2014/main" id="{443D6633-DD65-47D2-BE9E-C87306C50B89}"/>
              </a:ext>
            </a:extLst>
          </p:cNvPr>
          <p:cNvCxnSpPr>
            <a:cxnSpLocks/>
            <a:stCxn id="21" idx="3"/>
            <a:endCxn id="23" idx="1"/>
          </p:cNvCxnSpPr>
          <p:nvPr/>
        </p:nvCxnSpPr>
        <p:spPr>
          <a:xfrm flipV="1">
            <a:off x="2880785" y="3051109"/>
            <a:ext cx="643853" cy="538629"/>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Connector: Elbow 34">
            <a:extLst>
              <a:ext uri="{FF2B5EF4-FFF2-40B4-BE49-F238E27FC236}">
                <a16:creationId xmlns:a16="http://schemas.microsoft.com/office/drawing/2014/main" id="{FD484D3D-1776-453B-A1C8-D11F578A1972}"/>
              </a:ext>
            </a:extLst>
          </p:cNvPr>
          <p:cNvCxnSpPr>
            <a:cxnSpLocks/>
            <a:stCxn id="21" idx="3"/>
            <a:endCxn id="24" idx="1"/>
          </p:cNvCxnSpPr>
          <p:nvPr/>
        </p:nvCxnSpPr>
        <p:spPr>
          <a:xfrm>
            <a:off x="2880785" y="3589738"/>
            <a:ext cx="643853" cy="567717"/>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8" name="Connector: Elbow 37">
            <a:extLst>
              <a:ext uri="{FF2B5EF4-FFF2-40B4-BE49-F238E27FC236}">
                <a16:creationId xmlns:a16="http://schemas.microsoft.com/office/drawing/2014/main" id="{5A67F8EE-960A-43B3-A7E8-1B64D0863243}"/>
              </a:ext>
            </a:extLst>
          </p:cNvPr>
          <p:cNvCxnSpPr>
            <a:cxnSpLocks/>
            <a:stCxn id="21" idx="3"/>
            <a:endCxn id="28" idx="1"/>
          </p:cNvCxnSpPr>
          <p:nvPr/>
        </p:nvCxnSpPr>
        <p:spPr>
          <a:xfrm>
            <a:off x="2880785" y="3589738"/>
            <a:ext cx="632967" cy="1674063"/>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1" name="Connector: Elbow 40">
            <a:extLst>
              <a:ext uri="{FF2B5EF4-FFF2-40B4-BE49-F238E27FC236}">
                <a16:creationId xmlns:a16="http://schemas.microsoft.com/office/drawing/2014/main" id="{25AA28DF-6DF6-4DAF-8E0A-492BC347CAAF}"/>
              </a:ext>
            </a:extLst>
          </p:cNvPr>
          <p:cNvCxnSpPr>
            <a:cxnSpLocks/>
            <a:stCxn id="22" idx="3"/>
            <a:endCxn id="25" idx="1"/>
          </p:cNvCxnSpPr>
          <p:nvPr/>
        </p:nvCxnSpPr>
        <p:spPr>
          <a:xfrm>
            <a:off x="5204148" y="1914332"/>
            <a:ext cx="667919" cy="1675406"/>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4" name="Connector: Elbow 43">
            <a:extLst>
              <a:ext uri="{FF2B5EF4-FFF2-40B4-BE49-F238E27FC236}">
                <a16:creationId xmlns:a16="http://schemas.microsoft.com/office/drawing/2014/main" id="{C28819BD-1167-4041-8947-6D840EEB10FE}"/>
              </a:ext>
            </a:extLst>
          </p:cNvPr>
          <p:cNvCxnSpPr>
            <a:cxnSpLocks/>
            <a:stCxn id="23" idx="3"/>
            <a:endCxn id="25" idx="1"/>
          </p:cNvCxnSpPr>
          <p:nvPr/>
        </p:nvCxnSpPr>
        <p:spPr>
          <a:xfrm>
            <a:off x="5204148" y="3051109"/>
            <a:ext cx="667919" cy="538629"/>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7" name="Connector: Elbow 46">
            <a:extLst>
              <a:ext uri="{FF2B5EF4-FFF2-40B4-BE49-F238E27FC236}">
                <a16:creationId xmlns:a16="http://schemas.microsoft.com/office/drawing/2014/main" id="{9786689B-F712-42A2-8462-5C1989EB3F44}"/>
              </a:ext>
            </a:extLst>
          </p:cNvPr>
          <p:cNvCxnSpPr>
            <a:cxnSpLocks/>
            <a:stCxn id="24" idx="3"/>
            <a:endCxn id="25" idx="1"/>
          </p:cNvCxnSpPr>
          <p:nvPr/>
        </p:nvCxnSpPr>
        <p:spPr>
          <a:xfrm flipV="1">
            <a:off x="5204148" y="3589738"/>
            <a:ext cx="667919" cy="567717"/>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Connector: Elbow 49">
            <a:extLst>
              <a:ext uri="{FF2B5EF4-FFF2-40B4-BE49-F238E27FC236}">
                <a16:creationId xmlns:a16="http://schemas.microsoft.com/office/drawing/2014/main" id="{BEB3935D-2391-41CE-BC68-16364DBF6CF4}"/>
              </a:ext>
            </a:extLst>
          </p:cNvPr>
          <p:cNvCxnSpPr>
            <a:cxnSpLocks/>
            <a:stCxn id="28" idx="3"/>
            <a:endCxn id="25" idx="1"/>
          </p:cNvCxnSpPr>
          <p:nvPr/>
        </p:nvCxnSpPr>
        <p:spPr>
          <a:xfrm flipV="1">
            <a:off x="5193262" y="3589738"/>
            <a:ext cx="678805" cy="1674063"/>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5" name="Straight Arrow Connector 54">
            <a:extLst>
              <a:ext uri="{FF2B5EF4-FFF2-40B4-BE49-F238E27FC236}">
                <a16:creationId xmlns:a16="http://schemas.microsoft.com/office/drawing/2014/main" id="{9D23BD83-2DE5-46B1-9905-CC83F0B25412}"/>
              </a:ext>
            </a:extLst>
          </p:cNvPr>
          <p:cNvCxnSpPr>
            <a:cxnSpLocks/>
            <a:stCxn id="25" idx="3"/>
            <a:endCxn id="26" idx="1"/>
          </p:cNvCxnSpPr>
          <p:nvPr/>
        </p:nvCxnSpPr>
        <p:spPr>
          <a:xfrm>
            <a:off x="7455158" y="3589738"/>
            <a:ext cx="516301" cy="233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6" name="Straight Arrow Connector 55">
            <a:extLst>
              <a:ext uri="{FF2B5EF4-FFF2-40B4-BE49-F238E27FC236}">
                <a16:creationId xmlns:a16="http://schemas.microsoft.com/office/drawing/2014/main" id="{5F64FF18-B9D9-4FC4-B19D-E8C22856AE04}"/>
              </a:ext>
            </a:extLst>
          </p:cNvPr>
          <p:cNvCxnSpPr>
            <a:cxnSpLocks/>
            <a:stCxn id="26" idx="3"/>
            <a:endCxn id="27" idx="1"/>
          </p:cNvCxnSpPr>
          <p:nvPr/>
        </p:nvCxnSpPr>
        <p:spPr>
          <a:xfrm flipV="1">
            <a:off x="9554550" y="3585075"/>
            <a:ext cx="572277" cy="699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Straight Connector 60">
            <a:extLst>
              <a:ext uri="{FF2B5EF4-FFF2-40B4-BE49-F238E27FC236}">
                <a16:creationId xmlns:a16="http://schemas.microsoft.com/office/drawing/2014/main" id="{9E0C905F-8E57-4914-BFFE-4453B92D9CC3}"/>
              </a:ext>
            </a:extLst>
          </p:cNvPr>
          <p:cNvCxnSpPr>
            <a:cxnSpLocks/>
          </p:cNvCxnSpPr>
          <p:nvPr/>
        </p:nvCxnSpPr>
        <p:spPr>
          <a:xfrm>
            <a:off x="1606550" y="88070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52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A755-F00B-4E22-A759-E2E28171BC32}"/>
              </a:ext>
            </a:extLst>
          </p:cNvPr>
          <p:cNvSpPr>
            <a:spLocks noGrp="1"/>
          </p:cNvSpPr>
          <p:nvPr>
            <p:ph type="title"/>
          </p:nvPr>
        </p:nvSpPr>
        <p:spPr>
          <a:xfrm>
            <a:off x="1484311" y="0"/>
            <a:ext cx="10018713" cy="1752599"/>
          </a:xfrm>
        </p:spPr>
        <p:txBody>
          <a:bodyPr/>
          <a:lstStyle/>
          <a:p>
            <a:r>
              <a:rPr lang="en-US" dirty="0"/>
              <a:t>Data Preparation</a:t>
            </a:r>
          </a:p>
        </p:txBody>
      </p:sp>
      <p:sp>
        <p:nvSpPr>
          <p:cNvPr id="3" name="Content Placeholder 2">
            <a:extLst>
              <a:ext uri="{FF2B5EF4-FFF2-40B4-BE49-F238E27FC236}">
                <a16:creationId xmlns:a16="http://schemas.microsoft.com/office/drawing/2014/main" id="{BE5688C2-E35F-479C-9965-7639B296EE9C}"/>
              </a:ext>
            </a:extLst>
          </p:cNvPr>
          <p:cNvSpPr>
            <a:spLocks noGrp="1"/>
          </p:cNvSpPr>
          <p:nvPr>
            <p:ph idx="1"/>
          </p:nvPr>
        </p:nvSpPr>
        <p:spPr>
          <a:xfrm>
            <a:off x="1901824" y="1862357"/>
            <a:ext cx="9601200" cy="4995643"/>
          </a:xfrm>
        </p:spPr>
        <p:txBody>
          <a:bodyPr>
            <a:normAutofit/>
          </a:bodyPr>
          <a:lstStyle/>
          <a:p>
            <a:r>
              <a:rPr lang="en-US" dirty="0"/>
              <a:t>Where to collect data?</a:t>
            </a:r>
          </a:p>
          <a:p>
            <a:pPr lvl="1"/>
            <a:r>
              <a:rPr lang="en-US" sz="2200" dirty="0"/>
              <a:t>We want to know the relationship between Airbnb, Walk Score, and NYC Arrest Data</a:t>
            </a:r>
          </a:p>
          <a:p>
            <a:pPr lvl="2"/>
            <a:r>
              <a:rPr lang="en-US" sz="2000" dirty="0"/>
              <a:t>Collect data from Airbnb, Walk Score, and NYPD Arrest websites</a:t>
            </a:r>
          </a:p>
          <a:p>
            <a:r>
              <a:rPr lang="en-US" dirty="0"/>
              <a:t>How to collect data?</a:t>
            </a:r>
          </a:p>
          <a:p>
            <a:pPr lvl="1"/>
            <a:r>
              <a:rPr lang="en-US" sz="2200" dirty="0"/>
              <a:t>By excel file (.csv), web scraping, and API</a:t>
            </a:r>
          </a:p>
          <a:p>
            <a:r>
              <a:rPr lang="en-US" dirty="0"/>
              <a:t>What to do next?</a:t>
            </a:r>
          </a:p>
          <a:p>
            <a:pPr lvl="1"/>
            <a:r>
              <a:rPr lang="en-US" sz="2200" dirty="0"/>
              <a:t>Read data into RStudio to tidy them</a:t>
            </a:r>
          </a:p>
          <a:p>
            <a:pPr lvl="1"/>
            <a:r>
              <a:rPr lang="en-US" sz="2200" dirty="0"/>
              <a:t>Join the tables by using difference common information</a:t>
            </a:r>
          </a:p>
          <a:p>
            <a:pPr lvl="1"/>
            <a:r>
              <a:rPr lang="en-US" sz="2200" dirty="0"/>
              <a:t>Analyze and visualize them</a:t>
            </a:r>
          </a:p>
          <a:p>
            <a:endParaRPr lang="en-US" dirty="0"/>
          </a:p>
          <a:p>
            <a:endParaRPr lang="en-US" dirty="0"/>
          </a:p>
        </p:txBody>
      </p:sp>
    </p:spTree>
    <p:extLst>
      <p:ext uri="{BB962C8B-B14F-4D97-AF65-F5344CB8AC3E}">
        <p14:creationId xmlns:p14="http://schemas.microsoft.com/office/powerpoint/2010/main" val="192350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E54F-3D2C-41C2-BDB9-E0BBCC44C7F2}"/>
              </a:ext>
            </a:extLst>
          </p:cNvPr>
          <p:cNvSpPr>
            <a:spLocks noGrp="1"/>
          </p:cNvSpPr>
          <p:nvPr>
            <p:ph type="title"/>
          </p:nvPr>
        </p:nvSpPr>
        <p:spPr>
          <a:xfrm>
            <a:off x="1086643" y="372611"/>
            <a:ext cx="10018713" cy="1752599"/>
          </a:xfrm>
        </p:spPr>
        <p:txBody>
          <a:bodyPr/>
          <a:lstStyle/>
          <a:p>
            <a:r>
              <a:rPr lang="en-US" dirty="0"/>
              <a:t>Libraries</a:t>
            </a:r>
          </a:p>
        </p:txBody>
      </p:sp>
      <p:pic>
        <p:nvPicPr>
          <p:cNvPr id="8" name="Picture 7">
            <a:extLst>
              <a:ext uri="{FF2B5EF4-FFF2-40B4-BE49-F238E27FC236}">
                <a16:creationId xmlns:a16="http://schemas.microsoft.com/office/drawing/2014/main" id="{7462901D-E0A6-43C8-B420-F474E0F99C6E}"/>
              </a:ext>
            </a:extLst>
          </p:cNvPr>
          <p:cNvPicPr>
            <a:picLocks noChangeAspect="1"/>
          </p:cNvPicPr>
          <p:nvPr/>
        </p:nvPicPr>
        <p:blipFill>
          <a:blip r:embed="rId2"/>
          <a:stretch>
            <a:fillRect/>
          </a:stretch>
        </p:blipFill>
        <p:spPr>
          <a:xfrm>
            <a:off x="1583217" y="2125210"/>
            <a:ext cx="10147202" cy="3062610"/>
          </a:xfrm>
          <a:prstGeom prst="rect">
            <a:avLst/>
          </a:prstGeom>
        </p:spPr>
      </p:pic>
    </p:spTree>
    <p:extLst>
      <p:ext uri="{BB962C8B-B14F-4D97-AF65-F5344CB8AC3E}">
        <p14:creationId xmlns:p14="http://schemas.microsoft.com/office/powerpoint/2010/main" val="352833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162962" y="-309021"/>
            <a:ext cx="10018713" cy="1752599"/>
          </a:xfrm>
        </p:spPr>
        <p:txBody>
          <a:bodyPr/>
          <a:lstStyle/>
          <a:p>
            <a:r>
              <a:rPr lang="en-US" dirty="0"/>
              <a:t>Data 1 – Inside Airbnb </a:t>
            </a:r>
          </a:p>
        </p:txBody>
      </p:sp>
      <p:sp>
        <p:nvSpPr>
          <p:cNvPr id="3" name="Content Placeholder 2">
            <a:extLst>
              <a:ext uri="{FF2B5EF4-FFF2-40B4-BE49-F238E27FC236}">
                <a16:creationId xmlns:a16="http://schemas.microsoft.com/office/drawing/2014/main" id="{3B9891E4-E82B-421A-B85E-A9DB2109E1F7}"/>
              </a:ext>
            </a:extLst>
          </p:cNvPr>
          <p:cNvSpPr>
            <a:spLocks noGrp="1"/>
          </p:cNvSpPr>
          <p:nvPr>
            <p:ph idx="1"/>
          </p:nvPr>
        </p:nvSpPr>
        <p:spPr>
          <a:xfrm>
            <a:off x="1483239" y="1445528"/>
            <a:ext cx="10018713" cy="552192"/>
          </a:xfrm>
        </p:spPr>
        <p:txBody>
          <a:bodyPr/>
          <a:lstStyle/>
          <a:p>
            <a:pPr>
              <a:buFont typeface="Wingdings" panose="05000000000000000000" pitchFamily="2" charset="2"/>
              <a:buChar char="ü"/>
            </a:pPr>
            <a:r>
              <a:rPr lang="en-US" dirty="0"/>
              <a:t>Download directly</a:t>
            </a:r>
          </a:p>
          <a:p>
            <a:pPr>
              <a:buFont typeface="Wingdings" panose="05000000000000000000" pitchFamily="2" charset="2"/>
              <a:buChar char="ü"/>
            </a:pPr>
            <a:endParaRPr lang="en-US" dirty="0"/>
          </a:p>
          <a:p>
            <a:endParaRPr lang="en-US" dirty="0"/>
          </a:p>
        </p:txBody>
      </p:sp>
      <p:sp>
        <p:nvSpPr>
          <p:cNvPr id="4" name="Oval 3">
            <a:extLst>
              <a:ext uri="{FF2B5EF4-FFF2-40B4-BE49-F238E27FC236}">
                <a16:creationId xmlns:a16="http://schemas.microsoft.com/office/drawing/2014/main" id="{9A5C6A4E-3806-421A-BEF0-BD2905C97F67}"/>
              </a:ext>
            </a:extLst>
          </p:cNvPr>
          <p:cNvSpPr/>
          <p:nvPr/>
        </p:nvSpPr>
        <p:spPr>
          <a:xfrm>
            <a:off x="1483239" y="2336978"/>
            <a:ext cx="2255062" cy="1410058"/>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Excel file</a:t>
            </a:r>
          </a:p>
        </p:txBody>
      </p:sp>
      <p:sp>
        <p:nvSpPr>
          <p:cNvPr id="5" name="Arrow: Right 4">
            <a:extLst>
              <a:ext uri="{FF2B5EF4-FFF2-40B4-BE49-F238E27FC236}">
                <a16:creationId xmlns:a16="http://schemas.microsoft.com/office/drawing/2014/main" id="{F5B55CF5-D999-43BF-A2D5-10B2F61FE0DC}"/>
              </a:ext>
            </a:extLst>
          </p:cNvPr>
          <p:cNvSpPr/>
          <p:nvPr/>
        </p:nvSpPr>
        <p:spPr>
          <a:xfrm>
            <a:off x="4012866" y="2940948"/>
            <a:ext cx="550015" cy="157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A1061E-416C-47F7-8D02-F88EEB389435}"/>
              </a:ext>
            </a:extLst>
          </p:cNvPr>
          <p:cNvSpPr/>
          <p:nvPr/>
        </p:nvSpPr>
        <p:spPr>
          <a:xfrm>
            <a:off x="4900651" y="2249131"/>
            <a:ext cx="3368842" cy="15857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York City </a:t>
            </a:r>
          </a:p>
          <a:p>
            <a:pPr algn="ctr"/>
            <a:r>
              <a:rPr lang="en-US" dirty="0"/>
              <a:t>Detailed Listing data</a:t>
            </a:r>
          </a:p>
          <a:p>
            <a:pPr algn="ctr"/>
            <a:endParaRPr lang="en-US" dirty="0">
              <a:solidFill>
                <a:schemeClr val="bg1"/>
              </a:solidFill>
            </a:endParaRPr>
          </a:p>
          <a:p>
            <a:pPr algn="ctr"/>
            <a:r>
              <a:rPr lang="en-US" dirty="0">
                <a:solidFill>
                  <a:schemeClr val="bg1"/>
                </a:solidFill>
              </a:rPr>
              <a:t>(</a:t>
            </a:r>
            <a:r>
              <a:rPr lang="en-US" dirty="0">
                <a:solidFill>
                  <a:schemeClr val="bg1"/>
                </a:solidFill>
                <a:hlinkClick r:id="rId2">
                  <a:extLst>
                    <a:ext uri="{A12FA001-AC4F-418D-AE19-62706E023703}">
                      <ahyp:hlinkClr xmlns:ahyp="http://schemas.microsoft.com/office/drawing/2018/hyperlinkcolor" val="tx"/>
                    </a:ext>
                  </a:extLst>
                </a:hlinkClick>
              </a:rPr>
              <a:t>http://insideairbnb.com/get-the-data.html</a:t>
            </a:r>
            <a:r>
              <a:rPr lang="en-US" dirty="0">
                <a:solidFill>
                  <a:schemeClr val="bg1"/>
                </a:solidFill>
              </a:rPr>
              <a:t>)</a:t>
            </a:r>
          </a:p>
        </p:txBody>
      </p:sp>
      <p:sp>
        <p:nvSpPr>
          <p:cNvPr id="7" name="Arrow: Right 6">
            <a:extLst>
              <a:ext uri="{FF2B5EF4-FFF2-40B4-BE49-F238E27FC236}">
                <a16:creationId xmlns:a16="http://schemas.microsoft.com/office/drawing/2014/main" id="{21F5B7EF-2E91-40D5-9A10-9C7C79E8E7BC}"/>
              </a:ext>
            </a:extLst>
          </p:cNvPr>
          <p:cNvSpPr/>
          <p:nvPr/>
        </p:nvSpPr>
        <p:spPr>
          <a:xfrm>
            <a:off x="8560608" y="2978937"/>
            <a:ext cx="515639" cy="126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D619D8D-BB83-4C63-A94E-D3E1224A47D0}"/>
              </a:ext>
            </a:extLst>
          </p:cNvPr>
          <p:cNvSpPr/>
          <p:nvPr/>
        </p:nvSpPr>
        <p:spPr>
          <a:xfrm>
            <a:off x="9298242" y="2346831"/>
            <a:ext cx="2110682" cy="1390349"/>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Data for </a:t>
            </a:r>
          </a:p>
          <a:p>
            <a:pPr algn="ctr"/>
            <a:r>
              <a:rPr lang="en-US" dirty="0"/>
              <a:t>year 2019</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9BAAB74E-8979-438F-B7D7-34B1C4593DFD}"/>
              </a:ext>
            </a:extLst>
          </p:cNvPr>
          <p:cNvPicPr>
            <a:picLocks noChangeAspect="1"/>
          </p:cNvPicPr>
          <p:nvPr/>
        </p:nvPicPr>
        <p:blipFill>
          <a:blip r:embed="rId3"/>
          <a:stretch>
            <a:fillRect/>
          </a:stretch>
        </p:blipFill>
        <p:spPr>
          <a:xfrm>
            <a:off x="2697389" y="4435403"/>
            <a:ext cx="7953375" cy="2238375"/>
          </a:xfrm>
          <a:prstGeom prst="rect">
            <a:avLst/>
          </a:prstGeom>
          <a:ln w="9525" cap="sq" cmpd="thickThin">
            <a:solidFill>
              <a:schemeClr val="tx1"/>
            </a:solidFill>
            <a:prstDash val="solid"/>
            <a:miter lim="800000"/>
          </a:ln>
          <a:effectLst>
            <a:innerShdw blurRad="12700">
              <a:srgbClr val="000000"/>
            </a:innerShdw>
          </a:effectLst>
        </p:spPr>
      </p:pic>
    </p:spTree>
    <p:extLst>
      <p:ext uri="{BB962C8B-B14F-4D97-AF65-F5344CB8AC3E}">
        <p14:creationId xmlns:p14="http://schemas.microsoft.com/office/powerpoint/2010/main" val="3828094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16C-1D43-4CED-AB9B-6EA0FBF95FD2}"/>
              </a:ext>
            </a:extLst>
          </p:cNvPr>
          <p:cNvSpPr>
            <a:spLocks noGrp="1"/>
          </p:cNvSpPr>
          <p:nvPr>
            <p:ph type="title"/>
          </p:nvPr>
        </p:nvSpPr>
        <p:spPr>
          <a:xfrm>
            <a:off x="1483239" y="-312005"/>
            <a:ext cx="10018713" cy="1752599"/>
          </a:xfrm>
        </p:spPr>
        <p:txBody>
          <a:bodyPr/>
          <a:lstStyle/>
          <a:p>
            <a:pPr algn="l"/>
            <a:r>
              <a:rPr lang="en-US" dirty="0"/>
              <a:t>Data 2 – Walk Scores Web Scraping</a:t>
            </a:r>
          </a:p>
        </p:txBody>
      </p:sp>
      <p:cxnSp>
        <p:nvCxnSpPr>
          <p:cNvPr id="10" name="Straight Connector 9">
            <a:extLst>
              <a:ext uri="{FF2B5EF4-FFF2-40B4-BE49-F238E27FC236}">
                <a16:creationId xmlns:a16="http://schemas.microsoft.com/office/drawing/2014/main" id="{973DD534-0269-4220-BB44-6AE8B1691C2E}"/>
              </a:ext>
            </a:extLst>
          </p:cNvPr>
          <p:cNvCxnSpPr>
            <a:cxnSpLocks/>
          </p:cNvCxnSpPr>
          <p:nvPr/>
        </p:nvCxnSpPr>
        <p:spPr>
          <a:xfrm>
            <a:off x="1606550" y="890034"/>
            <a:ext cx="8978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6E580A4-7B82-4D0A-816C-2DEB78BB8E58}"/>
              </a:ext>
            </a:extLst>
          </p:cNvPr>
          <p:cNvSpPr/>
          <p:nvPr/>
        </p:nvSpPr>
        <p:spPr>
          <a:xfrm>
            <a:off x="1394439" y="2269661"/>
            <a:ext cx="2602620" cy="2043179"/>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Combine borough and zip code as input,</a:t>
            </a:r>
          </a:p>
          <a:p>
            <a:pPr algn="ctr"/>
            <a:r>
              <a:rPr lang="en-US" dirty="0"/>
              <a:t>do Web Scraping</a:t>
            </a:r>
          </a:p>
        </p:txBody>
      </p:sp>
      <p:sp>
        <p:nvSpPr>
          <p:cNvPr id="14" name="Arrow: Right 13">
            <a:extLst>
              <a:ext uri="{FF2B5EF4-FFF2-40B4-BE49-F238E27FC236}">
                <a16:creationId xmlns:a16="http://schemas.microsoft.com/office/drawing/2014/main" id="{FD03F8F6-DB1C-4FFE-9EFA-08A11CD80D39}"/>
              </a:ext>
            </a:extLst>
          </p:cNvPr>
          <p:cNvSpPr/>
          <p:nvPr/>
        </p:nvSpPr>
        <p:spPr>
          <a:xfrm>
            <a:off x="4203939" y="3384343"/>
            <a:ext cx="550015" cy="171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90D853-58C2-48CC-ADB4-9562C6A5DFA7}"/>
              </a:ext>
            </a:extLst>
          </p:cNvPr>
          <p:cNvSpPr/>
          <p:nvPr/>
        </p:nvSpPr>
        <p:spPr>
          <a:xfrm>
            <a:off x="4968064" y="2269661"/>
            <a:ext cx="3368842" cy="23303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Scores generated by borough and zip code</a:t>
            </a:r>
          </a:p>
          <a:p>
            <a:pPr algn="ctr"/>
            <a:endParaRPr lang="en-US" dirty="0"/>
          </a:p>
          <a:p>
            <a:pPr algn="ctr"/>
            <a:r>
              <a:rPr lang="en-US" dirty="0"/>
              <a:t> (https://www.walkscore.com/)</a:t>
            </a:r>
          </a:p>
        </p:txBody>
      </p:sp>
      <p:sp>
        <p:nvSpPr>
          <p:cNvPr id="17" name="Oval 16">
            <a:extLst>
              <a:ext uri="{FF2B5EF4-FFF2-40B4-BE49-F238E27FC236}">
                <a16:creationId xmlns:a16="http://schemas.microsoft.com/office/drawing/2014/main" id="{25FFB183-643C-498A-9CC5-0D7E39F61F82}"/>
              </a:ext>
            </a:extLst>
          </p:cNvPr>
          <p:cNvSpPr/>
          <p:nvPr/>
        </p:nvSpPr>
        <p:spPr>
          <a:xfrm>
            <a:off x="9329289" y="2269662"/>
            <a:ext cx="2350223" cy="2043178"/>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Words: “walk/score”, “transit/score”,</a:t>
            </a:r>
          </a:p>
          <a:p>
            <a:pPr algn="ctr"/>
            <a:r>
              <a:rPr lang="en-US" dirty="0"/>
              <a:t>“bike/score”</a:t>
            </a:r>
          </a:p>
        </p:txBody>
      </p:sp>
      <p:sp>
        <p:nvSpPr>
          <p:cNvPr id="18" name="Arrow: Right 17">
            <a:extLst>
              <a:ext uri="{FF2B5EF4-FFF2-40B4-BE49-F238E27FC236}">
                <a16:creationId xmlns:a16="http://schemas.microsoft.com/office/drawing/2014/main" id="{7418FEE7-E20E-4466-B034-8665AFD3EAEB}"/>
              </a:ext>
            </a:extLst>
          </p:cNvPr>
          <p:cNvSpPr/>
          <p:nvPr/>
        </p:nvSpPr>
        <p:spPr>
          <a:xfrm>
            <a:off x="8586021" y="3383143"/>
            <a:ext cx="550015" cy="171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710C7248-58E5-4871-8E40-85AFA3E2EACB}"/>
              </a:ext>
            </a:extLst>
          </p:cNvPr>
          <p:cNvSpPr>
            <a:spLocks noGrp="1"/>
          </p:cNvSpPr>
          <p:nvPr>
            <p:ph idx="1"/>
          </p:nvPr>
        </p:nvSpPr>
        <p:spPr>
          <a:xfrm>
            <a:off x="1483239" y="548543"/>
            <a:ext cx="10018713" cy="2420066"/>
          </a:xfrm>
        </p:spPr>
        <p:txBody>
          <a:bodyPr/>
          <a:lstStyle/>
          <a:p>
            <a:pPr>
              <a:buFont typeface="Wingdings" panose="05000000000000000000" pitchFamily="2" charset="2"/>
              <a:buChar char="ü"/>
            </a:pPr>
            <a:r>
              <a:rPr lang="en-US" dirty="0"/>
              <a:t>Use distinct Borough and Zip Code data gathered from Inside Airbnb</a:t>
            </a:r>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394039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08CAD-31A1-40E9-B6DC-87DE0BC7509F}"/>
              </a:ext>
            </a:extLst>
          </p:cNvPr>
          <p:cNvSpPr>
            <a:spLocks noGrp="1"/>
          </p:cNvSpPr>
          <p:nvPr>
            <p:ph idx="1"/>
          </p:nvPr>
        </p:nvSpPr>
        <p:spPr/>
        <p:txBody>
          <a:bodyPr/>
          <a:lstStyle/>
          <a:p>
            <a:endParaRPr lang="en-US" dirty="0"/>
          </a:p>
        </p:txBody>
      </p:sp>
      <p:sp>
        <p:nvSpPr>
          <p:cNvPr id="5" name="Title 1">
            <a:extLst>
              <a:ext uri="{FF2B5EF4-FFF2-40B4-BE49-F238E27FC236}">
                <a16:creationId xmlns:a16="http://schemas.microsoft.com/office/drawing/2014/main" id="{E3F8406E-16E9-4C4C-AC7C-78E95EE13879}"/>
              </a:ext>
            </a:extLst>
          </p:cNvPr>
          <p:cNvSpPr>
            <a:spLocks noGrp="1"/>
          </p:cNvSpPr>
          <p:nvPr>
            <p:ph type="title"/>
          </p:nvPr>
        </p:nvSpPr>
        <p:spPr>
          <a:xfrm>
            <a:off x="1708657" y="213824"/>
            <a:ext cx="9570018" cy="970547"/>
          </a:xfrm>
          <a:noFill/>
        </p:spPr>
        <p:txBody>
          <a:bodyPr>
            <a:normAutofit fontScale="90000"/>
          </a:bodyPr>
          <a:lstStyle/>
          <a:p>
            <a:r>
              <a:rPr lang="en-US" dirty="0"/>
              <a:t>Web Scraping – 1. Combine borough and zip code</a:t>
            </a:r>
          </a:p>
        </p:txBody>
      </p:sp>
      <p:pic>
        <p:nvPicPr>
          <p:cNvPr id="2" name="Picture 1">
            <a:extLst>
              <a:ext uri="{FF2B5EF4-FFF2-40B4-BE49-F238E27FC236}">
                <a16:creationId xmlns:a16="http://schemas.microsoft.com/office/drawing/2014/main" id="{52D3F74A-3C87-48D5-9072-B63C8715F18A}"/>
              </a:ext>
            </a:extLst>
          </p:cNvPr>
          <p:cNvPicPr>
            <a:picLocks noChangeAspect="1"/>
          </p:cNvPicPr>
          <p:nvPr/>
        </p:nvPicPr>
        <p:blipFill>
          <a:blip r:embed="rId2"/>
          <a:stretch>
            <a:fillRect/>
          </a:stretch>
        </p:blipFill>
        <p:spPr>
          <a:xfrm>
            <a:off x="2612228" y="1066800"/>
            <a:ext cx="7762875" cy="5657850"/>
          </a:xfrm>
          <a:prstGeom prst="rect">
            <a:avLst/>
          </a:prstGeom>
          <a:ln>
            <a:solidFill>
              <a:schemeClr val="tx1"/>
            </a:solidFill>
          </a:ln>
        </p:spPr>
      </p:pic>
    </p:spTree>
    <p:extLst>
      <p:ext uri="{BB962C8B-B14F-4D97-AF65-F5344CB8AC3E}">
        <p14:creationId xmlns:p14="http://schemas.microsoft.com/office/powerpoint/2010/main" val="3760179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D7023227-530E-4024-91EF-312A851A758C}">
  <ds:schemaRefs>
    <ds:schemaRef ds:uri="http://purl.org/dc/elements/1.1/"/>
    <ds:schemaRef ds:uri="http://purl.org/dc/terms/"/>
    <ds:schemaRef ds:uri="http://schemas.microsoft.com/office/infopath/2007/PartnerControls"/>
    <ds:schemaRef ds:uri="16c05727-aa75-4e4a-9b5f-8a80a1165891"/>
    <ds:schemaRef ds:uri="http://schemas.microsoft.com/office/2006/documentManagement/types"/>
    <ds:schemaRef ds:uri="71af3243-3dd4-4a8d-8c0d-dd76da1f02a5"/>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806</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Georgia</vt:lpstr>
      <vt:lpstr>Wingdings</vt:lpstr>
      <vt:lpstr>Parallax</vt:lpstr>
      <vt:lpstr>PowerPoint Presentation</vt:lpstr>
      <vt:lpstr>Slide 9</vt:lpstr>
      <vt:lpstr>PowerPoint Presentation</vt:lpstr>
      <vt:lpstr>Work Flow</vt:lpstr>
      <vt:lpstr>Data Preparation</vt:lpstr>
      <vt:lpstr>Libraries</vt:lpstr>
      <vt:lpstr>Data 1 – Inside Airbnb </vt:lpstr>
      <vt:lpstr>Data 2 – Walk Scores Web Scraping</vt:lpstr>
      <vt:lpstr>Web Scraping – 1. Combine borough and zip code</vt:lpstr>
      <vt:lpstr>Web Scraping – 2. Use their link format  to extract scores</vt:lpstr>
      <vt:lpstr>Data 3 – NYPD Arrest Open Data</vt:lpstr>
      <vt:lpstr>Data 4 – NYC Borough’s Zip Codes</vt:lpstr>
      <vt:lpstr>Data Consolidation – General</vt:lpstr>
      <vt:lpstr>Data Consolidation – Challenge</vt:lpstr>
      <vt:lpstr>Data Consolidation – Solution</vt:lpstr>
      <vt:lpstr>Data Consolidation – Process</vt:lpstr>
      <vt:lpstr>Data Consolidation – Combine Everything</vt:lpstr>
      <vt:lpstr>Analysis 1 –  Pricing by Borough</vt:lpstr>
      <vt:lpstr>Analysis 2 –  Review Scores vs Price</vt:lpstr>
      <vt:lpstr>Analysis 3 –  Walk Sore vs Price</vt:lpstr>
      <vt:lpstr>Analysis 4 –  Criminal arrest count by Borough</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2019-10-23T01:05:59Z</dcterms:created>
  <dcterms:modified xsi:type="dcterms:W3CDTF">2019-12-14T19:37:06Z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