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ouvlo" charset="1" panose="020B0604030403020204"/>
      <p:regular r:id="rId16"/>
    </p:embeddedFont>
    <p:embeddedFont>
      <p:font typeface="Tex Gyre Termes" charset="1" panose="00000500000000000000"/>
      <p:regular r:id="rId17"/>
    </p:embeddedFont>
    <p:embeddedFont>
      <p:font typeface="Touvlo Italics" charset="1" panose="020B060403040309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instagram.com/explore/tags/mahasiswasiapkerja/" TargetMode="External" Type="http://schemas.openxmlformats.org/officeDocument/2006/relationships/hyperlink"/><Relationship Id="rId11" Target="https://www.instagram.com/explore/tags/studentdevelopmentinitiative/" TargetMode="External" Type="http://schemas.openxmlformats.org/officeDocument/2006/relationships/hyperlink"/><Relationship Id="rId12" Target="https://www.instagram.com/explore/tags/generativeai/" TargetMode="External" Type="http://schemas.openxmlformats.org/officeDocument/2006/relationships/hyperlink"/><Relationship Id="rId13" Target="../media/image4.png" Type="http://schemas.openxmlformats.org/officeDocument/2006/relationships/image"/><Relationship Id="rId14" Target="../media/image5.png" Type="http://schemas.openxmlformats.org/officeDocument/2006/relationships/image"/><Relationship Id="rId2" Target="../media/image1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https://www.instagram.com/explore/tags/hacktiv8/" TargetMode="External" Type="http://schemas.openxmlformats.org/officeDocument/2006/relationships/hyperlink"/><Relationship Id="rId6" Target="https://www.instagram.com/explore/tags/hacktiv8/" TargetMode="External" Type="http://schemas.openxmlformats.org/officeDocument/2006/relationships/hyperlink"/><Relationship Id="rId7" Target="https://www.instagram.com/explore/tags/ibmskillsbuild/" TargetMode="External" Type="http://schemas.openxmlformats.org/officeDocument/2006/relationships/hyperlink"/><Relationship Id="rId8" Target="https://www.instagram.com/explore/tags/belajarai/" TargetMode="External" Type="http://schemas.openxmlformats.org/officeDocument/2006/relationships/hyperlink"/><Relationship Id="rId9" Target="https://www.instagram.com/explore/tags/dataanalytics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s://www.kaggle.com/datasets/clmentbisaillon/fake-and-real-news-dataset" TargetMode="External" Type="http://schemas.openxmlformats.org/officeDocument/2006/relationships/hyperlink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09695" y="9712444"/>
            <a:ext cx="15645277" cy="3086100"/>
            <a:chOff x="0" y="0"/>
            <a:chExt cx="4120567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20567" cy="812800"/>
            </a:xfrm>
            <a:custGeom>
              <a:avLst/>
              <a:gdLst/>
              <a:ahLst/>
              <a:cxnLst/>
              <a:rect r="r" b="b" t="t" l="l"/>
              <a:pathLst>
                <a:path h="812800" w="4120567">
                  <a:moveTo>
                    <a:pt x="11876" y="0"/>
                  </a:moveTo>
                  <a:lnTo>
                    <a:pt x="4108691" y="0"/>
                  </a:lnTo>
                  <a:cubicBezTo>
                    <a:pt x="4115250" y="0"/>
                    <a:pt x="4120567" y="5317"/>
                    <a:pt x="4120567" y="11876"/>
                  </a:cubicBezTo>
                  <a:lnTo>
                    <a:pt x="4120567" y="800924"/>
                  </a:lnTo>
                  <a:cubicBezTo>
                    <a:pt x="4120567" y="804074"/>
                    <a:pt x="4119316" y="807094"/>
                    <a:pt x="4117088" y="809322"/>
                  </a:cubicBezTo>
                  <a:cubicBezTo>
                    <a:pt x="4114861" y="811549"/>
                    <a:pt x="4111840" y="812800"/>
                    <a:pt x="4108691" y="812800"/>
                  </a:cubicBezTo>
                  <a:lnTo>
                    <a:pt x="11876" y="812800"/>
                  </a:lnTo>
                  <a:cubicBezTo>
                    <a:pt x="5317" y="812800"/>
                    <a:pt x="0" y="807483"/>
                    <a:pt x="0" y="800924"/>
                  </a:cubicBezTo>
                  <a:lnTo>
                    <a:pt x="0" y="11876"/>
                  </a:lnTo>
                  <a:cubicBezTo>
                    <a:pt x="0" y="5317"/>
                    <a:pt x="5317" y="0"/>
                    <a:pt x="11876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20567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530982" y="7757622"/>
            <a:ext cx="4897350" cy="872601"/>
            <a:chOff x="0" y="0"/>
            <a:chExt cx="1207566" cy="2151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566" cy="215162"/>
            </a:xfrm>
            <a:custGeom>
              <a:avLst/>
              <a:gdLst/>
              <a:ahLst/>
              <a:cxnLst/>
              <a:rect r="r" b="b" t="t" l="l"/>
              <a:pathLst>
                <a:path h="215162" w="1207566">
                  <a:moveTo>
                    <a:pt x="80623" y="0"/>
                  </a:moveTo>
                  <a:lnTo>
                    <a:pt x="1126944" y="0"/>
                  </a:lnTo>
                  <a:cubicBezTo>
                    <a:pt x="1171470" y="0"/>
                    <a:pt x="1207566" y="36096"/>
                    <a:pt x="1207566" y="80623"/>
                  </a:cubicBezTo>
                  <a:lnTo>
                    <a:pt x="1207566" y="134539"/>
                  </a:lnTo>
                  <a:cubicBezTo>
                    <a:pt x="1207566" y="179066"/>
                    <a:pt x="1171470" y="215162"/>
                    <a:pt x="1126944" y="215162"/>
                  </a:cubicBezTo>
                  <a:lnTo>
                    <a:pt x="80623" y="215162"/>
                  </a:lnTo>
                  <a:cubicBezTo>
                    <a:pt x="36096" y="215162"/>
                    <a:pt x="0" y="179066"/>
                    <a:pt x="0" y="134539"/>
                  </a:cubicBezTo>
                  <a:lnTo>
                    <a:pt x="0" y="80623"/>
                  </a:lnTo>
                  <a:cubicBezTo>
                    <a:pt x="0" y="36096"/>
                    <a:pt x="36096" y="0"/>
                    <a:pt x="806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C4C4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07566" cy="253262"/>
            </a:xfrm>
            <a:prstGeom prst="rect">
              <a:avLst/>
            </a:prstGeom>
          </p:spPr>
          <p:txBody>
            <a:bodyPr anchor="ctr" rtlCol="false" tIns="49515" lIns="49515" bIns="49515" rIns="4951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9695" y="5100315"/>
            <a:ext cx="8640629" cy="3886324"/>
            <a:chOff x="0" y="0"/>
            <a:chExt cx="1338660" cy="6020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8660" cy="602093"/>
            </a:xfrm>
            <a:custGeom>
              <a:avLst/>
              <a:gdLst/>
              <a:ahLst/>
              <a:cxnLst/>
              <a:rect r="r" b="b" t="t" l="l"/>
              <a:pathLst>
                <a:path h="602093" w="1338660">
                  <a:moveTo>
                    <a:pt x="20608" y="0"/>
                  </a:moveTo>
                  <a:lnTo>
                    <a:pt x="1318052" y="0"/>
                  </a:lnTo>
                  <a:cubicBezTo>
                    <a:pt x="1329433" y="0"/>
                    <a:pt x="1338660" y="9226"/>
                    <a:pt x="1338660" y="20608"/>
                  </a:cubicBezTo>
                  <a:lnTo>
                    <a:pt x="1338660" y="581486"/>
                  </a:lnTo>
                  <a:cubicBezTo>
                    <a:pt x="1338660" y="592867"/>
                    <a:pt x="1329433" y="602093"/>
                    <a:pt x="1318052" y="602093"/>
                  </a:cubicBezTo>
                  <a:lnTo>
                    <a:pt x="20608" y="602093"/>
                  </a:lnTo>
                  <a:cubicBezTo>
                    <a:pt x="9226" y="602093"/>
                    <a:pt x="0" y="592867"/>
                    <a:pt x="0" y="581486"/>
                  </a:cubicBezTo>
                  <a:lnTo>
                    <a:pt x="0" y="20608"/>
                  </a:lnTo>
                  <a:cubicBezTo>
                    <a:pt x="0" y="9226"/>
                    <a:pt x="9226" y="0"/>
                    <a:pt x="2060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1712" r="-16025" b="-27588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5869793" y="7618359"/>
            <a:ext cx="910735" cy="912394"/>
          </a:xfrm>
          <a:custGeom>
            <a:avLst/>
            <a:gdLst/>
            <a:ahLst/>
            <a:cxnLst/>
            <a:rect r="r" b="b" t="t" l="l"/>
            <a:pathLst>
              <a:path h="912394" w="910735">
                <a:moveTo>
                  <a:pt x="0" y="0"/>
                </a:moveTo>
                <a:lnTo>
                  <a:pt x="910735" y="0"/>
                </a:lnTo>
                <a:lnTo>
                  <a:pt x="910735" y="912394"/>
                </a:lnTo>
                <a:lnTo>
                  <a:pt x="0" y="9123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09695" y="2043473"/>
            <a:ext cx="15570833" cy="2781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4"/>
              </a:lnSpc>
            </a:pPr>
            <a:r>
              <a:rPr lang="en-US" sz="10003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FAKE NEWS DETECTION WITH IBM GRANITE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857194" y="7965912"/>
            <a:ext cx="4005729" cy="39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5"/>
              </a:lnSpc>
            </a:pPr>
            <a:r>
              <a:rPr lang="en-US" sz="2296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Ahmad Zaky Alfuady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62095" y="238597"/>
            <a:ext cx="15682500" cy="1842977"/>
            <a:chOff x="0" y="0"/>
            <a:chExt cx="20909999" cy="2457302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8107323" y="4932127"/>
            <a:ext cx="8755883" cy="0"/>
          </a:xfrm>
          <a:prstGeom prst="line">
            <a:avLst/>
          </a:prstGeom>
          <a:ln cap="flat" w="19050">
            <a:solidFill>
              <a:srgbClr val="4C4C4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7998159" y="7960998"/>
            <a:ext cx="8755883" cy="0"/>
          </a:xfrm>
          <a:prstGeom prst="line">
            <a:avLst/>
          </a:prstGeom>
          <a:ln cap="flat" w="19050">
            <a:solidFill>
              <a:srgbClr val="4C4C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395806" y="9764793"/>
            <a:ext cx="15496514" cy="1088054"/>
            <a:chOff x="0" y="0"/>
            <a:chExt cx="4081386" cy="2865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81386" cy="286566"/>
            </a:xfrm>
            <a:custGeom>
              <a:avLst/>
              <a:gdLst/>
              <a:ahLst/>
              <a:cxnLst/>
              <a:rect r="r" b="b" t="t" l="l"/>
              <a:pathLst>
                <a:path h="286566" w="4081386">
                  <a:moveTo>
                    <a:pt x="11990" y="0"/>
                  </a:moveTo>
                  <a:lnTo>
                    <a:pt x="4069396" y="0"/>
                  </a:lnTo>
                  <a:cubicBezTo>
                    <a:pt x="4072576" y="0"/>
                    <a:pt x="4075626" y="1263"/>
                    <a:pt x="4077874" y="3512"/>
                  </a:cubicBezTo>
                  <a:cubicBezTo>
                    <a:pt x="4080123" y="5760"/>
                    <a:pt x="4081386" y="8810"/>
                    <a:pt x="4081386" y="11990"/>
                  </a:cubicBezTo>
                  <a:lnTo>
                    <a:pt x="4081386" y="274576"/>
                  </a:lnTo>
                  <a:cubicBezTo>
                    <a:pt x="4081386" y="277756"/>
                    <a:pt x="4080123" y="280805"/>
                    <a:pt x="4077874" y="283054"/>
                  </a:cubicBezTo>
                  <a:cubicBezTo>
                    <a:pt x="4075626" y="285302"/>
                    <a:pt x="4072576" y="286566"/>
                    <a:pt x="4069396" y="286566"/>
                  </a:cubicBezTo>
                  <a:lnTo>
                    <a:pt x="11990" y="286566"/>
                  </a:lnTo>
                  <a:cubicBezTo>
                    <a:pt x="8810" y="286566"/>
                    <a:pt x="5760" y="285302"/>
                    <a:pt x="3512" y="283054"/>
                  </a:cubicBezTo>
                  <a:cubicBezTo>
                    <a:pt x="1263" y="280805"/>
                    <a:pt x="0" y="277756"/>
                    <a:pt x="0" y="274576"/>
                  </a:cubicBezTo>
                  <a:lnTo>
                    <a:pt x="0" y="11990"/>
                  </a:lnTo>
                  <a:cubicBezTo>
                    <a:pt x="0" y="8810"/>
                    <a:pt x="1263" y="5760"/>
                    <a:pt x="3512" y="3512"/>
                  </a:cubicBezTo>
                  <a:cubicBezTo>
                    <a:pt x="5760" y="1263"/>
                    <a:pt x="8810" y="0"/>
                    <a:pt x="1199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81386" cy="324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9815" y="4204983"/>
            <a:ext cx="7076622" cy="4473497"/>
            <a:chOff x="0" y="0"/>
            <a:chExt cx="1539007" cy="9728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9007" cy="972885"/>
            </a:xfrm>
            <a:custGeom>
              <a:avLst/>
              <a:gdLst/>
              <a:ahLst/>
              <a:cxnLst/>
              <a:rect r="r" b="b" t="t" l="l"/>
              <a:pathLst>
                <a:path h="972885" w="1539007">
                  <a:moveTo>
                    <a:pt x="25162" y="0"/>
                  </a:moveTo>
                  <a:lnTo>
                    <a:pt x="1513844" y="0"/>
                  </a:lnTo>
                  <a:cubicBezTo>
                    <a:pt x="1520518" y="0"/>
                    <a:pt x="1526918" y="2651"/>
                    <a:pt x="1531637" y="7370"/>
                  </a:cubicBezTo>
                  <a:cubicBezTo>
                    <a:pt x="1536356" y="12089"/>
                    <a:pt x="1539007" y="18489"/>
                    <a:pt x="1539007" y="25162"/>
                  </a:cubicBezTo>
                  <a:lnTo>
                    <a:pt x="1539007" y="947723"/>
                  </a:lnTo>
                  <a:cubicBezTo>
                    <a:pt x="1539007" y="954396"/>
                    <a:pt x="1536356" y="960797"/>
                    <a:pt x="1531637" y="965515"/>
                  </a:cubicBezTo>
                  <a:cubicBezTo>
                    <a:pt x="1526918" y="970234"/>
                    <a:pt x="1520518" y="972885"/>
                    <a:pt x="1513844" y="972885"/>
                  </a:cubicBezTo>
                  <a:lnTo>
                    <a:pt x="25162" y="972885"/>
                  </a:lnTo>
                  <a:cubicBezTo>
                    <a:pt x="18489" y="972885"/>
                    <a:pt x="12089" y="970234"/>
                    <a:pt x="7370" y="965515"/>
                  </a:cubicBezTo>
                  <a:cubicBezTo>
                    <a:pt x="2651" y="960797"/>
                    <a:pt x="0" y="954396"/>
                    <a:pt x="0" y="947723"/>
                  </a:cubicBezTo>
                  <a:lnTo>
                    <a:pt x="0" y="25162"/>
                  </a:lnTo>
                  <a:cubicBezTo>
                    <a:pt x="0" y="18489"/>
                    <a:pt x="2651" y="12089"/>
                    <a:pt x="7370" y="7370"/>
                  </a:cubicBezTo>
                  <a:cubicBezTo>
                    <a:pt x="12089" y="2651"/>
                    <a:pt x="18489" y="0"/>
                    <a:pt x="2516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634" r="0" b="-2634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485265" y="8497697"/>
            <a:ext cx="4268777" cy="760603"/>
            <a:chOff x="0" y="0"/>
            <a:chExt cx="1207566" cy="2151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7566" cy="215162"/>
            </a:xfrm>
            <a:custGeom>
              <a:avLst/>
              <a:gdLst/>
              <a:ahLst/>
              <a:cxnLst/>
              <a:rect r="r" b="b" t="t" l="l"/>
              <a:pathLst>
                <a:path h="215162" w="1207566">
                  <a:moveTo>
                    <a:pt x="92494" y="0"/>
                  </a:moveTo>
                  <a:lnTo>
                    <a:pt x="1115072" y="0"/>
                  </a:lnTo>
                  <a:cubicBezTo>
                    <a:pt x="1139603" y="0"/>
                    <a:pt x="1163129" y="9745"/>
                    <a:pt x="1180475" y="27091"/>
                  </a:cubicBezTo>
                  <a:cubicBezTo>
                    <a:pt x="1197821" y="44437"/>
                    <a:pt x="1207566" y="67963"/>
                    <a:pt x="1207566" y="92494"/>
                  </a:cubicBezTo>
                  <a:lnTo>
                    <a:pt x="1207566" y="122668"/>
                  </a:lnTo>
                  <a:cubicBezTo>
                    <a:pt x="1207566" y="173751"/>
                    <a:pt x="1166155" y="215162"/>
                    <a:pt x="1115072" y="215162"/>
                  </a:cubicBezTo>
                  <a:lnTo>
                    <a:pt x="92494" y="215162"/>
                  </a:lnTo>
                  <a:cubicBezTo>
                    <a:pt x="41411" y="215162"/>
                    <a:pt x="0" y="173751"/>
                    <a:pt x="0" y="122668"/>
                  </a:cubicBezTo>
                  <a:lnTo>
                    <a:pt x="0" y="92494"/>
                  </a:lnTo>
                  <a:cubicBezTo>
                    <a:pt x="0" y="41411"/>
                    <a:pt x="41411" y="0"/>
                    <a:pt x="924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C4C4C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07566" cy="253262"/>
            </a:xfrm>
            <a:prstGeom prst="rect">
              <a:avLst/>
            </a:prstGeom>
          </p:spPr>
          <p:txBody>
            <a:bodyPr anchor="ctr" rtlCol="false" tIns="49515" lIns="49515" bIns="49515" rIns="4951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865714">
            <a:off x="15129362" y="2902470"/>
            <a:ext cx="1510879" cy="15108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8118265">
            <a:off x="15503999" y="3313329"/>
            <a:ext cx="737724" cy="739068"/>
          </a:xfrm>
          <a:custGeom>
            <a:avLst/>
            <a:gdLst/>
            <a:ahLst/>
            <a:cxnLst/>
            <a:rect r="r" b="b" t="t" l="l"/>
            <a:pathLst>
              <a:path h="739068" w="737724">
                <a:moveTo>
                  <a:pt x="0" y="0"/>
                </a:moveTo>
                <a:lnTo>
                  <a:pt x="737724" y="0"/>
                </a:lnTo>
                <a:lnTo>
                  <a:pt x="737724" y="739068"/>
                </a:lnTo>
                <a:lnTo>
                  <a:pt x="0" y="7390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59815" y="2365058"/>
            <a:ext cx="8716407" cy="1592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0"/>
              </a:lnSpc>
            </a:pPr>
            <a:r>
              <a:rPr lang="en-US" sz="11398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THANK YOU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80778" y="5699732"/>
            <a:ext cx="8473264" cy="155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68"/>
              </a:lnSpc>
            </a:pP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5" tooltip="https://www.instagram.com/explore/tags/hacktiv8/"/>
              </a:rPr>
              <a:t>#Hack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6" tooltip="https://www.instagram.com/explore/tags/hacktiv8/"/>
              </a:rPr>
              <a:t>tiv8</a:t>
            </a:r>
            <a:r>
              <a:rPr lang="en-US" sz="3068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 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7" tooltip="https://www.instagram.com/explore/tags/ibmskillsbuild/"/>
              </a:rPr>
              <a:t>#IBMSkillsBuild</a:t>
            </a:r>
            <a:r>
              <a:rPr lang="en-US" sz="3068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 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8" tooltip="https://www.instagram.com/explore/tags/belajarai/"/>
              </a:rPr>
              <a:t>#BelajarAI</a:t>
            </a:r>
            <a:r>
              <a:rPr lang="en-US" sz="3068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 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9" tooltip="https://www.instagram.com/explore/tags/dataanalytics/"/>
              </a:rPr>
              <a:t>#DataAnalytics</a:t>
            </a:r>
            <a:r>
              <a:rPr lang="en-US" sz="3068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 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10" tooltip="https://www.instagram.com/explore/tags/mahasiswasiapkerja/"/>
              </a:rPr>
              <a:t>#MahasiswaSiapKerja</a:t>
            </a:r>
            <a:r>
              <a:rPr lang="en-US" sz="3068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 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11" tooltip="https://www.instagram.com/explore/tags/studentdevelopmentinitiative/"/>
              </a:rPr>
              <a:t>#StudentDevelopmentInitiative</a:t>
            </a:r>
            <a:r>
              <a:rPr lang="en-US" sz="3068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 </a:t>
            </a:r>
            <a:r>
              <a:rPr lang="en-US" sz="3068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12" tooltip="https://www.instagram.com/explore/tags/generativeai/"/>
              </a:rPr>
              <a:t>#GenerativeAI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73856" y="8700731"/>
            <a:ext cx="3491595" cy="34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2"/>
              </a:lnSpc>
            </a:pPr>
            <a:r>
              <a:rPr lang="en-US" sz="2001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Ahmad Zaky Alfuady</a:t>
            </a:r>
          </a:p>
        </p:txBody>
      </p:sp>
      <p:grpSp>
        <p:nvGrpSpPr>
          <p:cNvPr name="Group 20" id="20"/>
          <p:cNvGrpSpPr/>
          <p:nvPr/>
        </p:nvGrpSpPr>
        <p:grpSpPr>
          <a:xfrm rot="-5400000">
            <a:off x="9041165" y="8112193"/>
            <a:ext cx="989181" cy="1531611"/>
            <a:chOff x="0" y="0"/>
            <a:chExt cx="667296" cy="10332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7296" cy="1033216"/>
            </a:xfrm>
            <a:custGeom>
              <a:avLst/>
              <a:gdLst/>
              <a:ahLst/>
              <a:cxnLst/>
              <a:rect r="r" b="b" t="t" l="l"/>
              <a:pathLst>
                <a:path h="1033216" w="667296">
                  <a:moveTo>
                    <a:pt x="333648" y="0"/>
                  </a:moveTo>
                  <a:cubicBezTo>
                    <a:pt x="149379" y="0"/>
                    <a:pt x="0" y="231293"/>
                    <a:pt x="0" y="516608"/>
                  </a:cubicBezTo>
                  <a:cubicBezTo>
                    <a:pt x="0" y="801923"/>
                    <a:pt x="149379" y="1033216"/>
                    <a:pt x="333648" y="1033216"/>
                  </a:cubicBezTo>
                  <a:cubicBezTo>
                    <a:pt x="517917" y="1033216"/>
                    <a:pt x="667296" y="801923"/>
                    <a:pt x="667296" y="516608"/>
                  </a:cubicBezTo>
                  <a:cubicBezTo>
                    <a:pt x="667296" y="231293"/>
                    <a:pt x="517917" y="0"/>
                    <a:pt x="3336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0808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62559" y="58764"/>
              <a:ext cx="542178" cy="877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400000">
            <a:off x="9915144" y="8112193"/>
            <a:ext cx="989181" cy="1531611"/>
            <a:chOff x="0" y="0"/>
            <a:chExt cx="667296" cy="10332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67296" cy="1033216"/>
            </a:xfrm>
            <a:custGeom>
              <a:avLst/>
              <a:gdLst/>
              <a:ahLst/>
              <a:cxnLst/>
              <a:rect r="r" b="b" t="t" l="l"/>
              <a:pathLst>
                <a:path h="1033216" w="667296">
                  <a:moveTo>
                    <a:pt x="333648" y="0"/>
                  </a:moveTo>
                  <a:cubicBezTo>
                    <a:pt x="149379" y="0"/>
                    <a:pt x="0" y="231293"/>
                    <a:pt x="0" y="516608"/>
                  </a:cubicBezTo>
                  <a:cubicBezTo>
                    <a:pt x="0" y="801923"/>
                    <a:pt x="149379" y="1033216"/>
                    <a:pt x="333648" y="1033216"/>
                  </a:cubicBezTo>
                  <a:cubicBezTo>
                    <a:pt x="517917" y="1033216"/>
                    <a:pt x="667296" y="801923"/>
                    <a:pt x="667296" y="516608"/>
                  </a:cubicBezTo>
                  <a:cubicBezTo>
                    <a:pt x="667296" y="231293"/>
                    <a:pt x="517917" y="0"/>
                    <a:pt x="3336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0808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62559" y="58764"/>
              <a:ext cx="542178" cy="877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5400000">
            <a:off x="10789123" y="8112193"/>
            <a:ext cx="989181" cy="1531611"/>
            <a:chOff x="0" y="0"/>
            <a:chExt cx="667296" cy="103321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67296" cy="1033216"/>
            </a:xfrm>
            <a:custGeom>
              <a:avLst/>
              <a:gdLst/>
              <a:ahLst/>
              <a:cxnLst/>
              <a:rect r="r" b="b" t="t" l="l"/>
              <a:pathLst>
                <a:path h="1033216" w="667296">
                  <a:moveTo>
                    <a:pt x="333648" y="0"/>
                  </a:moveTo>
                  <a:cubicBezTo>
                    <a:pt x="149379" y="0"/>
                    <a:pt x="0" y="231293"/>
                    <a:pt x="0" y="516608"/>
                  </a:cubicBezTo>
                  <a:cubicBezTo>
                    <a:pt x="0" y="801923"/>
                    <a:pt x="149379" y="1033216"/>
                    <a:pt x="333648" y="1033216"/>
                  </a:cubicBezTo>
                  <a:cubicBezTo>
                    <a:pt x="517917" y="1033216"/>
                    <a:pt x="667296" y="801923"/>
                    <a:pt x="667296" y="516608"/>
                  </a:cubicBezTo>
                  <a:cubicBezTo>
                    <a:pt x="667296" y="231293"/>
                    <a:pt x="517917" y="0"/>
                    <a:pt x="33364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0808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62559" y="58764"/>
              <a:ext cx="542178" cy="877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35" id="35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103820" y="3004739"/>
            <a:ext cx="1677547" cy="6116530"/>
            <a:chOff x="0" y="0"/>
            <a:chExt cx="441823" cy="16109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823" cy="1610938"/>
            </a:xfrm>
            <a:custGeom>
              <a:avLst/>
              <a:gdLst/>
              <a:ahLst/>
              <a:cxnLst/>
              <a:rect r="r" b="b" t="t" l="l"/>
              <a:pathLst>
                <a:path h="1610938" w="441823">
                  <a:moveTo>
                    <a:pt x="110761" y="0"/>
                  </a:moveTo>
                  <a:lnTo>
                    <a:pt x="331062" y="0"/>
                  </a:lnTo>
                  <a:cubicBezTo>
                    <a:pt x="392234" y="0"/>
                    <a:pt x="441823" y="49589"/>
                    <a:pt x="441823" y="110761"/>
                  </a:cubicBezTo>
                  <a:lnTo>
                    <a:pt x="441823" y="1500178"/>
                  </a:lnTo>
                  <a:cubicBezTo>
                    <a:pt x="441823" y="1561349"/>
                    <a:pt x="392234" y="1610938"/>
                    <a:pt x="331062" y="1610938"/>
                  </a:cubicBezTo>
                  <a:lnTo>
                    <a:pt x="110761" y="1610938"/>
                  </a:lnTo>
                  <a:cubicBezTo>
                    <a:pt x="49589" y="1610938"/>
                    <a:pt x="0" y="1561349"/>
                    <a:pt x="0" y="1500178"/>
                  </a:cubicBezTo>
                  <a:lnTo>
                    <a:pt x="0" y="110761"/>
                  </a:lnTo>
                  <a:cubicBezTo>
                    <a:pt x="0" y="49589"/>
                    <a:pt x="49589" y="0"/>
                    <a:pt x="110761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1823" cy="1649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18683" y="3004739"/>
            <a:ext cx="9062638" cy="6116530"/>
            <a:chOff x="0" y="0"/>
            <a:chExt cx="1404040" cy="94761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04040" cy="947611"/>
            </a:xfrm>
            <a:custGeom>
              <a:avLst/>
              <a:gdLst/>
              <a:ahLst/>
              <a:cxnLst/>
              <a:rect r="r" b="b" t="t" l="l"/>
              <a:pathLst>
                <a:path h="947611" w="1404040">
                  <a:moveTo>
                    <a:pt x="19648" y="0"/>
                  </a:moveTo>
                  <a:lnTo>
                    <a:pt x="1384392" y="0"/>
                  </a:lnTo>
                  <a:cubicBezTo>
                    <a:pt x="1389603" y="0"/>
                    <a:pt x="1394600" y="2070"/>
                    <a:pt x="1398285" y="5755"/>
                  </a:cubicBezTo>
                  <a:cubicBezTo>
                    <a:pt x="1401970" y="9440"/>
                    <a:pt x="1404040" y="14437"/>
                    <a:pt x="1404040" y="19648"/>
                  </a:cubicBezTo>
                  <a:lnTo>
                    <a:pt x="1404040" y="927963"/>
                  </a:lnTo>
                  <a:cubicBezTo>
                    <a:pt x="1404040" y="938814"/>
                    <a:pt x="1395243" y="947611"/>
                    <a:pt x="1384392" y="947611"/>
                  </a:cubicBezTo>
                  <a:lnTo>
                    <a:pt x="19648" y="947611"/>
                  </a:lnTo>
                  <a:cubicBezTo>
                    <a:pt x="14437" y="947611"/>
                    <a:pt x="9440" y="945541"/>
                    <a:pt x="5755" y="941856"/>
                  </a:cubicBezTo>
                  <a:cubicBezTo>
                    <a:pt x="2070" y="938171"/>
                    <a:pt x="0" y="933174"/>
                    <a:pt x="0" y="927963"/>
                  </a:cubicBezTo>
                  <a:lnTo>
                    <a:pt x="0" y="19648"/>
                  </a:lnTo>
                  <a:cubicBezTo>
                    <a:pt x="0" y="14437"/>
                    <a:pt x="2070" y="9440"/>
                    <a:pt x="5755" y="5755"/>
                  </a:cubicBezTo>
                  <a:cubicBezTo>
                    <a:pt x="9440" y="2070"/>
                    <a:pt x="14437" y="0"/>
                    <a:pt x="19648" y="0"/>
                  </a:cubicBezTo>
                  <a:close/>
                </a:path>
              </a:pathLst>
            </a:custGeom>
            <a:blipFill>
              <a:blip r:embed="rId2"/>
              <a:stretch>
                <a:fillRect l="-11596" t="0" r="-11596" b="0"/>
              </a:stretch>
            </a:blipFill>
          </p:spPr>
        </p:sp>
      </p:grpSp>
      <p:sp>
        <p:nvSpPr>
          <p:cNvPr name="AutoShape 8" id="8"/>
          <p:cNvSpPr/>
          <p:nvPr/>
        </p:nvSpPr>
        <p:spPr>
          <a:xfrm>
            <a:off x="1395806" y="5200650"/>
            <a:ext cx="9234120" cy="0"/>
          </a:xfrm>
          <a:prstGeom prst="line">
            <a:avLst/>
          </a:prstGeom>
          <a:ln cap="flat" w="19050">
            <a:solidFill>
              <a:srgbClr val="4C4C4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1005989" y="7393089"/>
            <a:ext cx="1865211" cy="186521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395806" y="3109514"/>
            <a:ext cx="9234120" cy="137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</a:pPr>
            <a:r>
              <a:rPr lang="en-US" sz="9724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RAW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95806" y="5843618"/>
            <a:ext cx="9234120" cy="410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7"/>
              </a:lnSpc>
            </a:pPr>
            <a:r>
              <a:rPr lang="en-US" sz="2775" u="sng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  <a:hlinkClick r:id="rId3" tooltip="https://www.kaggle.com/datasets/clmentbisaillon/fake-and-real-news-dataset"/>
              </a:rPr>
              <a:t>Fake and Real News Dataset [ kaggle ]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10732888">
            <a:off x="11449076" y="7869497"/>
            <a:ext cx="910735" cy="912394"/>
          </a:xfrm>
          <a:custGeom>
            <a:avLst/>
            <a:gdLst/>
            <a:ahLst/>
            <a:cxnLst/>
            <a:rect r="r" b="b" t="t" l="l"/>
            <a:pathLst>
              <a:path h="912394" w="910735">
                <a:moveTo>
                  <a:pt x="0" y="0"/>
                </a:moveTo>
                <a:lnTo>
                  <a:pt x="910735" y="0"/>
                </a:lnTo>
                <a:lnTo>
                  <a:pt x="910735" y="912394"/>
                </a:lnTo>
                <a:lnTo>
                  <a:pt x="0" y="9123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9" id="19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395806" y="6572887"/>
            <a:ext cx="8646173" cy="820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7"/>
              </a:lnSpc>
            </a:pPr>
            <a:r>
              <a:rPr lang="en-US" sz="2775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https://www.kaggle.com/datasets/clmentbisaillon/fake-and-real-news-dataset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510047" y="2306006"/>
            <a:ext cx="11105183" cy="1229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5"/>
              </a:lnSpc>
            </a:pPr>
            <a:r>
              <a:rPr lang="en-US" sz="8783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PROJECT OVERVIEW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173915" y="4666430"/>
            <a:ext cx="609864" cy="561113"/>
            <a:chOff x="0" y="0"/>
            <a:chExt cx="883419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419" cy="812800"/>
            </a:xfrm>
            <a:custGeom>
              <a:avLst/>
              <a:gdLst/>
              <a:ahLst/>
              <a:cxnLst/>
              <a:rect r="r" b="b" t="t" l="l"/>
              <a:pathLst>
                <a:path h="812800" w="883419">
                  <a:moveTo>
                    <a:pt x="441710" y="0"/>
                  </a:moveTo>
                  <a:cubicBezTo>
                    <a:pt x="197760" y="0"/>
                    <a:pt x="0" y="181951"/>
                    <a:pt x="0" y="406400"/>
                  </a:cubicBezTo>
                  <a:cubicBezTo>
                    <a:pt x="0" y="630849"/>
                    <a:pt x="197760" y="812800"/>
                    <a:pt x="441710" y="812800"/>
                  </a:cubicBezTo>
                  <a:cubicBezTo>
                    <a:pt x="685659" y="812800"/>
                    <a:pt x="883419" y="630849"/>
                    <a:pt x="883419" y="406400"/>
                  </a:cubicBezTo>
                  <a:cubicBezTo>
                    <a:pt x="883419" y="181951"/>
                    <a:pt x="685659" y="0"/>
                    <a:pt x="44171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82821" y="38100"/>
              <a:ext cx="71777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46638" y="4573463"/>
            <a:ext cx="5756378" cy="1081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</a:pPr>
            <a:r>
              <a:rPr lang="en-US" sz="2444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Masalah: maraknya berita palsu berdampak buruk (disinformasi, opini publik salah).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173915" y="6225354"/>
            <a:ext cx="609864" cy="561113"/>
            <a:chOff x="0" y="0"/>
            <a:chExt cx="883419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3419" cy="812800"/>
            </a:xfrm>
            <a:custGeom>
              <a:avLst/>
              <a:gdLst/>
              <a:ahLst/>
              <a:cxnLst/>
              <a:rect r="r" b="b" t="t" l="l"/>
              <a:pathLst>
                <a:path h="812800" w="883419">
                  <a:moveTo>
                    <a:pt x="441710" y="0"/>
                  </a:moveTo>
                  <a:cubicBezTo>
                    <a:pt x="197760" y="0"/>
                    <a:pt x="0" y="181951"/>
                    <a:pt x="0" y="406400"/>
                  </a:cubicBezTo>
                  <a:cubicBezTo>
                    <a:pt x="0" y="630849"/>
                    <a:pt x="197760" y="812800"/>
                    <a:pt x="441710" y="812800"/>
                  </a:cubicBezTo>
                  <a:cubicBezTo>
                    <a:pt x="685659" y="812800"/>
                    <a:pt x="883419" y="630849"/>
                    <a:pt x="883419" y="406400"/>
                  </a:cubicBezTo>
                  <a:cubicBezTo>
                    <a:pt x="883419" y="181951"/>
                    <a:pt x="685659" y="0"/>
                    <a:pt x="44171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82821" y="38100"/>
              <a:ext cx="71777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028988" y="6255478"/>
            <a:ext cx="5756378" cy="107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2444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Tujuan: gunakan AI untuk membantu deteksi fake news + jelaskan alasannya.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173915" y="7955631"/>
            <a:ext cx="609864" cy="561113"/>
            <a:chOff x="0" y="0"/>
            <a:chExt cx="883419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3419" cy="812800"/>
            </a:xfrm>
            <a:custGeom>
              <a:avLst/>
              <a:gdLst/>
              <a:ahLst/>
              <a:cxnLst/>
              <a:rect r="r" b="b" t="t" l="l"/>
              <a:pathLst>
                <a:path h="812800" w="883419">
                  <a:moveTo>
                    <a:pt x="441710" y="0"/>
                  </a:moveTo>
                  <a:cubicBezTo>
                    <a:pt x="197760" y="0"/>
                    <a:pt x="0" y="181951"/>
                    <a:pt x="0" y="406400"/>
                  </a:cubicBezTo>
                  <a:cubicBezTo>
                    <a:pt x="0" y="630849"/>
                    <a:pt x="197760" y="812800"/>
                    <a:pt x="441710" y="812800"/>
                  </a:cubicBezTo>
                  <a:cubicBezTo>
                    <a:pt x="685659" y="812800"/>
                    <a:pt x="883419" y="630849"/>
                    <a:pt x="883419" y="406400"/>
                  </a:cubicBezTo>
                  <a:cubicBezTo>
                    <a:pt x="883419" y="181951"/>
                    <a:pt x="685659" y="0"/>
                    <a:pt x="44171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82821" y="38100"/>
              <a:ext cx="71777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028988" y="7992996"/>
            <a:ext cx="5756378" cy="107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2444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Tools: Google Colab + IBM Granite (Replicate API).</a:t>
            </a:r>
          </a:p>
          <a:p>
            <a:pPr algn="just">
              <a:lnSpc>
                <a:spcPts val="2859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10173915" y="5920938"/>
            <a:ext cx="662910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0173915" y="7650831"/>
            <a:ext cx="662910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-277223" y="4192945"/>
            <a:ext cx="9422439" cy="5187045"/>
            <a:chOff x="0" y="0"/>
            <a:chExt cx="1459782" cy="80360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59782" cy="803609"/>
            </a:xfrm>
            <a:custGeom>
              <a:avLst/>
              <a:gdLst/>
              <a:ahLst/>
              <a:cxnLst/>
              <a:rect r="r" b="b" t="t" l="l"/>
              <a:pathLst>
                <a:path h="803609" w="1459782">
                  <a:moveTo>
                    <a:pt x="18898" y="0"/>
                  </a:moveTo>
                  <a:lnTo>
                    <a:pt x="1440884" y="0"/>
                  </a:lnTo>
                  <a:cubicBezTo>
                    <a:pt x="1451321" y="0"/>
                    <a:pt x="1459782" y="8461"/>
                    <a:pt x="1459782" y="18898"/>
                  </a:cubicBezTo>
                  <a:lnTo>
                    <a:pt x="1459782" y="784711"/>
                  </a:lnTo>
                  <a:cubicBezTo>
                    <a:pt x="1459782" y="789723"/>
                    <a:pt x="1457791" y="794530"/>
                    <a:pt x="1454247" y="798074"/>
                  </a:cubicBezTo>
                  <a:cubicBezTo>
                    <a:pt x="1450703" y="801618"/>
                    <a:pt x="1445896" y="803609"/>
                    <a:pt x="1440884" y="803609"/>
                  </a:cubicBezTo>
                  <a:lnTo>
                    <a:pt x="18898" y="803609"/>
                  </a:lnTo>
                  <a:cubicBezTo>
                    <a:pt x="8461" y="803609"/>
                    <a:pt x="0" y="795148"/>
                    <a:pt x="0" y="784711"/>
                  </a:cubicBezTo>
                  <a:lnTo>
                    <a:pt x="0" y="18898"/>
                  </a:lnTo>
                  <a:cubicBezTo>
                    <a:pt x="0" y="8461"/>
                    <a:pt x="8461" y="0"/>
                    <a:pt x="1889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28" r="0" b="-1028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326381" y="4833086"/>
            <a:ext cx="304932" cy="22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7"/>
              </a:lnSpc>
            </a:pPr>
            <a:r>
              <a:rPr lang="en-US" sz="1510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326381" y="6388654"/>
            <a:ext cx="304932" cy="22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7"/>
              </a:lnSpc>
            </a:pPr>
            <a:r>
              <a:rPr lang="en-US" sz="1510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326381" y="8122288"/>
            <a:ext cx="304932" cy="22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7"/>
              </a:lnSpc>
            </a:pPr>
            <a:r>
              <a:rPr lang="en-US" sz="1510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03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7832932" y="2900157"/>
            <a:ext cx="1400209" cy="6650395"/>
            <a:chOff x="0" y="0"/>
            <a:chExt cx="368779" cy="175154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8779" cy="1751544"/>
            </a:xfrm>
            <a:custGeom>
              <a:avLst/>
              <a:gdLst/>
              <a:ahLst/>
              <a:cxnLst/>
              <a:rect r="r" b="b" t="t" l="l"/>
              <a:pathLst>
                <a:path h="1751544" w="368779">
                  <a:moveTo>
                    <a:pt x="105053" y="0"/>
                  </a:moveTo>
                  <a:lnTo>
                    <a:pt x="263726" y="0"/>
                  </a:lnTo>
                  <a:cubicBezTo>
                    <a:pt x="321745" y="0"/>
                    <a:pt x="368779" y="47034"/>
                    <a:pt x="368779" y="105053"/>
                  </a:cubicBezTo>
                  <a:lnTo>
                    <a:pt x="368779" y="1646491"/>
                  </a:lnTo>
                  <a:cubicBezTo>
                    <a:pt x="368779" y="1674353"/>
                    <a:pt x="357711" y="1701073"/>
                    <a:pt x="338010" y="1720775"/>
                  </a:cubicBezTo>
                  <a:cubicBezTo>
                    <a:pt x="318309" y="1740476"/>
                    <a:pt x="291588" y="1751544"/>
                    <a:pt x="263726" y="1751544"/>
                  </a:cubicBezTo>
                  <a:lnTo>
                    <a:pt x="105053" y="1751544"/>
                  </a:lnTo>
                  <a:cubicBezTo>
                    <a:pt x="77191" y="1751544"/>
                    <a:pt x="50471" y="1740476"/>
                    <a:pt x="30769" y="1720775"/>
                  </a:cubicBezTo>
                  <a:cubicBezTo>
                    <a:pt x="11068" y="1701073"/>
                    <a:pt x="0" y="1674353"/>
                    <a:pt x="0" y="1646491"/>
                  </a:cubicBezTo>
                  <a:lnTo>
                    <a:pt x="0" y="105053"/>
                  </a:lnTo>
                  <a:cubicBezTo>
                    <a:pt x="0" y="77191"/>
                    <a:pt x="11068" y="50471"/>
                    <a:pt x="30769" y="30769"/>
                  </a:cubicBezTo>
                  <a:cubicBezTo>
                    <a:pt x="50471" y="11068"/>
                    <a:pt x="77191" y="0"/>
                    <a:pt x="105053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68779" cy="178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32" id="32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240942"/>
            <a:ext cx="9939340" cy="114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61"/>
              </a:lnSpc>
            </a:pPr>
            <a:r>
              <a:rPr lang="en-US" sz="8112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ANALYSIS PROCESS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3926671"/>
            <a:ext cx="657167" cy="547123"/>
            <a:chOff x="0" y="0"/>
            <a:chExt cx="97628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6280" cy="812800"/>
            </a:xfrm>
            <a:custGeom>
              <a:avLst/>
              <a:gdLst/>
              <a:ahLst/>
              <a:cxnLst/>
              <a:rect r="r" b="b" t="t" l="l"/>
              <a:pathLst>
                <a:path h="812800" w="976280">
                  <a:moveTo>
                    <a:pt x="488140" y="0"/>
                  </a:moveTo>
                  <a:cubicBezTo>
                    <a:pt x="218548" y="0"/>
                    <a:pt x="0" y="181951"/>
                    <a:pt x="0" y="406400"/>
                  </a:cubicBezTo>
                  <a:cubicBezTo>
                    <a:pt x="0" y="630849"/>
                    <a:pt x="218548" y="812800"/>
                    <a:pt x="488140" y="812800"/>
                  </a:cubicBezTo>
                  <a:cubicBezTo>
                    <a:pt x="757732" y="812800"/>
                    <a:pt x="976280" y="630849"/>
                    <a:pt x="976280" y="406400"/>
                  </a:cubicBezTo>
                  <a:cubicBezTo>
                    <a:pt x="976280" y="181951"/>
                    <a:pt x="757732" y="0"/>
                    <a:pt x="48814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91526" y="38100"/>
              <a:ext cx="79322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089792" y="3983894"/>
            <a:ext cx="8379280" cy="40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663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Data Collection (Fake.csv, True.csv dari Kaggle).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2992" y="4089172"/>
            <a:ext cx="328583" cy="22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473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4679132"/>
            <a:ext cx="657167" cy="547123"/>
            <a:chOff x="0" y="0"/>
            <a:chExt cx="97628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6280" cy="812800"/>
            </a:xfrm>
            <a:custGeom>
              <a:avLst/>
              <a:gdLst/>
              <a:ahLst/>
              <a:cxnLst/>
              <a:rect r="r" b="b" t="t" l="l"/>
              <a:pathLst>
                <a:path h="812800" w="976280">
                  <a:moveTo>
                    <a:pt x="488140" y="0"/>
                  </a:moveTo>
                  <a:cubicBezTo>
                    <a:pt x="218548" y="0"/>
                    <a:pt x="0" y="181951"/>
                    <a:pt x="0" y="406400"/>
                  </a:cubicBezTo>
                  <a:cubicBezTo>
                    <a:pt x="0" y="630849"/>
                    <a:pt x="218548" y="812800"/>
                    <a:pt x="488140" y="812800"/>
                  </a:cubicBezTo>
                  <a:cubicBezTo>
                    <a:pt x="757732" y="812800"/>
                    <a:pt x="976280" y="630849"/>
                    <a:pt x="976280" y="406400"/>
                  </a:cubicBezTo>
                  <a:cubicBezTo>
                    <a:pt x="976280" y="181951"/>
                    <a:pt x="757732" y="0"/>
                    <a:pt x="48814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91526" y="38100"/>
              <a:ext cx="79322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89792" y="4734995"/>
            <a:ext cx="8529308" cy="40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663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Preprocessing (skip rows error, sampling berita)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2992" y="4841633"/>
            <a:ext cx="328583" cy="22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473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02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5510064"/>
            <a:ext cx="657167" cy="547123"/>
            <a:chOff x="0" y="0"/>
            <a:chExt cx="97628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76280" cy="812800"/>
            </a:xfrm>
            <a:custGeom>
              <a:avLst/>
              <a:gdLst/>
              <a:ahLst/>
              <a:cxnLst/>
              <a:rect r="r" b="b" t="t" l="l"/>
              <a:pathLst>
                <a:path h="812800" w="976280">
                  <a:moveTo>
                    <a:pt x="488140" y="0"/>
                  </a:moveTo>
                  <a:cubicBezTo>
                    <a:pt x="218548" y="0"/>
                    <a:pt x="0" y="181951"/>
                    <a:pt x="0" y="406400"/>
                  </a:cubicBezTo>
                  <a:cubicBezTo>
                    <a:pt x="0" y="630849"/>
                    <a:pt x="218548" y="812800"/>
                    <a:pt x="488140" y="812800"/>
                  </a:cubicBezTo>
                  <a:cubicBezTo>
                    <a:pt x="757732" y="812800"/>
                    <a:pt x="976280" y="630849"/>
                    <a:pt x="976280" y="406400"/>
                  </a:cubicBezTo>
                  <a:cubicBezTo>
                    <a:pt x="976280" y="181951"/>
                    <a:pt x="757732" y="0"/>
                    <a:pt x="48814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91526" y="38100"/>
              <a:ext cx="79322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89792" y="5582066"/>
            <a:ext cx="7717475" cy="40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663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Model Granite (klasifikasi + penjelasan).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2992" y="5672565"/>
            <a:ext cx="328583" cy="22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473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03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6333780"/>
            <a:ext cx="657167" cy="547123"/>
            <a:chOff x="0" y="0"/>
            <a:chExt cx="97628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6280" cy="812800"/>
            </a:xfrm>
            <a:custGeom>
              <a:avLst/>
              <a:gdLst/>
              <a:ahLst/>
              <a:cxnLst/>
              <a:rect r="r" b="b" t="t" l="l"/>
              <a:pathLst>
                <a:path h="812800" w="976280">
                  <a:moveTo>
                    <a:pt x="488140" y="0"/>
                  </a:moveTo>
                  <a:cubicBezTo>
                    <a:pt x="218548" y="0"/>
                    <a:pt x="0" y="181951"/>
                    <a:pt x="0" y="406400"/>
                  </a:cubicBezTo>
                  <a:cubicBezTo>
                    <a:pt x="0" y="630849"/>
                    <a:pt x="218548" y="812800"/>
                    <a:pt x="488140" y="812800"/>
                  </a:cubicBezTo>
                  <a:cubicBezTo>
                    <a:pt x="757732" y="812800"/>
                    <a:pt x="976280" y="630849"/>
                    <a:pt x="976280" y="406400"/>
                  </a:cubicBezTo>
                  <a:cubicBezTo>
                    <a:pt x="976280" y="181951"/>
                    <a:pt x="757732" y="0"/>
                    <a:pt x="48814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91526" y="38100"/>
              <a:ext cx="79322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089792" y="6405782"/>
            <a:ext cx="5999180" cy="403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663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Parsing JSON (ambil label, reason).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2992" y="6496281"/>
            <a:ext cx="328583" cy="22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473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04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-819130" y="8221357"/>
            <a:ext cx="11433641" cy="4267630"/>
            <a:chOff x="0" y="0"/>
            <a:chExt cx="2911852" cy="108685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11852" cy="1086855"/>
            </a:xfrm>
            <a:custGeom>
              <a:avLst/>
              <a:gdLst/>
              <a:ahLst/>
              <a:cxnLst/>
              <a:rect r="r" b="b" t="t" l="l"/>
              <a:pathLst>
                <a:path h="1086855" w="2911852">
                  <a:moveTo>
                    <a:pt x="34533" y="0"/>
                  </a:moveTo>
                  <a:lnTo>
                    <a:pt x="2877319" y="0"/>
                  </a:lnTo>
                  <a:cubicBezTo>
                    <a:pt x="2896391" y="0"/>
                    <a:pt x="2911852" y="15461"/>
                    <a:pt x="2911852" y="34533"/>
                  </a:cubicBezTo>
                  <a:lnTo>
                    <a:pt x="2911852" y="1052322"/>
                  </a:lnTo>
                  <a:cubicBezTo>
                    <a:pt x="2911852" y="1061480"/>
                    <a:pt x="2908214" y="1070264"/>
                    <a:pt x="2901737" y="1076740"/>
                  </a:cubicBezTo>
                  <a:cubicBezTo>
                    <a:pt x="2895261" y="1083217"/>
                    <a:pt x="2886478" y="1086855"/>
                    <a:pt x="2877319" y="1086855"/>
                  </a:cubicBezTo>
                  <a:lnTo>
                    <a:pt x="34533" y="1086855"/>
                  </a:lnTo>
                  <a:cubicBezTo>
                    <a:pt x="25374" y="1086855"/>
                    <a:pt x="16591" y="1083217"/>
                    <a:pt x="10114" y="1076740"/>
                  </a:cubicBezTo>
                  <a:cubicBezTo>
                    <a:pt x="3638" y="1070264"/>
                    <a:pt x="0" y="1061480"/>
                    <a:pt x="0" y="1052322"/>
                  </a:cubicBezTo>
                  <a:lnTo>
                    <a:pt x="0" y="34533"/>
                  </a:lnTo>
                  <a:cubicBezTo>
                    <a:pt x="0" y="25374"/>
                    <a:pt x="3638" y="16591"/>
                    <a:pt x="10114" y="10114"/>
                  </a:cubicBezTo>
                  <a:cubicBezTo>
                    <a:pt x="16591" y="3638"/>
                    <a:pt x="25374" y="0"/>
                    <a:pt x="34533" y="0"/>
                  </a:cubicBezTo>
                  <a:close/>
                </a:path>
              </a:pathLst>
            </a:custGeom>
            <a:solidFill>
              <a:srgbClr val="395B6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11852" cy="1124955"/>
            </a:xfrm>
            <a:prstGeom prst="rect">
              <a:avLst/>
            </a:prstGeom>
          </p:spPr>
          <p:txBody>
            <a:bodyPr anchor="ctr" rtlCol="false" tIns="49515" lIns="49515" bIns="49515" rIns="4951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767352" y="2769482"/>
            <a:ext cx="5826586" cy="6752113"/>
            <a:chOff x="0" y="0"/>
            <a:chExt cx="932339" cy="108043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32339" cy="1080437"/>
            </a:xfrm>
            <a:custGeom>
              <a:avLst/>
              <a:gdLst/>
              <a:ahLst/>
              <a:cxnLst/>
              <a:rect r="r" b="b" t="t" l="l"/>
              <a:pathLst>
                <a:path h="1080437" w="932339">
                  <a:moveTo>
                    <a:pt x="30561" y="0"/>
                  </a:moveTo>
                  <a:lnTo>
                    <a:pt x="901778" y="0"/>
                  </a:lnTo>
                  <a:cubicBezTo>
                    <a:pt x="918657" y="0"/>
                    <a:pt x="932339" y="13682"/>
                    <a:pt x="932339" y="30561"/>
                  </a:cubicBezTo>
                  <a:lnTo>
                    <a:pt x="932339" y="1049876"/>
                  </a:lnTo>
                  <a:cubicBezTo>
                    <a:pt x="932339" y="1066754"/>
                    <a:pt x="918657" y="1080437"/>
                    <a:pt x="901778" y="1080437"/>
                  </a:cubicBezTo>
                  <a:lnTo>
                    <a:pt x="30561" y="1080437"/>
                  </a:lnTo>
                  <a:cubicBezTo>
                    <a:pt x="13682" y="1080437"/>
                    <a:pt x="0" y="1066754"/>
                    <a:pt x="0" y="1049876"/>
                  </a:cubicBezTo>
                  <a:lnTo>
                    <a:pt x="0" y="30561"/>
                  </a:lnTo>
                  <a:cubicBezTo>
                    <a:pt x="0" y="13682"/>
                    <a:pt x="13682" y="0"/>
                    <a:pt x="30561" y="0"/>
                  </a:cubicBezTo>
                  <a:close/>
                </a:path>
              </a:pathLst>
            </a:custGeom>
            <a:blipFill>
              <a:blip r:embed="rId2"/>
              <a:stretch>
                <a:fillRect l="-7942" t="0" r="-7942" b="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35" id="35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2089792" y="7184188"/>
            <a:ext cx="10854485" cy="79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663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Evaluation (bandingkan dengan label asli, hitung akurasi).</a:t>
            </a:r>
          </a:p>
          <a:p>
            <a:pPr algn="l">
              <a:lnSpc>
                <a:spcPts val="3116"/>
              </a:lnSpc>
            </a:pPr>
          </a:p>
        </p:txBody>
      </p:sp>
      <p:grpSp>
        <p:nvGrpSpPr>
          <p:cNvPr name="Group 37" id="37"/>
          <p:cNvGrpSpPr/>
          <p:nvPr/>
        </p:nvGrpSpPr>
        <p:grpSpPr>
          <a:xfrm rot="0">
            <a:off x="1028700" y="7090453"/>
            <a:ext cx="657167" cy="547123"/>
            <a:chOff x="0" y="0"/>
            <a:chExt cx="97628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76280" cy="812800"/>
            </a:xfrm>
            <a:custGeom>
              <a:avLst/>
              <a:gdLst/>
              <a:ahLst/>
              <a:cxnLst/>
              <a:rect r="r" b="b" t="t" l="l"/>
              <a:pathLst>
                <a:path h="812800" w="976280">
                  <a:moveTo>
                    <a:pt x="488140" y="0"/>
                  </a:moveTo>
                  <a:cubicBezTo>
                    <a:pt x="218548" y="0"/>
                    <a:pt x="0" y="181951"/>
                    <a:pt x="0" y="406400"/>
                  </a:cubicBezTo>
                  <a:cubicBezTo>
                    <a:pt x="0" y="630849"/>
                    <a:pt x="218548" y="812800"/>
                    <a:pt x="488140" y="812800"/>
                  </a:cubicBezTo>
                  <a:cubicBezTo>
                    <a:pt x="757732" y="812800"/>
                    <a:pt x="976280" y="630849"/>
                    <a:pt x="976280" y="406400"/>
                  </a:cubicBezTo>
                  <a:cubicBezTo>
                    <a:pt x="976280" y="181951"/>
                    <a:pt x="757732" y="0"/>
                    <a:pt x="488140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91526" y="38100"/>
              <a:ext cx="79322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92992" y="7252378"/>
            <a:ext cx="328583" cy="222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3"/>
              </a:lnSpc>
            </a:pPr>
            <a:r>
              <a:rPr lang="en-US" sz="1473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05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739919" y="-721025"/>
            <a:ext cx="1493221" cy="11874675"/>
            <a:chOff x="0" y="0"/>
            <a:chExt cx="393276" cy="3127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3276" cy="3127486"/>
            </a:xfrm>
            <a:custGeom>
              <a:avLst/>
              <a:gdLst/>
              <a:ahLst/>
              <a:cxnLst/>
              <a:rect r="r" b="b" t="t" l="l"/>
              <a:pathLst>
                <a:path h="3127486" w="393276">
                  <a:moveTo>
                    <a:pt x="98509" y="0"/>
                  </a:moveTo>
                  <a:lnTo>
                    <a:pt x="294767" y="0"/>
                  </a:lnTo>
                  <a:cubicBezTo>
                    <a:pt x="320893" y="0"/>
                    <a:pt x="345950" y="10379"/>
                    <a:pt x="364424" y="28853"/>
                  </a:cubicBezTo>
                  <a:cubicBezTo>
                    <a:pt x="382898" y="47327"/>
                    <a:pt x="393276" y="72383"/>
                    <a:pt x="393276" y="98509"/>
                  </a:cubicBezTo>
                  <a:lnTo>
                    <a:pt x="393276" y="3028977"/>
                  </a:lnTo>
                  <a:cubicBezTo>
                    <a:pt x="393276" y="3055103"/>
                    <a:pt x="382898" y="3080159"/>
                    <a:pt x="364424" y="3098634"/>
                  </a:cubicBezTo>
                  <a:cubicBezTo>
                    <a:pt x="345950" y="3117108"/>
                    <a:pt x="320893" y="3127486"/>
                    <a:pt x="294767" y="3127486"/>
                  </a:cubicBezTo>
                  <a:lnTo>
                    <a:pt x="98509" y="3127486"/>
                  </a:lnTo>
                  <a:cubicBezTo>
                    <a:pt x="72383" y="3127486"/>
                    <a:pt x="47327" y="3117108"/>
                    <a:pt x="28853" y="3098634"/>
                  </a:cubicBezTo>
                  <a:cubicBezTo>
                    <a:pt x="10379" y="3080159"/>
                    <a:pt x="0" y="3055103"/>
                    <a:pt x="0" y="3028977"/>
                  </a:cubicBezTo>
                  <a:lnTo>
                    <a:pt x="0" y="98509"/>
                  </a:lnTo>
                  <a:cubicBezTo>
                    <a:pt x="0" y="72383"/>
                    <a:pt x="10379" y="47327"/>
                    <a:pt x="28853" y="28853"/>
                  </a:cubicBezTo>
                  <a:cubicBezTo>
                    <a:pt x="47327" y="10379"/>
                    <a:pt x="72383" y="0"/>
                    <a:pt x="98509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3276" cy="3165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49410" y="-412661"/>
            <a:ext cx="1495459" cy="11311900"/>
            <a:chOff x="0" y="0"/>
            <a:chExt cx="393866" cy="29792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866" cy="2979266"/>
            </a:xfrm>
            <a:custGeom>
              <a:avLst/>
              <a:gdLst/>
              <a:ahLst/>
              <a:cxnLst/>
              <a:rect r="r" b="b" t="t" l="l"/>
              <a:pathLst>
                <a:path h="2979266" w="393866">
                  <a:moveTo>
                    <a:pt x="98362" y="0"/>
                  </a:moveTo>
                  <a:lnTo>
                    <a:pt x="295504" y="0"/>
                  </a:lnTo>
                  <a:cubicBezTo>
                    <a:pt x="321591" y="0"/>
                    <a:pt x="346610" y="10363"/>
                    <a:pt x="365056" y="28810"/>
                  </a:cubicBezTo>
                  <a:cubicBezTo>
                    <a:pt x="383503" y="47256"/>
                    <a:pt x="393866" y="72275"/>
                    <a:pt x="393866" y="98362"/>
                  </a:cubicBezTo>
                  <a:lnTo>
                    <a:pt x="393866" y="2880904"/>
                  </a:lnTo>
                  <a:cubicBezTo>
                    <a:pt x="393866" y="2906991"/>
                    <a:pt x="383503" y="2932010"/>
                    <a:pt x="365056" y="2950456"/>
                  </a:cubicBezTo>
                  <a:cubicBezTo>
                    <a:pt x="346610" y="2968903"/>
                    <a:pt x="321591" y="2979266"/>
                    <a:pt x="295504" y="2979266"/>
                  </a:cubicBezTo>
                  <a:lnTo>
                    <a:pt x="98362" y="2979266"/>
                  </a:lnTo>
                  <a:cubicBezTo>
                    <a:pt x="44038" y="2979266"/>
                    <a:pt x="0" y="2935228"/>
                    <a:pt x="0" y="2880904"/>
                  </a:cubicBezTo>
                  <a:lnTo>
                    <a:pt x="0" y="98362"/>
                  </a:lnTo>
                  <a:cubicBezTo>
                    <a:pt x="0" y="44038"/>
                    <a:pt x="44038" y="0"/>
                    <a:pt x="98362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3866" cy="301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180414" y="3423596"/>
            <a:ext cx="13182416" cy="6417755"/>
          </a:xfrm>
          <a:custGeom>
            <a:avLst/>
            <a:gdLst/>
            <a:ahLst/>
            <a:cxnLst/>
            <a:rect r="r" b="b" t="t" l="l"/>
            <a:pathLst>
              <a:path h="6417755" w="13182416">
                <a:moveTo>
                  <a:pt x="0" y="0"/>
                </a:moveTo>
                <a:lnTo>
                  <a:pt x="13182416" y="0"/>
                </a:lnTo>
                <a:lnTo>
                  <a:pt x="13182416" y="6417756"/>
                </a:lnTo>
                <a:lnTo>
                  <a:pt x="0" y="6417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928" t="-53762" r="-58740" b="-30962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93774" y="2261748"/>
            <a:ext cx="9248076" cy="952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5"/>
              </a:lnSpc>
            </a:pPr>
            <a:r>
              <a:rPr lang="en-US" sz="6783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INSIGHTS &amp; FINDINGS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346979" y="2303329"/>
            <a:ext cx="5545215" cy="75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2227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Granite mampu menjawab structured JSON (label, reason) dengan konsisten.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739919" y="-721025"/>
            <a:ext cx="1493221" cy="11874675"/>
            <a:chOff x="0" y="0"/>
            <a:chExt cx="393276" cy="3127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3276" cy="3127486"/>
            </a:xfrm>
            <a:custGeom>
              <a:avLst/>
              <a:gdLst/>
              <a:ahLst/>
              <a:cxnLst/>
              <a:rect r="r" b="b" t="t" l="l"/>
              <a:pathLst>
                <a:path h="3127486" w="393276">
                  <a:moveTo>
                    <a:pt x="98509" y="0"/>
                  </a:moveTo>
                  <a:lnTo>
                    <a:pt x="294767" y="0"/>
                  </a:lnTo>
                  <a:cubicBezTo>
                    <a:pt x="320893" y="0"/>
                    <a:pt x="345950" y="10379"/>
                    <a:pt x="364424" y="28853"/>
                  </a:cubicBezTo>
                  <a:cubicBezTo>
                    <a:pt x="382898" y="47327"/>
                    <a:pt x="393276" y="72383"/>
                    <a:pt x="393276" y="98509"/>
                  </a:cubicBezTo>
                  <a:lnTo>
                    <a:pt x="393276" y="3028977"/>
                  </a:lnTo>
                  <a:cubicBezTo>
                    <a:pt x="393276" y="3055103"/>
                    <a:pt x="382898" y="3080159"/>
                    <a:pt x="364424" y="3098634"/>
                  </a:cubicBezTo>
                  <a:cubicBezTo>
                    <a:pt x="345950" y="3117108"/>
                    <a:pt x="320893" y="3127486"/>
                    <a:pt x="294767" y="3127486"/>
                  </a:cubicBezTo>
                  <a:lnTo>
                    <a:pt x="98509" y="3127486"/>
                  </a:lnTo>
                  <a:cubicBezTo>
                    <a:pt x="72383" y="3127486"/>
                    <a:pt x="47327" y="3117108"/>
                    <a:pt x="28853" y="3098634"/>
                  </a:cubicBezTo>
                  <a:cubicBezTo>
                    <a:pt x="10379" y="3080159"/>
                    <a:pt x="0" y="3055103"/>
                    <a:pt x="0" y="3028977"/>
                  </a:cubicBezTo>
                  <a:lnTo>
                    <a:pt x="0" y="98509"/>
                  </a:lnTo>
                  <a:cubicBezTo>
                    <a:pt x="0" y="72383"/>
                    <a:pt x="10379" y="47327"/>
                    <a:pt x="28853" y="28853"/>
                  </a:cubicBezTo>
                  <a:cubicBezTo>
                    <a:pt x="47327" y="10379"/>
                    <a:pt x="72383" y="0"/>
                    <a:pt x="98509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3276" cy="3165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49410" y="-412661"/>
            <a:ext cx="1495459" cy="11311900"/>
            <a:chOff x="0" y="0"/>
            <a:chExt cx="393866" cy="29792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866" cy="2979266"/>
            </a:xfrm>
            <a:custGeom>
              <a:avLst/>
              <a:gdLst/>
              <a:ahLst/>
              <a:cxnLst/>
              <a:rect r="r" b="b" t="t" l="l"/>
              <a:pathLst>
                <a:path h="2979266" w="393866">
                  <a:moveTo>
                    <a:pt x="98362" y="0"/>
                  </a:moveTo>
                  <a:lnTo>
                    <a:pt x="295504" y="0"/>
                  </a:lnTo>
                  <a:cubicBezTo>
                    <a:pt x="321591" y="0"/>
                    <a:pt x="346610" y="10363"/>
                    <a:pt x="365056" y="28810"/>
                  </a:cubicBezTo>
                  <a:cubicBezTo>
                    <a:pt x="383503" y="47256"/>
                    <a:pt x="393866" y="72275"/>
                    <a:pt x="393866" y="98362"/>
                  </a:cubicBezTo>
                  <a:lnTo>
                    <a:pt x="393866" y="2880904"/>
                  </a:lnTo>
                  <a:cubicBezTo>
                    <a:pt x="393866" y="2906991"/>
                    <a:pt x="383503" y="2932010"/>
                    <a:pt x="365056" y="2950456"/>
                  </a:cubicBezTo>
                  <a:cubicBezTo>
                    <a:pt x="346610" y="2968903"/>
                    <a:pt x="321591" y="2979266"/>
                    <a:pt x="295504" y="2979266"/>
                  </a:cubicBezTo>
                  <a:lnTo>
                    <a:pt x="98362" y="2979266"/>
                  </a:lnTo>
                  <a:cubicBezTo>
                    <a:pt x="44038" y="2979266"/>
                    <a:pt x="0" y="2935228"/>
                    <a:pt x="0" y="2880904"/>
                  </a:cubicBezTo>
                  <a:lnTo>
                    <a:pt x="0" y="98362"/>
                  </a:lnTo>
                  <a:cubicBezTo>
                    <a:pt x="0" y="44038"/>
                    <a:pt x="44038" y="0"/>
                    <a:pt x="98362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3866" cy="301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546049" y="1819004"/>
            <a:ext cx="17193870" cy="7634375"/>
          </a:xfrm>
          <a:custGeom>
            <a:avLst/>
            <a:gdLst/>
            <a:ahLst/>
            <a:cxnLst/>
            <a:rect r="r" b="b" t="t" l="l"/>
            <a:pathLst>
              <a:path h="7634375" w="17193870">
                <a:moveTo>
                  <a:pt x="0" y="0"/>
                </a:moveTo>
                <a:lnTo>
                  <a:pt x="17193870" y="0"/>
                </a:lnTo>
                <a:lnTo>
                  <a:pt x="17193870" y="7634375"/>
                </a:lnTo>
                <a:lnTo>
                  <a:pt x="0" y="7634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73" t="-23722" r="-1885" b="-608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739919" y="-721025"/>
            <a:ext cx="1493221" cy="11874675"/>
            <a:chOff x="0" y="0"/>
            <a:chExt cx="393276" cy="3127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3276" cy="3127486"/>
            </a:xfrm>
            <a:custGeom>
              <a:avLst/>
              <a:gdLst/>
              <a:ahLst/>
              <a:cxnLst/>
              <a:rect r="r" b="b" t="t" l="l"/>
              <a:pathLst>
                <a:path h="3127486" w="393276">
                  <a:moveTo>
                    <a:pt x="98509" y="0"/>
                  </a:moveTo>
                  <a:lnTo>
                    <a:pt x="294767" y="0"/>
                  </a:lnTo>
                  <a:cubicBezTo>
                    <a:pt x="320893" y="0"/>
                    <a:pt x="345950" y="10379"/>
                    <a:pt x="364424" y="28853"/>
                  </a:cubicBezTo>
                  <a:cubicBezTo>
                    <a:pt x="382898" y="47327"/>
                    <a:pt x="393276" y="72383"/>
                    <a:pt x="393276" y="98509"/>
                  </a:cubicBezTo>
                  <a:lnTo>
                    <a:pt x="393276" y="3028977"/>
                  </a:lnTo>
                  <a:cubicBezTo>
                    <a:pt x="393276" y="3055103"/>
                    <a:pt x="382898" y="3080159"/>
                    <a:pt x="364424" y="3098634"/>
                  </a:cubicBezTo>
                  <a:cubicBezTo>
                    <a:pt x="345950" y="3117108"/>
                    <a:pt x="320893" y="3127486"/>
                    <a:pt x="294767" y="3127486"/>
                  </a:cubicBezTo>
                  <a:lnTo>
                    <a:pt x="98509" y="3127486"/>
                  </a:lnTo>
                  <a:cubicBezTo>
                    <a:pt x="72383" y="3127486"/>
                    <a:pt x="47327" y="3117108"/>
                    <a:pt x="28853" y="3098634"/>
                  </a:cubicBezTo>
                  <a:cubicBezTo>
                    <a:pt x="10379" y="3080159"/>
                    <a:pt x="0" y="3055103"/>
                    <a:pt x="0" y="3028977"/>
                  </a:cubicBezTo>
                  <a:lnTo>
                    <a:pt x="0" y="98509"/>
                  </a:lnTo>
                  <a:cubicBezTo>
                    <a:pt x="0" y="72383"/>
                    <a:pt x="10379" y="47327"/>
                    <a:pt x="28853" y="28853"/>
                  </a:cubicBezTo>
                  <a:cubicBezTo>
                    <a:pt x="47327" y="10379"/>
                    <a:pt x="72383" y="0"/>
                    <a:pt x="98509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93276" cy="3165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949410" y="-412661"/>
            <a:ext cx="1495459" cy="11311900"/>
            <a:chOff x="0" y="0"/>
            <a:chExt cx="393866" cy="29792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866" cy="2979266"/>
            </a:xfrm>
            <a:custGeom>
              <a:avLst/>
              <a:gdLst/>
              <a:ahLst/>
              <a:cxnLst/>
              <a:rect r="r" b="b" t="t" l="l"/>
              <a:pathLst>
                <a:path h="2979266" w="393866">
                  <a:moveTo>
                    <a:pt x="98362" y="0"/>
                  </a:moveTo>
                  <a:lnTo>
                    <a:pt x="295504" y="0"/>
                  </a:lnTo>
                  <a:cubicBezTo>
                    <a:pt x="321591" y="0"/>
                    <a:pt x="346610" y="10363"/>
                    <a:pt x="365056" y="28810"/>
                  </a:cubicBezTo>
                  <a:cubicBezTo>
                    <a:pt x="383503" y="47256"/>
                    <a:pt x="393866" y="72275"/>
                    <a:pt x="393866" y="98362"/>
                  </a:cubicBezTo>
                  <a:lnTo>
                    <a:pt x="393866" y="2880904"/>
                  </a:lnTo>
                  <a:cubicBezTo>
                    <a:pt x="393866" y="2906991"/>
                    <a:pt x="383503" y="2932010"/>
                    <a:pt x="365056" y="2950456"/>
                  </a:cubicBezTo>
                  <a:cubicBezTo>
                    <a:pt x="346610" y="2968903"/>
                    <a:pt x="321591" y="2979266"/>
                    <a:pt x="295504" y="2979266"/>
                  </a:cubicBezTo>
                  <a:lnTo>
                    <a:pt x="98362" y="2979266"/>
                  </a:lnTo>
                  <a:cubicBezTo>
                    <a:pt x="44038" y="2979266"/>
                    <a:pt x="0" y="2935228"/>
                    <a:pt x="0" y="2880904"/>
                  </a:cubicBezTo>
                  <a:lnTo>
                    <a:pt x="0" y="98362"/>
                  </a:lnTo>
                  <a:cubicBezTo>
                    <a:pt x="0" y="44038"/>
                    <a:pt x="44038" y="0"/>
                    <a:pt x="98362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3866" cy="301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49401" y="3220337"/>
            <a:ext cx="9740886" cy="5273066"/>
          </a:xfrm>
          <a:custGeom>
            <a:avLst/>
            <a:gdLst/>
            <a:ahLst/>
            <a:cxnLst/>
            <a:rect r="r" b="b" t="t" l="l"/>
            <a:pathLst>
              <a:path h="5273066" w="9740886">
                <a:moveTo>
                  <a:pt x="0" y="0"/>
                </a:moveTo>
                <a:lnTo>
                  <a:pt x="9740886" y="0"/>
                </a:lnTo>
                <a:lnTo>
                  <a:pt x="9740886" y="5273066"/>
                </a:lnTo>
                <a:lnTo>
                  <a:pt x="0" y="5273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301" t="-52455" r="-47747" b="-118049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149401" y="2085228"/>
            <a:ext cx="9248076" cy="952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5"/>
              </a:lnSpc>
            </a:pPr>
            <a:r>
              <a:rPr lang="en-US" sz="6783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INSIGHTS &amp; FINDINGS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435934" y="2368578"/>
            <a:ext cx="5265528" cy="129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1"/>
              </a:lnSpc>
            </a:pPr>
            <a:r>
              <a:rPr lang="en-US" sz="2560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Kelebihan: explainability (Granite kasih alasan “mengapa berita dianggap real/fake”).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0397477" y="4144625"/>
            <a:ext cx="6891315" cy="5021578"/>
          </a:xfrm>
          <a:custGeom>
            <a:avLst/>
            <a:gdLst/>
            <a:ahLst/>
            <a:cxnLst/>
            <a:rect r="r" b="b" t="t" l="l"/>
            <a:pathLst>
              <a:path h="5021578" w="6891315">
                <a:moveTo>
                  <a:pt x="0" y="0"/>
                </a:moveTo>
                <a:lnTo>
                  <a:pt x="6891315" y="0"/>
                </a:lnTo>
                <a:lnTo>
                  <a:pt x="6891315" y="5021578"/>
                </a:lnTo>
                <a:lnTo>
                  <a:pt x="0" y="5021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478" t="-163769" r="-115027" b="-2952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09695" y="8638114"/>
            <a:ext cx="8704124" cy="173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1"/>
              </a:lnSpc>
            </a:pPr>
            <a:r>
              <a:rPr lang="en-US" sz="2560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Kekurangan: Tanpa fine-tuning atau verifikasi eksternal, Granite cenderung melabeli banyak artikel sebagai REAL meskipun berformat Fake.csv.</a:t>
            </a:r>
          </a:p>
          <a:p>
            <a:pPr algn="l">
              <a:lnSpc>
                <a:spcPts val="348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05865" y="4817000"/>
            <a:ext cx="10930052" cy="6652560"/>
            <a:chOff x="0" y="0"/>
            <a:chExt cx="2783601" cy="16942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83601" cy="1694235"/>
            </a:xfrm>
            <a:custGeom>
              <a:avLst/>
              <a:gdLst/>
              <a:ahLst/>
              <a:cxnLst/>
              <a:rect r="r" b="b" t="t" l="l"/>
              <a:pathLst>
                <a:path h="1694235" w="2783601">
                  <a:moveTo>
                    <a:pt x="36124" y="0"/>
                  </a:moveTo>
                  <a:lnTo>
                    <a:pt x="2747477" y="0"/>
                  </a:lnTo>
                  <a:cubicBezTo>
                    <a:pt x="2767428" y="0"/>
                    <a:pt x="2783601" y="16173"/>
                    <a:pt x="2783601" y="36124"/>
                  </a:cubicBezTo>
                  <a:lnTo>
                    <a:pt x="2783601" y="1658110"/>
                  </a:lnTo>
                  <a:cubicBezTo>
                    <a:pt x="2783601" y="1678061"/>
                    <a:pt x="2767428" y="1694235"/>
                    <a:pt x="2747477" y="1694235"/>
                  </a:cubicBezTo>
                  <a:lnTo>
                    <a:pt x="36124" y="1694235"/>
                  </a:lnTo>
                  <a:cubicBezTo>
                    <a:pt x="16173" y="1694235"/>
                    <a:pt x="0" y="1678061"/>
                    <a:pt x="0" y="1658110"/>
                  </a:cubicBezTo>
                  <a:lnTo>
                    <a:pt x="0" y="36124"/>
                  </a:lnTo>
                  <a:cubicBezTo>
                    <a:pt x="0" y="16173"/>
                    <a:pt x="16173" y="0"/>
                    <a:pt x="36124" y="0"/>
                  </a:cubicBezTo>
                  <a:close/>
                </a:path>
              </a:pathLst>
            </a:custGeom>
            <a:solidFill>
              <a:srgbClr val="395B6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83601" cy="1732335"/>
            </a:xfrm>
            <a:prstGeom prst="rect">
              <a:avLst/>
            </a:prstGeom>
          </p:spPr>
          <p:txBody>
            <a:bodyPr anchor="ctr" rtlCol="false" tIns="49515" lIns="49515" bIns="49515" rIns="4951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49410" y="-412661"/>
            <a:ext cx="1556298" cy="11311900"/>
            <a:chOff x="0" y="0"/>
            <a:chExt cx="409889" cy="29792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9889" cy="2979266"/>
            </a:xfrm>
            <a:custGeom>
              <a:avLst/>
              <a:gdLst/>
              <a:ahLst/>
              <a:cxnLst/>
              <a:rect r="r" b="b" t="t" l="l"/>
              <a:pathLst>
                <a:path h="2979266" w="409889">
                  <a:moveTo>
                    <a:pt x="94517" y="0"/>
                  </a:moveTo>
                  <a:lnTo>
                    <a:pt x="315372" y="0"/>
                  </a:lnTo>
                  <a:cubicBezTo>
                    <a:pt x="340440" y="0"/>
                    <a:pt x="364480" y="9958"/>
                    <a:pt x="382206" y="27683"/>
                  </a:cubicBezTo>
                  <a:cubicBezTo>
                    <a:pt x="399931" y="45409"/>
                    <a:pt x="409889" y="69449"/>
                    <a:pt x="409889" y="94517"/>
                  </a:cubicBezTo>
                  <a:lnTo>
                    <a:pt x="409889" y="2884749"/>
                  </a:lnTo>
                  <a:cubicBezTo>
                    <a:pt x="409889" y="2909817"/>
                    <a:pt x="399931" y="2933857"/>
                    <a:pt x="382206" y="2951583"/>
                  </a:cubicBezTo>
                  <a:cubicBezTo>
                    <a:pt x="364480" y="2969308"/>
                    <a:pt x="340440" y="2979266"/>
                    <a:pt x="315372" y="2979266"/>
                  </a:cubicBezTo>
                  <a:lnTo>
                    <a:pt x="94517" y="2979266"/>
                  </a:lnTo>
                  <a:cubicBezTo>
                    <a:pt x="42317" y="2979266"/>
                    <a:pt x="0" y="2936949"/>
                    <a:pt x="0" y="2884749"/>
                  </a:cubicBezTo>
                  <a:lnTo>
                    <a:pt x="0" y="94517"/>
                  </a:lnTo>
                  <a:cubicBezTo>
                    <a:pt x="0" y="69449"/>
                    <a:pt x="9958" y="45409"/>
                    <a:pt x="27683" y="27683"/>
                  </a:cubicBezTo>
                  <a:cubicBezTo>
                    <a:pt x="45409" y="9958"/>
                    <a:pt x="69449" y="0"/>
                    <a:pt x="94517" y="0"/>
                  </a:cubicBezTo>
                  <a:close/>
                </a:path>
              </a:pathLst>
            </a:custGeom>
            <a:solidFill>
              <a:srgbClr val="395B6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9889" cy="30173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05674" y="2148686"/>
            <a:ext cx="18899348" cy="3252568"/>
            <a:chOff x="0" y="0"/>
            <a:chExt cx="3024172" cy="5204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24172" cy="520459"/>
            </a:xfrm>
            <a:custGeom>
              <a:avLst/>
              <a:gdLst/>
              <a:ahLst/>
              <a:cxnLst/>
              <a:rect r="r" b="b" t="t" l="l"/>
              <a:pathLst>
                <a:path h="520459" w="3024172">
                  <a:moveTo>
                    <a:pt x="9422" y="0"/>
                  </a:moveTo>
                  <a:lnTo>
                    <a:pt x="3014751" y="0"/>
                  </a:lnTo>
                  <a:cubicBezTo>
                    <a:pt x="3019954" y="0"/>
                    <a:pt x="3024172" y="4218"/>
                    <a:pt x="3024172" y="9422"/>
                  </a:cubicBezTo>
                  <a:lnTo>
                    <a:pt x="3024172" y="511037"/>
                  </a:lnTo>
                  <a:cubicBezTo>
                    <a:pt x="3024172" y="513536"/>
                    <a:pt x="3023180" y="515932"/>
                    <a:pt x="3021413" y="517699"/>
                  </a:cubicBezTo>
                  <a:cubicBezTo>
                    <a:pt x="3019646" y="519466"/>
                    <a:pt x="3017250" y="520459"/>
                    <a:pt x="3014751" y="520459"/>
                  </a:cubicBezTo>
                  <a:lnTo>
                    <a:pt x="9422" y="520459"/>
                  </a:lnTo>
                  <a:cubicBezTo>
                    <a:pt x="6923" y="520459"/>
                    <a:pt x="4526" y="519466"/>
                    <a:pt x="2760" y="517699"/>
                  </a:cubicBezTo>
                  <a:cubicBezTo>
                    <a:pt x="993" y="515932"/>
                    <a:pt x="0" y="513536"/>
                    <a:pt x="0" y="511037"/>
                  </a:cubicBezTo>
                  <a:lnTo>
                    <a:pt x="0" y="9422"/>
                  </a:lnTo>
                  <a:cubicBezTo>
                    <a:pt x="0" y="6923"/>
                    <a:pt x="993" y="4526"/>
                    <a:pt x="2760" y="2760"/>
                  </a:cubicBezTo>
                  <a:cubicBezTo>
                    <a:pt x="4526" y="993"/>
                    <a:pt x="6923" y="0"/>
                    <a:pt x="9422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39631" r="0" b="-14703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28337" y="6407898"/>
            <a:ext cx="8944500" cy="3001686"/>
            <a:chOff x="0" y="0"/>
            <a:chExt cx="2296383" cy="7706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96383" cy="770643"/>
            </a:xfrm>
            <a:custGeom>
              <a:avLst/>
              <a:gdLst/>
              <a:ahLst/>
              <a:cxnLst/>
              <a:rect r="r" b="b" t="t" l="l"/>
              <a:pathLst>
                <a:path h="770643" w="2296383">
                  <a:moveTo>
                    <a:pt x="44143" y="0"/>
                  </a:moveTo>
                  <a:lnTo>
                    <a:pt x="2252240" y="0"/>
                  </a:lnTo>
                  <a:cubicBezTo>
                    <a:pt x="2263947" y="0"/>
                    <a:pt x="2275175" y="4651"/>
                    <a:pt x="2283454" y="12929"/>
                  </a:cubicBezTo>
                  <a:cubicBezTo>
                    <a:pt x="2291732" y="21208"/>
                    <a:pt x="2296383" y="32436"/>
                    <a:pt x="2296383" y="44143"/>
                  </a:cubicBezTo>
                  <a:lnTo>
                    <a:pt x="2296383" y="726500"/>
                  </a:lnTo>
                  <a:cubicBezTo>
                    <a:pt x="2296383" y="750880"/>
                    <a:pt x="2276619" y="770643"/>
                    <a:pt x="2252240" y="770643"/>
                  </a:cubicBezTo>
                  <a:lnTo>
                    <a:pt x="44143" y="770643"/>
                  </a:lnTo>
                  <a:cubicBezTo>
                    <a:pt x="19764" y="770643"/>
                    <a:pt x="0" y="750880"/>
                    <a:pt x="0" y="726500"/>
                  </a:cubicBezTo>
                  <a:lnTo>
                    <a:pt x="0" y="44143"/>
                  </a:lnTo>
                  <a:cubicBezTo>
                    <a:pt x="0" y="19764"/>
                    <a:pt x="19764" y="0"/>
                    <a:pt x="441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4C4C4C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296383" cy="808743"/>
            </a:xfrm>
            <a:prstGeom prst="rect">
              <a:avLst/>
            </a:prstGeom>
          </p:spPr>
          <p:txBody>
            <a:bodyPr anchor="ctr" rtlCol="false" tIns="49515" lIns="49515" bIns="49515" rIns="49515"/>
            <a:lstStyle/>
            <a:p>
              <a:pPr algn="l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509094" y="6443129"/>
            <a:ext cx="7342711" cy="2727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9"/>
              </a:lnSpc>
            </a:pPr>
            <a:r>
              <a:rPr lang="en-US" sz="2714" i="true" spc="135">
                <a:solidFill>
                  <a:srgbClr val="F3EFE0"/>
                </a:solidFill>
                <a:latin typeface="Touvlo Italics"/>
                <a:ea typeface="Touvlo Italics"/>
                <a:cs typeface="Touvlo Italics"/>
                <a:sym typeface="Touvlo Italics"/>
              </a:rPr>
              <a:t>Rekomendasi:</a:t>
            </a:r>
          </a:p>
          <a:p>
            <a:pPr algn="just" marL="586005" indent="-293002" lvl="1">
              <a:lnSpc>
                <a:spcPts val="3609"/>
              </a:lnSpc>
              <a:buFont typeface="Arial"/>
              <a:buChar char="•"/>
            </a:pPr>
            <a:r>
              <a:rPr lang="en-US" sz="2714" spc="135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Kombinasikan model ML khusus (misalnya Logistic Regression, BERT) untuk klasifikasi.</a:t>
            </a:r>
          </a:p>
          <a:p>
            <a:pPr algn="just" marL="586005" indent="-293002" lvl="1">
              <a:lnSpc>
                <a:spcPts val="3609"/>
              </a:lnSpc>
              <a:buFont typeface="Arial"/>
              <a:buChar char="•"/>
            </a:pPr>
            <a:r>
              <a:rPr lang="en-US" sz="2714" spc="135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Gunakan Granite untuk memberikan penjelasan manusiawi.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11831" y="2915703"/>
            <a:ext cx="9719491" cy="179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5"/>
              </a:lnSpc>
            </a:pPr>
            <a:r>
              <a:rPr lang="en-US" sz="6514">
                <a:solidFill>
                  <a:srgbClr val="FFFFFF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CONCLUSION &amp; RECOMMENDATIONS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15484" y="6608559"/>
            <a:ext cx="8181784" cy="256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1"/>
              </a:lnSpc>
            </a:pPr>
            <a:r>
              <a:rPr lang="en-US" sz="3122" i="true">
                <a:solidFill>
                  <a:srgbClr val="4C4C4C"/>
                </a:solidFill>
                <a:latin typeface="Touvlo Italics"/>
                <a:ea typeface="Touvlo Italics"/>
                <a:cs typeface="Touvlo Italics"/>
                <a:sym typeface="Touvlo Italics"/>
              </a:rPr>
              <a:t>Kesimpulan:</a:t>
            </a:r>
          </a:p>
          <a:p>
            <a:pPr algn="l" marL="674149" indent="-337074" lvl="1">
              <a:lnSpc>
                <a:spcPts val="4121"/>
              </a:lnSpc>
              <a:buFont typeface="Arial"/>
              <a:buChar char="•"/>
            </a:pPr>
            <a:r>
              <a:rPr lang="en-US" sz="3122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Granite bagus untuk explainability, kurang cocok untuk akurasi klasifikasi fake news tanpa fine-tuning.</a:t>
            </a:r>
          </a:p>
          <a:p>
            <a:pPr algn="l">
              <a:lnSpc>
                <a:spcPts val="41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EF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632370" y="1964592"/>
            <a:ext cx="19552741" cy="0"/>
          </a:xfrm>
          <a:prstGeom prst="line">
            <a:avLst/>
          </a:prstGeom>
          <a:ln cap="flat" w="19050">
            <a:solidFill>
              <a:srgbClr val="80808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9950707" y="3042448"/>
            <a:ext cx="7676993" cy="4890707"/>
            <a:chOff x="0" y="0"/>
            <a:chExt cx="2094033" cy="13340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94033" cy="1334025"/>
            </a:xfrm>
            <a:custGeom>
              <a:avLst/>
              <a:gdLst/>
              <a:ahLst/>
              <a:cxnLst/>
              <a:rect r="r" b="b" t="t" l="l"/>
              <a:pathLst>
                <a:path h="1334025" w="2094033">
                  <a:moveTo>
                    <a:pt x="23195" y="0"/>
                  </a:moveTo>
                  <a:lnTo>
                    <a:pt x="2070839" y="0"/>
                  </a:lnTo>
                  <a:cubicBezTo>
                    <a:pt x="2076990" y="0"/>
                    <a:pt x="2082890" y="2444"/>
                    <a:pt x="2087240" y="6794"/>
                  </a:cubicBezTo>
                  <a:cubicBezTo>
                    <a:pt x="2091590" y="11143"/>
                    <a:pt x="2094033" y="17043"/>
                    <a:pt x="2094033" y="23195"/>
                  </a:cubicBezTo>
                  <a:lnTo>
                    <a:pt x="2094033" y="1310831"/>
                  </a:lnTo>
                  <a:cubicBezTo>
                    <a:pt x="2094033" y="1316982"/>
                    <a:pt x="2091590" y="1322882"/>
                    <a:pt x="2087240" y="1327232"/>
                  </a:cubicBezTo>
                  <a:cubicBezTo>
                    <a:pt x="2082890" y="1331581"/>
                    <a:pt x="2076990" y="1334025"/>
                    <a:pt x="2070839" y="1334025"/>
                  </a:cubicBezTo>
                  <a:lnTo>
                    <a:pt x="23195" y="1334025"/>
                  </a:lnTo>
                  <a:cubicBezTo>
                    <a:pt x="17043" y="1334025"/>
                    <a:pt x="11143" y="1331581"/>
                    <a:pt x="6794" y="1327232"/>
                  </a:cubicBezTo>
                  <a:cubicBezTo>
                    <a:pt x="2444" y="1322882"/>
                    <a:pt x="0" y="1316982"/>
                    <a:pt x="0" y="1310831"/>
                  </a:cubicBezTo>
                  <a:lnTo>
                    <a:pt x="0" y="23195"/>
                  </a:lnTo>
                  <a:cubicBezTo>
                    <a:pt x="0" y="17043"/>
                    <a:pt x="2444" y="11143"/>
                    <a:pt x="6794" y="6794"/>
                  </a:cubicBezTo>
                  <a:cubicBezTo>
                    <a:pt x="11143" y="2444"/>
                    <a:pt x="17043" y="0"/>
                    <a:pt x="23195" y="0"/>
                  </a:cubicBezTo>
                  <a:close/>
                </a:path>
              </a:pathLst>
            </a:custGeom>
            <a:blipFill>
              <a:blip r:embed="rId2"/>
              <a:stretch>
                <a:fillRect l="-18118" t="0" r="-5280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2588017"/>
            <a:ext cx="8022244" cy="4093189"/>
            <a:chOff x="0" y="0"/>
            <a:chExt cx="2043058" cy="10424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3058" cy="1042429"/>
            </a:xfrm>
            <a:custGeom>
              <a:avLst/>
              <a:gdLst/>
              <a:ahLst/>
              <a:cxnLst/>
              <a:rect r="r" b="b" t="t" l="l"/>
              <a:pathLst>
                <a:path h="1042429" w="2043058">
                  <a:moveTo>
                    <a:pt x="49218" y="0"/>
                  </a:moveTo>
                  <a:lnTo>
                    <a:pt x="1993840" y="0"/>
                  </a:lnTo>
                  <a:cubicBezTo>
                    <a:pt x="2021022" y="0"/>
                    <a:pt x="2043058" y="22036"/>
                    <a:pt x="2043058" y="49218"/>
                  </a:cubicBezTo>
                  <a:lnTo>
                    <a:pt x="2043058" y="993211"/>
                  </a:lnTo>
                  <a:cubicBezTo>
                    <a:pt x="2043058" y="1006265"/>
                    <a:pt x="2037872" y="1018783"/>
                    <a:pt x="2028642" y="1028013"/>
                  </a:cubicBezTo>
                  <a:cubicBezTo>
                    <a:pt x="2019412" y="1037244"/>
                    <a:pt x="2006893" y="1042429"/>
                    <a:pt x="1993840" y="1042429"/>
                  </a:cubicBezTo>
                  <a:lnTo>
                    <a:pt x="49218" y="1042429"/>
                  </a:lnTo>
                  <a:cubicBezTo>
                    <a:pt x="36164" y="1042429"/>
                    <a:pt x="23646" y="1037244"/>
                    <a:pt x="14416" y="1028013"/>
                  </a:cubicBezTo>
                  <a:cubicBezTo>
                    <a:pt x="5185" y="1018783"/>
                    <a:pt x="0" y="1006265"/>
                    <a:pt x="0" y="993211"/>
                  </a:cubicBezTo>
                  <a:lnTo>
                    <a:pt x="0" y="49218"/>
                  </a:lnTo>
                  <a:cubicBezTo>
                    <a:pt x="0" y="36164"/>
                    <a:pt x="5185" y="23646"/>
                    <a:pt x="14416" y="14416"/>
                  </a:cubicBezTo>
                  <a:cubicBezTo>
                    <a:pt x="23646" y="5185"/>
                    <a:pt x="36164" y="0"/>
                    <a:pt x="49218" y="0"/>
                  </a:cubicBezTo>
                  <a:close/>
                </a:path>
              </a:pathLst>
            </a:custGeom>
            <a:solidFill>
              <a:srgbClr val="395B64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43058" cy="1080529"/>
            </a:xfrm>
            <a:prstGeom prst="rect">
              <a:avLst/>
            </a:prstGeom>
          </p:spPr>
          <p:txBody>
            <a:bodyPr anchor="ctr" rtlCol="false" tIns="49515" lIns="49515" bIns="49515" rIns="4951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38547" y="4850285"/>
            <a:ext cx="1676118" cy="16761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0808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0800000">
            <a:off x="9667403" y="5278396"/>
            <a:ext cx="818405" cy="819896"/>
          </a:xfrm>
          <a:custGeom>
            <a:avLst/>
            <a:gdLst/>
            <a:ahLst/>
            <a:cxnLst/>
            <a:rect r="r" b="b" t="t" l="l"/>
            <a:pathLst>
              <a:path h="819896" w="818405">
                <a:moveTo>
                  <a:pt x="0" y="0"/>
                </a:moveTo>
                <a:lnTo>
                  <a:pt x="818405" y="0"/>
                </a:lnTo>
                <a:lnTo>
                  <a:pt x="818405" y="819896"/>
                </a:lnTo>
                <a:lnTo>
                  <a:pt x="0" y="8198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98996" y="8683877"/>
            <a:ext cx="11090008" cy="93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71"/>
              </a:lnSpc>
            </a:pPr>
            <a:r>
              <a:rPr lang="en-US" sz="664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AI SUPPORT EXPLANATION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0913" y="3288292"/>
            <a:ext cx="7257818" cy="2654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52"/>
              </a:lnSpc>
            </a:pPr>
            <a:r>
              <a:rPr lang="en-US" sz="2211" spc="415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IBM Granite berperan sebagai AI pendukung:</a:t>
            </a:r>
          </a:p>
          <a:p>
            <a:pPr algn="just" marL="477527" indent="-238763" lvl="1">
              <a:lnSpc>
                <a:spcPts val="3052"/>
              </a:lnSpc>
              <a:buFont typeface="Arial"/>
              <a:buChar char="•"/>
            </a:pPr>
            <a:r>
              <a:rPr lang="en-US" sz="2211" spc="415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Memberi klasifikasi biner (REAL / FAKE).</a:t>
            </a:r>
          </a:p>
          <a:p>
            <a:pPr algn="just" marL="477527" indent="-238763" lvl="1">
              <a:lnSpc>
                <a:spcPts val="3052"/>
              </a:lnSpc>
              <a:buFont typeface="Arial"/>
              <a:buChar char="•"/>
            </a:pPr>
            <a:r>
              <a:rPr lang="en-US" sz="2211" spc="415">
                <a:solidFill>
                  <a:srgbClr val="F3EFE0"/>
                </a:solidFill>
                <a:latin typeface="Touvlo"/>
                <a:ea typeface="Touvlo"/>
                <a:cs typeface="Touvlo"/>
                <a:sym typeface="Touvlo"/>
              </a:rPr>
              <a:t>Memberi alasan dalam bahasa natural.</a:t>
            </a:r>
          </a:p>
          <a:p>
            <a:pPr algn="just">
              <a:lnSpc>
                <a:spcPts val="3052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209695" y="86197"/>
            <a:ext cx="15682500" cy="1842977"/>
            <a:chOff x="0" y="0"/>
            <a:chExt cx="20909999" cy="245730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14305200" y="861322"/>
              <a:ext cx="6604800" cy="984773"/>
              <a:chOff x="0" y="0"/>
              <a:chExt cx="1443075" cy="21516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43075" cy="215162"/>
              </a:xfrm>
              <a:custGeom>
                <a:avLst/>
                <a:gdLst/>
                <a:ahLst/>
                <a:cxnLst/>
                <a:rect r="r" b="b" t="t" l="l"/>
                <a:pathLst>
                  <a:path h="215162" w="1443075">
                    <a:moveTo>
                      <a:pt x="79707" y="0"/>
                    </a:moveTo>
                    <a:lnTo>
                      <a:pt x="1363367" y="0"/>
                    </a:lnTo>
                    <a:cubicBezTo>
                      <a:pt x="1407388" y="0"/>
                      <a:pt x="1443075" y="35686"/>
                      <a:pt x="1443075" y="79707"/>
                    </a:cubicBezTo>
                    <a:lnTo>
                      <a:pt x="1443075" y="135455"/>
                    </a:lnTo>
                    <a:cubicBezTo>
                      <a:pt x="1443075" y="179476"/>
                      <a:pt x="1407388" y="215162"/>
                      <a:pt x="1363367" y="215162"/>
                    </a:cubicBezTo>
                    <a:lnTo>
                      <a:pt x="79707" y="215162"/>
                    </a:lnTo>
                    <a:cubicBezTo>
                      <a:pt x="35686" y="215162"/>
                      <a:pt x="0" y="179476"/>
                      <a:pt x="0" y="135455"/>
                    </a:cubicBezTo>
                    <a:lnTo>
                      <a:pt x="0" y="79707"/>
                    </a:lnTo>
                    <a:cubicBezTo>
                      <a:pt x="0" y="35686"/>
                      <a:pt x="35686" y="0"/>
                      <a:pt x="79707" y="0"/>
                    </a:cubicBezTo>
                    <a:close/>
                  </a:path>
                </a:pathLst>
              </a:custGeom>
              <a:solidFill>
                <a:srgbClr val="DEDBD1"/>
              </a:solidFill>
              <a:ln w="19050" cap="rnd">
                <a:solidFill>
                  <a:srgbClr val="4C4C4C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443075" cy="253262"/>
              </a:xfrm>
              <a:prstGeom prst="rect">
                <a:avLst/>
              </a:prstGeom>
            </p:spPr>
            <p:txBody>
              <a:bodyPr anchor="ctr" rtlCol="false" tIns="48987" lIns="48987" bIns="48987" rIns="48987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0" y="825419"/>
              <a:ext cx="2306417" cy="862504"/>
            </a:xfrm>
            <a:custGeom>
              <a:avLst/>
              <a:gdLst/>
              <a:ahLst/>
              <a:cxnLst/>
              <a:rect r="r" b="b" t="t" l="l"/>
              <a:pathLst>
                <a:path h="862504" w="2306417">
                  <a:moveTo>
                    <a:pt x="0" y="0"/>
                  </a:moveTo>
                  <a:lnTo>
                    <a:pt x="2306417" y="0"/>
                  </a:lnTo>
                  <a:lnTo>
                    <a:pt x="2306417" y="862504"/>
                  </a:lnTo>
                  <a:lnTo>
                    <a:pt x="0" y="8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4609459" y="1023655"/>
              <a:ext cx="5996280" cy="6980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56"/>
                </a:lnSpc>
              </a:pPr>
              <a:r>
                <a:rPr lang="en-US" sz="1956">
                  <a:solidFill>
                    <a:srgbClr val="4C4C4C"/>
                  </a:solidFill>
                  <a:latin typeface="Touvlo"/>
                  <a:ea typeface="Touvlo"/>
                  <a:cs typeface="Touvlo"/>
                  <a:sym typeface="Touvlo"/>
                </a:rPr>
                <a:t>Fake News Detection with IBM Granite Presentation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0">
              <a:off x="2252740" y="0"/>
              <a:ext cx="2457302" cy="2457302"/>
            </a:xfrm>
            <a:custGeom>
              <a:avLst/>
              <a:gdLst/>
              <a:ahLst/>
              <a:cxnLst/>
              <a:rect r="r" b="b" t="t" l="l"/>
              <a:pathLst>
                <a:path h="2457302" w="2457302">
                  <a:moveTo>
                    <a:pt x="0" y="0"/>
                  </a:moveTo>
                  <a:lnTo>
                    <a:pt x="2457302" y="0"/>
                  </a:lnTo>
                  <a:lnTo>
                    <a:pt x="2457302" y="2457302"/>
                  </a:lnTo>
                  <a:lnTo>
                    <a:pt x="0" y="2457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209695" y="7268156"/>
            <a:ext cx="7257818" cy="1339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2"/>
              </a:lnSpc>
            </a:pPr>
            <a:r>
              <a:rPr lang="en-US" sz="3010">
                <a:solidFill>
                  <a:srgbClr val="4C4C4C"/>
                </a:solidFill>
                <a:latin typeface="Touvlo"/>
                <a:ea typeface="Touvlo"/>
                <a:cs typeface="Touvlo"/>
                <a:sym typeface="Touvlo"/>
              </a:rPr>
              <a:t>Menunjukkan bagaimana LLM bisa dipakai di domain analisis berita.</a:t>
            </a:r>
          </a:p>
          <a:p>
            <a:pPr algn="just">
              <a:lnSpc>
                <a:spcPts val="352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DAGy1592PC4</dc:identifier>
  <dcterms:modified xsi:type="dcterms:W3CDTF">2011-08-01T06:04:30Z</dcterms:modified>
  <cp:revision>1</cp:revision>
  <dc:title>Beige and Teal Minimalist Fundraising Proposal Presentation</dc:title>
</cp:coreProperties>
</file>