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69" r:id="rId4"/>
    <p:sldId id="258" r:id="rId5"/>
    <p:sldId id="259" r:id="rId6"/>
    <p:sldId id="260" r:id="rId7"/>
    <p:sldId id="270" r:id="rId8"/>
    <p:sldId id="261" r:id="rId9"/>
    <p:sldId id="262" r:id="rId10"/>
    <p:sldId id="263" r:id="rId11"/>
    <p:sldId id="264" r:id="rId12"/>
    <p:sldId id="265" r:id="rId13"/>
    <p:sldId id="266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BBB7-D9B1-4B0C-A0C0-C4DAAF4780B9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D8DD-A88A-4912-B54B-C5C2B61AF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43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BBB7-D9B1-4B0C-A0C0-C4DAAF4780B9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D8DD-A88A-4912-B54B-C5C2B61AF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9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BBB7-D9B1-4B0C-A0C0-C4DAAF4780B9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D8DD-A88A-4912-B54B-C5C2B61AF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5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BBB7-D9B1-4B0C-A0C0-C4DAAF4780B9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D8DD-A88A-4912-B54B-C5C2B61AF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60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BBB7-D9B1-4B0C-A0C0-C4DAAF4780B9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D8DD-A88A-4912-B54B-C5C2B61AF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8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BBB7-D9B1-4B0C-A0C0-C4DAAF4780B9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D8DD-A88A-4912-B54B-C5C2B61AF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BBB7-D9B1-4B0C-A0C0-C4DAAF4780B9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D8DD-A88A-4912-B54B-C5C2B61AF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9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BBB7-D9B1-4B0C-A0C0-C4DAAF4780B9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D8DD-A88A-4912-B54B-C5C2B61AF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01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BBB7-D9B1-4B0C-A0C0-C4DAAF4780B9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D8DD-A88A-4912-B54B-C5C2B61AF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4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BBB7-D9B1-4B0C-A0C0-C4DAAF4780B9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D8DD-A88A-4912-B54B-C5C2B61AF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81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BBB7-D9B1-4B0C-A0C0-C4DAAF4780B9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D8DD-A88A-4912-B54B-C5C2B61AF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4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ABBB7-D9B1-4B0C-A0C0-C4DAAF4780B9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CD8DD-A88A-4912-B54B-C5C2B61AF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latticesemi.com/en/Products/DesignSoftwareAndIP/FPGAandLDS/LatticeDiamond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Lattice Diamond Software</a:t>
            </a:r>
            <a:br>
              <a:rPr lang="en-US" dirty="0" smtClean="0"/>
            </a:br>
            <a:r>
              <a:rPr lang="en-US" dirty="0" smtClean="0"/>
              <a:t>Simulation and Reveal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133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Reveal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063" y="1804923"/>
            <a:ext cx="6397937" cy="43254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31136"/>
            <a:ext cx="4166431" cy="34730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69264" y="5413248"/>
            <a:ext cx="1113951" cy="2908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7" idx="3"/>
            <a:endCxn id="6" idx="1"/>
          </p:cNvCxnSpPr>
          <p:nvPr/>
        </p:nvCxnSpPr>
        <p:spPr>
          <a:xfrm flipV="1">
            <a:off x="4166431" y="3967638"/>
            <a:ext cx="162763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794063" y="2066544"/>
            <a:ext cx="835337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794063" y="3499358"/>
            <a:ext cx="917633" cy="2131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529584" y="1043182"/>
            <a:ext cx="23408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Trigger types</a:t>
            </a:r>
            <a:endParaRPr lang="en-US" sz="2600" dirty="0"/>
          </a:p>
        </p:txBody>
      </p:sp>
      <p:cxnSp>
        <p:nvCxnSpPr>
          <p:cNvPr id="23" name="Straight Arrow Connector 22"/>
          <p:cNvCxnSpPr>
            <a:stCxn id="21" idx="2"/>
            <a:endCxn id="19" idx="1"/>
          </p:cNvCxnSpPr>
          <p:nvPr/>
        </p:nvCxnSpPr>
        <p:spPr>
          <a:xfrm>
            <a:off x="4700016" y="1535625"/>
            <a:ext cx="1094047" cy="6452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2"/>
            <a:endCxn id="20" idx="1"/>
          </p:cNvCxnSpPr>
          <p:nvPr/>
        </p:nvCxnSpPr>
        <p:spPr>
          <a:xfrm>
            <a:off x="4700016" y="1535625"/>
            <a:ext cx="1094047" cy="20702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67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25497"/>
            <a:ext cx="5532120" cy="35834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Reveal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153" y="1325563"/>
            <a:ext cx="5513827" cy="392174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23544" y="3319540"/>
            <a:ext cx="2139696" cy="3837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637684" y="1625947"/>
            <a:ext cx="23408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Double Click</a:t>
            </a:r>
            <a:endParaRPr lang="en-US" sz="2600" dirty="0"/>
          </a:p>
        </p:txBody>
      </p:sp>
      <p:sp>
        <p:nvSpPr>
          <p:cNvPr id="13" name="TextBox 12"/>
          <p:cNvSpPr txBox="1"/>
          <p:nvPr/>
        </p:nvSpPr>
        <p:spPr>
          <a:xfrm>
            <a:off x="6506313" y="3073318"/>
            <a:ext cx="6294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(1)</a:t>
            </a:r>
            <a:endParaRPr lang="en-US" sz="2600" dirty="0"/>
          </a:p>
        </p:txBody>
      </p:sp>
      <p:sp>
        <p:nvSpPr>
          <p:cNvPr id="14" name="TextBox 13"/>
          <p:cNvSpPr txBox="1"/>
          <p:nvPr/>
        </p:nvSpPr>
        <p:spPr>
          <a:xfrm>
            <a:off x="8823198" y="2214051"/>
            <a:ext cx="6294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(2)</a:t>
            </a:r>
            <a:endParaRPr lang="en-US" sz="2600" dirty="0"/>
          </a:p>
        </p:txBody>
      </p:sp>
      <p:sp>
        <p:nvSpPr>
          <p:cNvPr id="15" name="TextBox 14"/>
          <p:cNvSpPr txBox="1"/>
          <p:nvPr/>
        </p:nvSpPr>
        <p:spPr>
          <a:xfrm>
            <a:off x="9452610" y="1625947"/>
            <a:ext cx="6294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(3)</a:t>
            </a:r>
            <a:endParaRPr lang="en-US" sz="2600" dirty="0"/>
          </a:p>
        </p:txBody>
      </p:sp>
      <p:sp>
        <p:nvSpPr>
          <p:cNvPr id="16" name="TextBox 15"/>
          <p:cNvSpPr txBox="1"/>
          <p:nvPr/>
        </p:nvSpPr>
        <p:spPr>
          <a:xfrm>
            <a:off x="8307324" y="4649779"/>
            <a:ext cx="6294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(4)</a:t>
            </a:r>
            <a:endParaRPr lang="en-US" sz="2600" dirty="0"/>
          </a:p>
        </p:txBody>
      </p:sp>
      <p:cxnSp>
        <p:nvCxnSpPr>
          <p:cNvPr id="33" name="Elbow Connector 32"/>
          <p:cNvCxnSpPr>
            <a:stCxn id="7" idx="0"/>
          </p:cNvCxnSpPr>
          <p:nvPr/>
        </p:nvCxnSpPr>
        <p:spPr>
          <a:xfrm rot="5400000" flipH="1" flipV="1">
            <a:off x="3735029" y="472415"/>
            <a:ext cx="1105489" cy="458876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81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3" y="2421221"/>
            <a:ext cx="7666656" cy="4204533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Reveal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08476" y="2891604"/>
            <a:ext cx="1088136" cy="4846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47212" y="1169479"/>
            <a:ext cx="23092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Set trigger on rising edge</a:t>
            </a:r>
            <a:endParaRPr lang="en-US" sz="2600" dirty="0"/>
          </a:p>
        </p:txBody>
      </p:sp>
      <p:cxnSp>
        <p:nvCxnSpPr>
          <p:cNvPr id="9" name="Elbow Connector 8"/>
          <p:cNvCxnSpPr>
            <a:stCxn id="7" idx="3"/>
            <a:endCxn id="6" idx="0"/>
          </p:cNvCxnSpPr>
          <p:nvPr/>
        </p:nvCxnSpPr>
        <p:spPr>
          <a:xfrm>
            <a:off x="3456432" y="1615755"/>
            <a:ext cx="896112" cy="127584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927303" y="2880846"/>
            <a:ext cx="1088136" cy="4846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086344" y="662781"/>
            <a:ext cx="410565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The “Value” will indicate what bit control the trigger. For example, if the signal is 4-bit type, setting “Value” to “</a:t>
            </a:r>
            <a:r>
              <a:rPr lang="en-US" sz="2600" b="1" u="sng" dirty="0"/>
              <a:t>1100</a:t>
            </a:r>
            <a:r>
              <a:rPr lang="en-US" sz="2600" dirty="0" smtClean="0"/>
              <a:t>” will tell the Reveal to trigger on the </a:t>
            </a:r>
            <a:r>
              <a:rPr lang="en-US" sz="2600" b="1" u="sng" dirty="0"/>
              <a:t>rising edge </a:t>
            </a:r>
            <a:r>
              <a:rPr lang="en-US" sz="2600" dirty="0" smtClean="0"/>
              <a:t>of the </a:t>
            </a:r>
            <a:r>
              <a:rPr lang="en-US" sz="2600" b="1" u="sng" dirty="0" smtClean="0"/>
              <a:t>2 MSB</a:t>
            </a:r>
            <a:r>
              <a:rPr lang="en-US" sz="2600" dirty="0" smtClean="0"/>
              <a:t>. </a:t>
            </a:r>
          </a:p>
        </p:txBody>
      </p:sp>
      <p:cxnSp>
        <p:nvCxnSpPr>
          <p:cNvPr id="15" name="Elbow Connector 14"/>
          <p:cNvCxnSpPr>
            <a:stCxn id="13" idx="1"/>
            <a:endCxn id="12" idx="0"/>
          </p:cNvCxnSpPr>
          <p:nvPr/>
        </p:nvCxnSpPr>
        <p:spPr>
          <a:xfrm rot="10800000" flipV="1">
            <a:off x="6471372" y="2109330"/>
            <a:ext cx="1614973" cy="77151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92022" y="4166381"/>
            <a:ext cx="7657511" cy="1508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255508" y="4074375"/>
            <a:ext cx="376732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Powerful option, but we don’t use it in this tutorial. Setting </a:t>
            </a:r>
            <a:r>
              <a:rPr lang="en-US" sz="2600" b="1" u="sng" dirty="0" smtClean="0"/>
              <a:t>TU1</a:t>
            </a:r>
            <a:r>
              <a:rPr lang="en-US" sz="2600" dirty="0" smtClean="0"/>
              <a:t> to be the only trigger unit in Expression </a:t>
            </a:r>
          </a:p>
        </p:txBody>
      </p:sp>
      <p:cxnSp>
        <p:nvCxnSpPr>
          <p:cNvPr id="21" name="Straight Arrow Connector 20"/>
          <p:cNvCxnSpPr>
            <a:stCxn id="19" idx="1"/>
            <a:endCxn id="18" idx="3"/>
          </p:cNvCxnSpPr>
          <p:nvPr/>
        </p:nvCxnSpPr>
        <p:spPr>
          <a:xfrm flipH="1">
            <a:off x="7849533" y="4920761"/>
            <a:ext cx="4059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71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83664"/>
            <a:ext cx="49011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hlinkClick r:id="rId2"/>
              </a:rPr>
              <a:t>http://</a:t>
            </a:r>
            <a:r>
              <a:rPr lang="en-US" sz="2600" dirty="0" smtClean="0">
                <a:hlinkClick r:id="rId2"/>
              </a:rPr>
              <a:t>www.latticesemi.com/en/Products/DesignSoftwareAndIP/FPGAandLDS/LatticeDiamond.aspx</a:t>
            </a:r>
            <a:r>
              <a:rPr lang="en-US" sz="2600" dirty="0" smtClean="0"/>
              <a:t> </a:t>
            </a:r>
            <a:endParaRPr lang="en-US" sz="2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24609"/>
          <a:stretch/>
        </p:blipFill>
        <p:spPr>
          <a:xfrm>
            <a:off x="5705742" y="1725323"/>
            <a:ext cx="5962001" cy="16093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5741" y="3734428"/>
            <a:ext cx="4650317" cy="286963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Reveal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4901184" y="2529995"/>
            <a:ext cx="80455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27832" y="4930329"/>
            <a:ext cx="137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Page 31</a:t>
            </a:r>
            <a:endParaRPr lang="en-US" sz="2600" dirty="0"/>
          </a:p>
        </p:txBody>
      </p:sp>
      <p:cxnSp>
        <p:nvCxnSpPr>
          <p:cNvPr id="12" name="Straight Arrow Connector 11"/>
          <p:cNvCxnSpPr>
            <a:stCxn id="10" idx="3"/>
            <a:endCxn id="6" idx="1"/>
          </p:cNvCxnSpPr>
          <p:nvPr/>
        </p:nvCxnSpPr>
        <p:spPr>
          <a:xfrm flipV="1">
            <a:off x="4599432" y="5169246"/>
            <a:ext cx="1106309" cy="73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825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Reveal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34256"/>
          <a:stretch/>
        </p:blipFill>
        <p:spPr>
          <a:xfrm>
            <a:off x="2560320" y="1755649"/>
            <a:ext cx="4324641" cy="425195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60320" y="1954663"/>
            <a:ext cx="292608" cy="32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1152873"/>
            <a:ext cx="43525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Click on “Design Rule Check”</a:t>
            </a:r>
            <a:endParaRPr lang="en-US" sz="2600" dirty="0"/>
          </a:p>
        </p:txBody>
      </p:sp>
      <p:cxnSp>
        <p:nvCxnSpPr>
          <p:cNvPr id="9" name="Elbow Connector 8"/>
          <p:cNvCxnSpPr>
            <a:stCxn id="7" idx="2"/>
            <a:endCxn id="6" idx="1"/>
          </p:cNvCxnSpPr>
          <p:nvPr/>
        </p:nvCxnSpPr>
        <p:spPr>
          <a:xfrm rot="16200000" flipH="1">
            <a:off x="2133613" y="1687975"/>
            <a:ext cx="469367" cy="38404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7728" y="3020169"/>
            <a:ext cx="4402836" cy="1722918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stCxn id="5" idx="3"/>
            <a:endCxn id="13" idx="1"/>
          </p:cNvCxnSpPr>
          <p:nvPr/>
        </p:nvCxnSpPr>
        <p:spPr>
          <a:xfrm flipV="1">
            <a:off x="6884961" y="3881628"/>
            <a:ext cx="802767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577656" y="2313697"/>
            <a:ext cx="292608" cy="32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-6286" y="2937025"/>
            <a:ext cx="271291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Click on “Insert Debug” after passing the “Design Rule Check”</a:t>
            </a:r>
            <a:endParaRPr lang="en-US" sz="2600" dirty="0"/>
          </a:p>
        </p:txBody>
      </p:sp>
      <p:cxnSp>
        <p:nvCxnSpPr>
          <p:cNvPr id="33" name="Elbow Connector 32"/>
          <p:cNvCxnSpPr>
            <a:stCxn id="31" idx="0"/>
            <a:endCxn id="30" idx="1"/>
          </p:cNvCxnSpPr>
          <p:nvPr/>
        </p:nvCxnSpPr>
        <p:spPr>
          <a:xfrm rot="5400000" flipH="1" flipV="1">
            <a:off x="1732258" y="2091628"/>
            <a:ext cx="463308" cy="122748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897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Reveal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55755" b="29670"/>
          <a:stretch/>
        </p:blipFill>
        <p:spPr>
          <a:xfrm>
            <a:off x="2386584" y="1325563"/>
            <a:ext cx="3647770" cy="499262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41346" y="3803587"/>
            <a:ext cx="1271016" cy="274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2205505"/>
            <a:ext cx="257575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Double Click to re-generate the .bit and .</a:t>
            </a:r>
            <a:r>
              <a:rPr lang="en-US" sz="2600" dirty="0" err="1" smtClean="0"/>
              <a:t>jed</a:t>
            </a:r>
            <a:r>
              <a:rPr lang="en-US" sz="2600" dirty="0" smtClean="0"/>
              <a:t> files</a:t>
            </a:r>
            <a:endParaRPr lang="en-US" sz="2600" dirty="0"/>
          </a:p>
        </p:txBody>
      </p:sp>
      <p:cxnSp>
        <p:nvCxnSpPr>
          <p:cNvPr id="9" name="Elbow Connector 8"/>
          <p:cNvCxnSpPr>
            <a:stCxn id="7" idx="2"/>
          </p:cNvCxnSpPr>
          <p:nvPr/>
        </p:nvCxnSpPr>
        <p:spPr>
          <a:xfrm rot="16200000" flipH="1">
            <a:off x="1688590" y="3097451"/>
            <a:ext cx="452041" cy="125347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984" y="2990739"/>
            <a:ext cx="5462015" cy="1662271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stCxn id="5" idx="3"/>
            <a:endCxn id="12" idx="1"/>
          </p:cNvCxnSpPr>
          <p:nvPr/>
        </p:nvCxnSpPr>
        <p:spPr>
          <a:xfrm>
            <a:off x="6034354" y="3821875"/>
            <a:ext cx="69563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94447" y="5825743"/>
            <a:ext cx="41330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Re-program the MachXO2</a:t>
            </a:r>
            <a:endParaRPr lang="en-US" sz="2600" dirty="0"/>
          </a:p>
        </p:txBody>
      </p:sp>
      <p:cxnSp>
        <p:nvCxnSpPr>
          <p:cNvPr id="22" name="Straight Arrow Connector 21"/>
          <p:cNvCxnSpPr>
            <a:stCxn id="12" idx="2"/>
            <a:endCxn id="20" idx="0"/>
          </p:cNvCxnSpPr>
          <p:nvPr/>
        </p:nvCxnSpPr>
        <p:spPr>
          <a:xfrm flipH="1">
            <a:off x="9460991" y="4653010"/>
            <a:ext cx="1" cy="11727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575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Reveal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82" y="1931479"/>
            <a:ext cx="4897374" cy="435959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99516" y="2734056"/>
            <a:ext cx="329184" cy="3566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93264" y="1927890"/>
            <a:ext cx="862584" cy="4323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1256537"/>
            <a:ext cx="17282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Either way</a:t>
            </a:r>
            <a:endParaRPr lang="en-US" sz="2600" dirty="0"/>
          </a:p>
        </p:txBody>
      </p:sp>
      <p:cxnSp>
        <p:nvCxnSpPr>
          <p:cNvPr id="12" name="Elbow Connector 11"/>
          <p:cNvCxnSpPr>
            <a:stCxn id="10" idx="3"/>
            <a:endCxn id="7" idx="0"/>
          </p:cNvCxnSpPr>
          <p:nvPr/>
        </p:nvCxnSpPr>
        <p:spPr>
          <a:xfrm>
            <a:off x="1728216" y="1502759"/>
            <a:ext cx="1071753" cy="42872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  <a:endCxn id="8" idx="0"/>
          </p:cNvCxnSpPr>
          <p:nvPr/>
        </p:nvCxnSpPr>
        <p:spPr>
          <a:xfrm>
            <a:off x="864108" y="1748980"/>
            <a:ext cx="0" cy="9850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3"/>
            <a:endCxn id="32" idx="1"/>
          </p:cNvCxnSpPr>
          <p:nvPr/>
        </p:nvCxnSpPr>
        <p:spPr>
          <a:xfrm>
            <a:off x="5248656" y="4111276"/>
            <a:ext cx="348234" cy="195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3"/>
          <a:srcRect r="1472"/>
          <a:stretch/>
        </p:blipFill>
        <p:spPr>
          <a:xfrm>
            <a:off x="5596890" y="2226706"/>
            <a:ext cx="6023889" cy="3808334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8074152" y="2487834"/>
            <a:ext cx="6065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(1)</a:t>
            </a:r>
            <a:endParaRPr lang="en-US" sz="2600" dirty="0"/>
          </a:p>
        </p:txBody>
      </p:sp>
      <p:sp>
        <p:nvSpPr>
          <p:cNvPr id="37" name="TextBox 36"/>
          <p:cNvSpPr txBox="1"/>
          <p:nvPr/>
        </p:nvSpPr>
        <p:spPr>
          <a:xfrm>
            <a:off x="11558779" y="3302021"/>
            <a:ext cx="6065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(2)</a:t>
            </a:r>
            <a:endParaRPr lang="en-US" sz="2600" dirty="0"/>
          </a:p>
        </p:txBody>
      </p:sp>
      <p:sp>
        <p:nvSpPr>
          <p:cNvPr id="38" name="TextBox 37"/>
          <p:cNvSpPr txBox="1"/>
          <p:nvPr/>
        </p:nvSpPr>
        <p:spPr>
          <a:xfrm>
            <a:off x="11585448" y="3865052"/>
            <a:ext cx="6065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(3)</a:t>
            </a:r>
            <a:endParaRPr lang="en-US" sz="2600" dirty="0"/>
          </a:p>
        </p:txBody>
      </p:sp>
      <p:sp>
        <p:nvSpPr>
          <p:cNvPr id="39" name="TextBox 38"/>
          <p:cNvSpPr txBox="1"/>
          <p:nvPr/>
        </p:nvSpPr>
        <p:spPr>
          <a:xfrm>
            <a:off x="11585448" y="4143462"/>
            <a:ext cx="6065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(4)</a:t>
            </a:r>
            <a:endParaRPr lang="en-US" sz="2600" dirty="0"/>
          </a:p>
        </p:txBody>
      </p:sp>
      <p:sp>
        <p:nvSpPr>
          <p:cNvPr id="40" name="TextBox 39"/>
          <p:cNvSpPr txBox="1"/>
          <p:nvPr/>
        </p:nvSpPr>
        <p:spPr>
          <a:xfrm>
            <a:off x="9396984" y="5560885"/>
            <a:ext cx="6065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(5)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345295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" r="64880" b="61489"/>
          <a:stretch/>
        </p:blipFill>
        <p:spPr>
          <a:xfrm>
            <a:off x="374905" y="2029968"/>
            <a:ext cx="4626864" cy="231343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Reveal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93392" y="2029968"/>
            <a:ext cx="310896" cy="3566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1256537"/>
            <a:ext cx="17282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Click to run</a:t>
            </a:r>
            <a:endParaRPr lang="en-US" sz="2600" dirty="0"/>
          </a:p>
        </p:txBody>
      </p:sp>
      <p:cxnSp>
        <p:nvCxnSpPr>
          <p:cNvPr id="9" name="Elbow Connector 8"/>
          <p:cNvCxnSpPr>
            <a:stCxn id="7" idx="3"/>
            <a:endCxn id="6" idx="0"/>
          </p:cNvCxnSpPr>
          <p:nvPr/>
        </p:nvCxnSpPr>
        <p:spPr>
          <a:xfrm>
            <a:off x="1728216" y="1502759"/>
            <a:ext cx="420624" cy="52720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997" y="2208276"/>
            <a:ext cx="4808795" cy="19888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032" y="5088642"/>
            <a:ext cx="8641080" cy="1769358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stCxn id="4" idx="3"/>
            <a:endCxn id="12" idx="1"/>
          </p:cNvCxnSpPr>
          <p:nvPr/>
        </p:nvCxnSpPr>
        <p:spPr>
          <a:xfrm>
            <a:off x="5001769" y="3186684"/>
            <a:ext cx="2245228" cy="160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57800" y="2192274"/>
            <a:ext cx="198919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Wait for trigger signal</a:t>
            </a:r>
            <a:endParaRPr lang="en-US" sz="2600" dirty="0"/>
          </a:p>
        </p:txBody>
      </p:sp>
      <p:cxnSp>
        <p:nvCxnSpPr>
          <p:cNvPr id="19" name="Elbow Connector 18"/>
          <p:cNvCxnSpPr>
            <a:stCxn id="12" idx="2"/>
            <a:endCxn id="13" idx="3"/>
          </p:cNvCxnSpPr>
          <p:nvPr/>
        </p:nvCxnSpPr>
        <p:spPr>
          <a:xfrm rot="5400000">
            <a:off x="8386142" y="4708067"/>
            <a:ext cx="1776225" cy="75428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48840" y="4547713"/>
            <a:ext cx="33857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Click to trigger again</a:t>
            </a:r>
            <a:endParaRPr lang="en-US" sz="2600" dirty="0"/>
          </a:p>
        </p:txBody>
      </p:sp>
      <p:sp>
        <p:nvSpPr>
          <p:cNvPr id="27" name="Rectangle 26"/>
          <p:cNvSpPr/>
          <p:nvPr/>
        </p:nvSpPr>
        <p:spPr>
          <a:xfrm>
            <a:off x="1344168" y="5085208"/>
            <a:ext cx="192024" cy="373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Elbow Connector 28"/>
          <p:cNvCxnSpPr>
            <a:stCxn id="26" idx="1"/>
            <a:endCxn id="27" idx="0"/>
          </p:cNvCxnSpPr>
          <p:nvPr/>
        </p:nvCxnSpPr>
        <p:spPr>
          <a:xfrm rot="10800000" flipV="1">
            <a:off x="1440180" y="4793934"/>
            <a:ext cx="708660" cy="29127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978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192" y="2331403"/>
            <a:ext cx="10515600" cy="221316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Use Simulation Wizard tool to simulate the design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Use </a:t>
            </a:r>
            <a:r>
              <a:rPr lang="en-US" dirty="0" smtClean="0"/>
              <a:t>Reveal tool to debug the design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071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960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Simulation Wizard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2235"/>
          <a:stretch/>
        </p:blipFill>
        <p:spPr>
          <a:xfrm>
            <a:off x="0" y="2647029"/>
            <a:ext cx="3703320" cy="619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146" y="1074261"/>
            <a:ext cx="2285075" cy="510368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28032" y="5550408"/>
            <a:ext cx="146304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91056" y="2569464"/>
            <a:ext cx="356616" cy="3871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Elbow Connector 8"/>
          <p:cNvCxnSpPr>
            <a:stCxn id="7" idx="2"/>
            <a:endCxn id="6" idx="1"/>
          </p:cNvCxnSpPr>
          <p:nvPr/>
        </p:nvCxnSpPr>
        <p:spPr>
          <a:xfrm rot="16200000" flipH="1">
            <a:off x="1944640" y="2781315"/>
            <a:ext cx="2708117" cy="3058668"/>
          </a:xfrm>
          <a:prstGeom prst="bentConnector2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44598" y="5057965"/>
            <a:ext cx="16094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Either way</a:t>
            </a:r>
            <a:endParaRPr lang="en-US" sz="2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7516" y="1929733"/>
            <a:ext cx="4084484" cy="3392741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5" idx="3"/>
            <a:endCxn id="13" idx="1"/>
          </p:cNvCxnSpPr>
          <p:nvPr/>
        </p:nvCxnSpPr>
        <p:spPr>
          <a:xfrm>
            <a:off x="6615221" y="3626104"/>
            <a:ext cx="149229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638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120" y="1097280"/>
            <a:ext cx="8842248" cy="53126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03120" y="2953512"/>
            <a:ext cx="1316736" cy="6080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3152" y="2611219"/>
            <a:ext cx="154533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Variables in the </a:t>
            </a:r>
            <a:r>
              <a:rPr lang="en-US" sz="2600" dirty="0" err="1" smtClean="0"/>
              <a:t>testbench</a:t>
            </a:r>
            <a:endParaRPr lang="en-US" sz="26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Simulation Wizard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>
          <a:xfrm>
            <a:off x="1618488" y="3257550"/>
            <a:ext cx="4846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427464" y="4702909"/>
            <a:ext cx="242316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Writing commands or reading displays</a:t>
            </a:r>
            <a:endParaRPr lang="en-US" sz="2600" dirty="0"/>
          </a:p>
        </p:txBody>
      </p:sp>
      <p:sp>
        <p:nvSpPr>
          <p:cNvPr id="12" name="TextBox 11"/>
          <p:cNvSpPr txBox="1"/>
          <p:nvPr/>
        </p:nvSpPr>
        <p:spPr>
          <a:xfrm>
            <a:off x="7959852" y="3235040"/>
            <a:ext cx="18425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Waveforms</a:t>
            </a:r>
            <a:endParaRPr lang="en-US" sz="2600" dirty="0"/>
          </a:p>
        </p:txBody>
      </p:sp>
      <p:sp>
        <p:nvSpPr>
          <p:cNvPr id="13" name="Rectangle 12"/>
          <p:cNvSpPr/>
          <p:nvPr/>
        </p:nvSpPr>
        <p:spPr>
          <a:xfrm>
            <a:off x="4690872" y="1856232"/>
            <a:ext cx="6254496" cy="7549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2" idx="0"/>
            <a:endCxn id="13" idx="2"/>
          </p:cNvCxnSpPr>
          <p:nvPr/>
        </p:nvCxnSpPr>
        <p:spPr>
          <a:xfrm flipH="1" flipV="1">
            <a:off x="7818120" y="2611219"/>
            <a:ext cx="1062990" cy="6238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304288" y="4553712"/>
            <a:ext cx="6576822" cy="1591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1" idx="1"/>
            <a:endCxn id="18" idx="3"/>
          </p:cNvCxnSpPr>
          <p:nvPr/>
        </p:nvCxnSpPr>
        <p:spPr>
          <a:xfrm flipH="1">
            <a:off x="8881110" y="5349240"/>
            <a:ext cx="54635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48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1778465"/>
            <a:ext cx="3840480" cy="14673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914" y="2117456"/>
            <a:ext cx="2859274" cy="7935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008" y="1618362"/>
            <a:ext cx="115157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Hit the “run” button </a:t>
            </a:r>
            <a:endParaRPr lang="en-US" sz="26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Simulation Wizard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15761" y="2052987"/>
            <a:ext cx="448056" cy="459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198304" y="1196831"/>
            <a:ext cx="21061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“stop” button</a:t>
            </a:r>
            <a:endParaRPr lang="en-US" sz="2600" dirty="0"/>
          </a:p>
        </p:txBody>
      </p:sp>
      <p:cxnSp>
        <p:nvCxnSpPr>
          <p:cNvPr id="21" name="Straight Arrow Connector 20"/>
          <p:cNvCxnSpPr>
            <a:stCxn id="6" idx="3"/>
            <a:endCxn id="8" idx="1"/>
          </p:cNvCxnSpPr>
          <p:nvPr/>
        </p:nvCxnSpPr>
        <p:spPr>
          <a:xfrm>
            <a:off x="1215580" y="2264693"/>
            <a:ext cx="900181" cy="178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50792" y="2117456"/>
            <a:ext cx="347472" cy="323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13" idx="2"/>
            <a:endCxn id="26" idx="0"/>
          </p:cNvCxnSpPr>
          <p:nvPr/>
        </p:nvCxnSpPr>
        <p:spPr>
          <a:xfrm flipH="1">
            <a:off x="4224528" y="1689274"/>
            <a:ext cx="26860" cy="4281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3"/>
            <a:endCxn id="4" idx="1"/>
          </p:cNvCxnSpPr>
          <p:nvPr/>
        </p:nvCxnSpPr>
        <p:spPr>
          <a:xfrm flipV="1">
            <a:off x="4933188" y="2512147"/>
            <a:ext cx="2153412" cy="20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13" y="3335020"/>
            <a:ext cx="6263639" cy="3322699"/>
          </a:xfrm>
          <a:prstGeom prst="rect">
            <a:avLst/>
          </a:prstGeom>
        </p:spPr>
      </p:pic>
      <p:cxnSp>
        <p:nvCxnSpPr>
          <p:cNvPr id="38" name="Elbow Connector 37"/>
          <p:cNvCxnSpPr>
            <a:stCxn id="4" idx="2"/>
            <a:endCxn id="35" idx="3"/>
          </p:cNvCxnSpPr>
          <p:nvPr/>
        </p:nvCxnSpPr>
        <p:spPr>
          <a:xfrm rot="5400000">
            <a:off x="7093725" y="3083255"/>
            <a:ext cx="1750542" cy="207568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18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Reveal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934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Reveal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460" y="1538017"/>
            <a:ext cx="5079492" cy="48060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39896" y="2196782"/>
            <a:ext cx="292608" cy="3726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10868" y="1079341"/>
            <a:ext cx="16626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Either way</a:t>
            </a:r>
            <a:endParaRPr lang="en-US" sz="2600" dirty="0"/>
          </a:p>
        </p:txBody>
      </p:sp>
      <p:cxnSp>
        <p:nvCxnSpPr>
          <p:cNvPr id="8" name="Elbow Connector 7"/>
          <p:cNvCxnSpPr>
            <a:stCxn id="6" idx="2"/>
            <a:endCxn id="5" idx="1"/>
          </p:cNvCxnSpPr>
          <p:nvPr/>
        </p:nvCxnSpPr>
        <p:spPr>
          <a:xfrm rot="16200000" flipH="1">
            <a:off x="2685384" y="1328610"/>
            <a:ext cx="811339" cy="129768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6" idx="3"/>
            <a:endCxn id="14" idx="0"/>
          </p:cNvCxnSpPr>
          <p:nvPr/>
        </p:nvCxnSpPr>
        <p:spPr>
          <a:xfrm>
            <a:off x="3273552" y="1325563"/>
            <a:ext cx="2617470" cy="13389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561838" y="1459457"/>
            <a:ext cx="658368" cy="4538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53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776" y="977771"/>
            <a:ext cx="7296912" cy="588022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Reveal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33688" y="2068775"/>
            <a:ext cx="23408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Signals you want to look at</a:t>
            </a:r>
            <a:endParaRPr lang="en-US" sz="2600" dirty="0"/>
          </a:p>
        </p:txBody>
      </p:sp>
      <p:sp>
        <p:nvSpPr>
          <p:cNvPr id="9" name="TextBox 8"/>
          <p:cNvSpPr txBox="1"/>
          <p:nvPr/>
        </p:nvSpPr>
        <p:spPr>
          <a:xfrm rot="18744503">
            <a:off x="2831639" y="2339385"/>
            <a:ext cx="23408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Drag and drop</a:t>
            </a:r>
            <a:endParaRPr lang="en-US" sz="2200" dirty="0"/>
          </a:p>
        </p:txBody>
      </p:sp>
      <p:sp>
        <p:nvSpPr>
          <p:cNvPr id="10" name="Rectangle 9"/>
          <p:cNvSpPr/>
          <p:nvPr/>
        </p:nvSpPr>
        <p:spPr>
          <a:xfrm>
            <a:off x="2112264" y="3250883"/>
            <a:ext cx="1115568" cy="9553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25696" y="1545336"/>
            <a:ext cx="3483864" cy="17055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0" idx="3"/>
            <a:endCxn id="11" idx="1"/>
          </p:cNvCxnSpPr>
          <p:nvPr/>
        </p:nvCxnSpPr>
        <p:spPr>
          <a:xfrm flipV="1">
            <a:off x="3227832" y="2398110"/>
            <a:ext cx="1197864" cy="13304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1"/>
          </p:cNvCxnSpPr>
          <p:nvPr/>
        </p:nvCxnSpPr>
        <p:spPr>
          <a:xfrm flipH="1" flipV="1">
            <a:off x="7909560" y="2235748"/>
            <a:ext cx="1024128" cy="2793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187952" y="3564323"/>
            <a:ext cx="2340864" cy="3493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107874" y="3437327"/>
            <a:ext cx="285247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The “Sample Clock”  is the clock for Reveal tool (must run faster or equal JTAG clock)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65824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246</Words>
  <Application>Microsoft Office PowerPoint</Application>
  <PresentationFormat>Widescreen</PresentationFormat>
  <Paragraphs>53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Lattice Diamond Software Simulation and Reveal Tools</vt:lpstr>
      <vt:lpstr>Topic</vt:lpstr>
      <vt:lpstr>Simulation</vt:lpstr>
      <vt:lpstr>Simulation Wizard</vt:lpstr>
      <vt:lpstr>Simulation Wizard</vt:lpstr>
      <vt:lpstr>Simulation Wizard</vt:lpstr>
      <vt:lpstr>Reveal</vt:lpstr>
      <vt:lpstr>Reveal</vt:lpstr>
      <vt:lpstr>Reveal</vt:lpstr>
      <vt:lpstr>Reveal</vt:lpstr>
      <vt:lpstr>Reveal</vt:lpstr>
      <vt:lpstr>Reveal</vt:lpstr>
      <vt:lpstr>Reveal</vt:lpstr>
      <vt:lpstr>Reveal</vt:lpstr>
      <vt:lpstr>Reveal</vt:lpstr>
      <vt:lpstr>Reveal</vt:lpstr>
      <vt:lpstr>Reveal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Lattice Diamond Software Simulation and Reveal Tools</dc:title>
  <dc:creator>Thanh Truong</dc:creator>
  <cp:lastModifiedBy>Thanh Truong</cp:lastModifiedBy>
  <cp:revision>14</cp:revision>
  <dcterms:created xsi:type="dcterms:W3CDTF">2017-12-13T23:56:54Z</dcterms:created>
  <dcterms:modified xsi:type="dcterms:W3CDTF">2017-12-15T07:01:44Z</dcterms:modified>
</cp:coreProperties>
</file>