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70" r:id="rId8"/>
    <p:sldId id="269" r:id="rId9"/>
    <p:sldId id="268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 autoAdjust="0"/>
    <p:restoredTop sz="96337" autoAdjust="0"/>
  </p:normalViewPr>
  <p:slideViewPr>
    <p:cSldViewPr snapToGrid="0">
      <p:cViewPr>
        <p:scale>
          <a:sx n="132" d="100"/>
          <a:sy n="132" d="100"/>
        </p:scale>
        <p:origin x="6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813CB-D5F1-7849-85EE-2DB13B675995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207BF-E345-3140-B80B-556C205473D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176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207BF-E345-3140-B80B-556C205473D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18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6884DEF-20F5-7F59-02F1-98EE760D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A4EA2E9C-C006-79A7-95DA-2C0DCE805E80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2940E57D-048E-9C5A-0607-93FF3C30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C666867-A583-484D-A2FD-56F2E953AA9F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36A03B8-3336-37C5-F5BD-AA5AAD994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85823" y="1200150"/>
            <a:ext cx="5191128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Zástupný symbol pro obsah 2"/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86D1AA0F-BFF1-7814-40EA-ED1290757E2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667FADEA-854D-853B-671B-AEAA579B0E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0D6F2F-B350-1E45-8375-B903FA06CDA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08025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7D959D1-37B4-1DC6-CA20-B54E6F06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85821" y="1702857"/>
            <a:ext cx="5305430" cy="8239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85821" y="2526771"/>
            <a:ext cx="5305430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1600" y="1702859"/>
            <a:ext cx="5260975" cy="82391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1134534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Zástupný symbol pro obsah 3"/>
          <p:cNvSpPr>
            <a:spLocks noGrp="1"/>
          </p:cNvSpPr>
          <p:nvPr>
            <p:ph sz="half" idx="15"/>
          </p:nvPr>
        </p:nvSpPr>
        <p:spPr>
          <a:xfrm>
            <a:off x="6451600" y="2526771"/>
            <a:ext cx="5260976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C53E3DFB-A79F-8E42-4F16-CACD19062A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9593C8B1-6B5B-1852-B624-D1446D6E4F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D5D58D4-8B2F-DA41-9338-2B0F3102EBC5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2544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212F209A-1DD4-F71D-E567-38FDB8FC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ástupný symbol pro graf 9"/>
          <p:cNvSpPr>
            <a:spLocks noGrp="1"/>
          </p:cNvSpPr>
          <p:nvPr>
            <p:ph type="chart" sz="quarter" idx="13"/>
          </p:nvPr>
        </p:nvSpPr>
        <p:spPr>
          <a:xfrm>
            <a:off x="885825" y="1447800"/>
            <a:ext cx="5410200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1" name="Zástupný symbol pro graf 9"/>
          <p:cNvSpPr>
            <a:spLocks noGrp="1"/>
          </p:cNvSpPr>
          <p:nvPr>
            <p:ph type="chart" sz="quarter" idx="14"/>
          </p:nvPr>
        </p:nvSpPr>
        <p:spPr>
          <a:xfrm>
            <a:off x="6524624" y="1447800"/>
            <a:ext cx="5295899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2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87C3B5E-F599-5FF7-2BA5-D7C645F57C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882FF939-0686-307B-C9CF-307A472D57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9836B90-B94A-4846-8B1A-6F409F2D6B1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4921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19A76E6-54C0-C968-BE69-45329D4D5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1CC81B08-1FAD-3E2D-7A2E-A51594C019EB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10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53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959D6BC-603A-5DAF-62C6-7FE51FDCA0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41559965-3414-A0AF-645B-57B65E7F0C48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404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FDED720-6863-3919-535B-EB972958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ástupný symbol pro obrázek 11"/>
          <p:cNvSpPr>
            <a:spLocks noGrp="1"/>
          </p:cNvSpPr>
          <p:nvPr>
            <p:ph type="pic" sz="quarter" idx="13"/>
          </p:nvPr>
        </p:nvSpPr>
        <p:spPr>
          <a:xfrm>
            <a:off x="885823" y="1343025"/>
            <a:ext cx="5772152" cy="4772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14" name="Zástupný symbol pro obrázek 13"/>
          <p:cNvSpPr>
            <a:spLocks noGrp="1"/>
          </p:cNvSpPr>
          <p:nvPr>
            <p:ph type="pic" sz="quarter" idx="14"/>
          </p:nvPr>
        </p:nvSpPr>
        <p:spPr>
          <a:xfrm>
            <a:off x="6810376" y="1343025"/>
            <a:ext cx="4902200" cy="22002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5" name="Zástupný symbol pro obrázek 13"/>
          <p:cNvSpPr>
            <a:spLocks noGrp="1"/>
          </p:cNvSpPr>
          <p:nvPr>
            <p:ph type="pic" sz="quarter" idx="15"/>
          </p:nvPr>
        </p:nvSpPr>
        <p:spPr>
          <a:xfrm>
            <a:off x="6810374" y="3729039"/>
            <a:ext cx="3876676" cy="2081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6" name="Zástupný symbol pro text 17"/>
          <p:cNvSpPr>
            <a:spLocks noGrp="1"/>
          </p:cNvSpPr>
          <p:nvPr>
            <p:ph type="body" sz="quarter" idx="16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E73D6188-B9B8-9695-40C1-D2EB6D94266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F026E9E9-0A20-57ED-0CCE-A5D9D52EF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4F3E3B7-3680-1E4E-9D76-E499F672964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6036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3A6A2459-9C87-7728-F13B-941381C33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32438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1543050"/>
            <a:ext cx="10934700" cy="3960442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8640BC1-0FA0-DB39-288C-B4EBF68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2D470FC4-BA2C-B742-06F3-EDF5871677C6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EE0DBBD1-205D-4998-DF56-EC73AEE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AF6D291-8297-CE4B-92F4-93061570B0F7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697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94DA66CB-F3FA-47B5-5F2F-B5D5C3D942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CFDF635-D84E-67D9-7E3C-C5D8EE32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519738"/>
            <a:ext cx="1824038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1F823080-2BEB-9BE0-4BEC-EFC5EB20A1FD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30CB6448-A2BD-1444-8504-2E1B97232887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4053713C-5107-15BA-2AAF-17D228E5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565400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3B60F8F-5E80-F543-A96C-E756E210E945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28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09013C4-D2D4-F99D-BF28-E8A36FE7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5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zápat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76CD6327-B79B-A046-88FC-E8E7B55C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63" y="5891213"/>
            <a:ext cx="1144587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9EE9B507-4234-EFDC-8987-A5CD9C871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0D556B56-B159-5434-7991-790A0298FF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E07035F-C9EF-8E41-9775-955C21E57E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2584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686EAA8-9B26-8214-31F4-2BFE7E29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1082675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174B1D3C-4F22-FBDA-EF4E-72C5D4DA36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0FB9BDEF-91B8-2D6C-90FF-9A956EB364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6532C98-1285-2A4B-848A-07CFB65E13B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870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86960D0-F7F0-1F1E-EE12-CE52C0F3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50149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78C5D23-AC95-8B26-B469-0472D76315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EFC05523-41B1-29A4-001E-C285ACD9D1D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F09823A-5049-4C4D-8E1B-164F11536F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01419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1B84462-991E-27BD-7FDE-C6F52EA6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sz="quarter" idx="16"/>
          </p:nvPr>
        </p:nvSpPr>
        <p:spPr>
          <a:xfrm>
            <a:off x="885825" y="1219200"/>
            <a:ext cx="10826750" cy="4989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394CFC35-5D9D-E68C-A765-C1BECF7ED5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43C5AB35-A3E8-1D78-9D59-51FF9F2F40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7DAAC03-81EA-634F-AB4E-59CE3D13368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4064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84A48D7-67B1-033F-E38E-80E92273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666750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4" name="Zástupný symbol pro obrázek 2"/>
          <p:cNvSpPr>
            <a:spLocks noGrp="1"/>
          </p:cNvSpPr>
          <p:nvPr>
            <p:ph type="pic" idx="13"/>
          </p:nvPr>
        </p:nvSpPr>
        <p:spPr>
          <a:xfrm>
            <a:off x="7820026" y="1169987"/>
            <a:ext cx="3892550" cy="46593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7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A26ACA8-E325-A605-508B-58421E6019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406FFB1C-C3FA-7F09-361F-EDB3D4C60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BD40BA-A9B4-D347-A1E0-8DABA3C908B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3363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48A78B8-14D6-48D3-D7AE-AB92AB6B816E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spcBef>
          <a:spcPts val="1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5">
            <a:extLst>
              <a:ext uri="{FF2B5EF4-FFF2-40B4-BE49-F238E27FC236}">
                <a16:creationId xmlns:a16="http://schemas.microsoft.com/office/drawing/2014/main" id="{668AD9F0-F316-7B2A-C857-9231C98625B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057600" y="2031188"/>
            <a:ext cx="5594400" cy="351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cs-CZ" altLang="cs-CZ" sz="4800" dirty="0">
                <a:solidFill>
                  <a:schemeClr val="bg1"/>
                </a:solidFill>
              </a:rPr>
              <a:t>Webová aplikace pro podporu výuky 3D tisku </a:t>
            </a:r>
            <a:br>
              <a:rPr lang="cs-CZ" altLang="cs-CZ" sz="4800" dirty="0">
                <a:solidFill>
                  <a:schemeClr val="bg1"/>
                </a:solidFill>
              </a:rPr>
            </a:br>
            <a:br>
              <a:rPr lang="cs-CZ" altLang="cs-CZ" sz="4800" dirty="0">
                <a:solidFill>
                  <a:schemeClr val="bg1"/>
                </a:solidFill>
              </a:rPr>
            </a:br>
            <a:r>
              <a:rPr lang="cs-CZ" altLang="cs-CZ" sz="3200" dirty="0">
                <a:solidFill>
                  <a:schemeClr val="bg1"/>
                </a:solidFill>
              </a:rPr>
              <a:t>Zdeněk Šilhán</a:t>
            </a:r>
            <a:endParaRPr lang="cs-CZ" altLang="cs-CZ" sz="6000" dirty="0"/>
          </a:p>
        </p:txBody>
      </p:sp>
      <p:sp>
        <p:nvSpPr>
          <p:cNvPr id="2" name="Nadpis 5">
            <a:extLst>
              <a:ext uri="{FF2B5EF4-FFF2-40B4-BE49-F238E27FC236}">
                <a16:creationId xmlns:a16="http://schemas.microsoft.com/office/drawing/2014/main" id="{56B7419D-D6D3-85B5-3FEF-F81C1BFD6EE8}"/>
              </a:ext>
            </a:extLst>
          </p:cNvPr>
          <p:cNvSpPr txBox="1">
            <a:spLocks/>
          </p:cNvSpPr>
          <p:nvPr/>
        </p:nvSpPr>
        <p:spPr bwMode="auto">
          <a:xfrm>
            <a:off x="7459580" y="4063466"/>
            <a:ext cx="4158114" cy="11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accent4"/>
                </a:solidFill>
              </a:rPr>
              <a:t>Vedoucí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práce</a:t>
            </a:r>
            <a:r>
              <a:rPr lang="en-US" sz="2000" dirty="0">
                <a:solidFill>
                  <a:schemeClr val="accent4"/>
                </a:solidFill>
              </a:rPr>
              <a:t>: Ing. Robert </a:t>
            </a:r>
            <a:r>
              <a:rPr lang="en-US" sz="2000" dirty="0" err="1">
                <a:solidFill>
                  <a:schemeClr val="accent4"/>
                </a:solidFill>
              </a:rPr>
              <a:t>Rouš</a:t>
            </a:r>
            <a:endParaRPr lang="en-US" sz="2000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accent4"/>
                </a:solidFill>
              </a:rPr>
              <a:t>Oponent</a:t>
            </a:r>
            <a:r>
              <a:rPr lang="en-US" sz="2000" dirty="0">
                <a:solidFill>
                  <a:schemeClr val="accent4"/>
                </a:solidFill>
              </a:rPr>
              <a:t>: Ing. Ivo </a:t>
            </a:r>
            <a:r>
              <a:rPr lang="en-US" sz="2000" dirty="0" err="1">
                <a:solidFill>
                  <a:schemeClr val="accent4"/>
                </a:solidFill>
              </a:rPr>
              <a:t>Pisařovic</a:t>
            </a:r>
            <a:r>
              <a:rPr lang="en-US" sz="2000" dirty="0">
                <a:solidFill>
                  <a:schemeClr val="accent4"/>
                </a:solidFill>
              </a:rPr>
              <a:t>, Ph.D.</a:t>
            </a:r>
            <a:br>
              <a:rPr lang="en-US" sz="2000" dirty="0"/>
            </a:br>
            <a:endParaRPr lang="cs-CZ" altLang="cs-CZ"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4" y="1169986"/>
            <a:ext cx="10943624" cy="501491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Úspěšná</a:t>
            </a:r>
            <a:r>
              <a:rPr lang="cs-CZ" dirty="0"/>
              <a:t> realizace navrhnuté aplikace implementující </a:t>
            </a:r>
            <a:r>
              <a:rPr lang="cs-CZ" dirty="0" err="1"/>
              <a:t>požadavky</a:t>
            </a:r>
            <a:r>
              <a:rPr lang="cs-CZ" dirty="0"/>
              <a:t> </a:t>
            </a:r>
            <a:r>
              <a:rPr lang="cs-CZ" dirty="0" err="1"/>
              <a:t>vyučujících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Ověření </a:t>
            </a:r>
            <a:r>
              <a:rPr lang="cs-CZ" dirty="0" err="1"/>
              <a:t>funkčnosti</a:t>
            </a:r>
            <a:r>
              <a:rPr lang="cs-CZ" dirty="0"/>
              <a:t> pomocí unit testů spolu s </a:t>
            </a:r>
            <a:r>
              <a:rPr lang="cs-CZ" dirty="0" err="1"/>
              <a:t>uživatelským</a:t>
            </a:r>
            <a:r>
              <a:rPr lang="cs-CZ" dirty="0"/>
              <a:t> </a:t>
            </a:r>
            <a:r>
              <a:rPr lang="cs-CZ" dirty="0" err="1"/>
              <a:t>testováním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Možnost</a:t>
            </a:r>
            <a:r>
              <a:rPr lang="cs-CZ" dirty="0"/>
              <a:t> </a:t>
            </a:r>
            <a:r>
              <a:rPr lang="cs-CZ" dirty="0" err="1"/>
              <a:t>dalšího</a:t>
            </a:r>
            <a:r>
              <a:rPr lang="cs-CZ" dirty="0"/>
              <a:t> rozvoje v budoucnosti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Výsledky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184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Přidáni</a:t>
            </a:r>
            <a:r>
              <a:rPr lang="cs-CZ" dirty="0"/>
              <a:t>́ </a:t>
            </a:r>
            <a:r>
              <a:rPr lang="cs-CZ" dirty="0" err="1"/>
              <a:t>vytvořené</a:t>
            </a:r>
            <a:r>
              <a:rPr lang="cs-CZ" dirty="0"/>
              <a:t> rezervace do Google </a:t>
            </a:r>
            <a:r>
              <a:rPr lang="cs-CZ" dirty="0" err="1"/>
              <a:t>kalendáře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Mobilní verze </a:t>
            </a:r>
            <a:r>
              <a:rPr lang="cs-CZ" dirty="0" err="1"/>
              <a:t>uživatelského</a:t>
            </a:r>
            <a:r>
              <a:rPr lang="cs-CZ" dirty="0"/>
              <a:t> </a:t>
            </a:r>
            <a:r>
              <a:rPr lang="cs-CZ" dirty="0" err="1"/>
              <a:t>prostředi</a:t>
            </a:r>
            <a:r>
              <a:rPr lang="cs-CZ" dirty="0"/>
              <a:t>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Přeloženi</a:t>
            </a:r>
            <a:r>
              <a:rPr lang="cs-CZ" dirty="0"/>
              <a:t>́ </a:t>
            </a:r>
            <a:r>
              <a:rPr lang="cs-CZ" dirty="0" err="1"/>
              <a:t>uživatelského</a:t>
            </a:r>
            <a:r>
              <a:rPr lang="cs-CZ" dirty="0"/>
              <a:t> </a:t>
            </a:r>
            <a:r>
              <a:rPr lang="cs-CZ" dirty="0" err="1"/>
              <a:t>prostředí</a:t>
            </a:r>
            <a:r>
              <a:rPr lang="cs-CZ" dirty="0"/>
              <a:t> do více jazyků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Příprava na vydání </a:t>
            </a:r>
            <a:r>
              <a:rPr lang="cs-CZ" dirty="0" err="1"/>
              <a:t>OctoPrint</a:t>
            </a:r>
            <a:r>
              <a:rPr lang="cs-CZ" dirty="0"/>
              <a:t>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Doplnění obsahu výukových částí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br>
              <a:rPr lang="cs-CZ" dirty="0"/>
            </a:b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Potenciálni</a:t>
            </a:r>
            <a:r>
              <a:rPr lang="cs-CZ" dirty="0"/>
              <a:t>́ </a:t>
            </a:r>
            <a:r>
              <a:rPr lang="cs-CZ" dirty="0" err="1"/>
              <a:t>zlepšení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252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6AA9E1-8C50-6FFF-DA00-E60A3D104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 algn="ctr"/>
            <a:r>
              <a:rPr lang="cs-CZ" dirty="0"/>
              <a:t>Děkuji Vám za pozornost</a:t>
            </a:r>
          </a:p>
        </p:txBody>
      </p:sp>
    </p:spTree>
    <p:extLst>
      <p:ext uri="{BB962C8B-B14F-4D97-AF65-F5344CB8AC3E}">
        <p14:creationId xmlns:p14="http://schemas.microsoft.com/office/powerpoint/2010/main" val="236776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Jak motivovat </a:t>
            </a:r>
            <a:r>
              <a:rPr lang="cs-CZ" dirty="0" err="1"/>
              <a:t>žáky</a:t>
            </a:r>
            <a:r>
              <a:rPr lang="cs-CZ" dirty="0"/>
              <a:t> k prohloubení znalostí technicky </a:t>
            </a:r>
            <a:r>
              <a:rPr lang="cs-CZ" dirty="0" err="1"/>
              <a:t>složitého</a:t>
            </a:r>
            <a:r>
              <a:rPr lang="cs-CZ" dirty="0"/>
              <a:t> oboru?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Umožněni</a:t>
            </a:r>
            <a:r>
              <a:rPr lang="cs-CZ" dirty="0"/>
              <a:t>́ </a:t>
            </a:r>
            <a:r>
              <a:rPr lang="cs-CZ" dirty="0" err="1"/>
              <a:t>učiteli</a:t>
            </a:r>
            <a:r>
              <a:rPr lang="cs-CZ" dirty="0"/>
              <a:t> </a:t>
            </a:r>
            <a:r>
              <a:rPr lang="cs-CZ" dirty="0" err="1"/>
              <a:t>efektivněji</a:t>
            </a:r>
            <a:r>
              <a:rPr lang="cs-CZ" dirty="0"/>
              <a:t> </a:t>
            </a:r>
            <a:r>
              <a:rPr lang="cs-CZ" dirty="0" err="1"/>
              <a:t>vést</a:t>
            </a:r>
            <a:r>
              <a:rPr lang="cs-CZ" dirty="0"/>
              <a:t> </a:t>
            </a:r>
            <a:r>
              <a:rPr lang="cs-CZ" dirty="0" err="1"/>
              <a:t>výuku</a:t>
            </a:r>
            <a:r>
              <a:rPr lang="cs-CZ" dirty="0"/>
              <a:t> </a:t>
            </a:r>
            <a:r>
              <a:rPr lang="cs-CZ" dirty="0" err="1"/>
              <a:t>vytvářením</a:t>
            </a:r>
            <a:r>
              <a:rPr lang="cs-CZ" dirty="0"/>
              <a:t> </a:t>
            </a:r>
            <a:r>
              <a:rPr lang="cs-CZ" dirty="0" err="1"/>
              <a:t>kvízu</a:t>
            </a:r>
            <a:r>
              <a:rPr lang="cs-CZ" dirty="0"/>
              <a:t>̊ a </a:t>
            </a:r>
            <a:r>
              <a:rPr lang="cs-CZ" dirty="0" err="1"/>
              <a:t>návodu</a:t>
            </a:r>
            <a:r>
              <a:rPr lang="cs-CZ" dirty="0"/>
              <a:t>̊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Zjednodušením</a:t>
            </a:r>
            <a:r>
              <a:rPr lang="cs-CZ" dirty="0"/>
              <a:t> procesu tvorby rezervací 3D </a:t>
            </a:r>
            <a:r>
              <a:rPr lang="cs-CZ" dirty="0" err="1"/>
              <a:t>tiskárny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Motivace </a:t>
            </a:r>
            <a:r>
              <a:rPr lang="cs-CZ" dirty="0" err="1"/>
              <a:t>žáku</a:t>
            </a:r>
            <a:r>
              <a:rPr lang="cs-CZ" dirty="0"/>
              <a:t>̊ k </a:t>
            </a:r>
            <a:r>
              <a:rPr lang="cs-CZ" dirty="0" err="1"/>
              <a:t>aktivni</a:t>
            </a:r>
            <a:r>
              <a:rPr lang="cs-CZ" dirty="0"/>
              <a:t>́ </a:t>
            </a:r>
            <a:r>
              <a:rPr lang="cs-CZ" dirty="0" err="1"/>
              <a:t>účasti</a:t>
            </a:r>
            <a:r>
              <a:rPr lang="cs-CZ" dirty="0"/>
              <a:t> pomocí </a:t>
            </a:r>
            <a:r>
              <a:rPr lang="cs-CZ" dirty="0" err="1"/>
              <a:t>gamifikačních</a:t>
            </a:r>
            <a:r>
              <a:rPr lang="cs-CZ" dirty="0"/>
              <a:t> prvků a statistik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Nabídnutí kompletního řešení v rámci jedné webové aplikace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Řešeny</a:t>
            </a:r>
            <a:r>
              <a:rPr lang="cs-CZ" dirty="0"/>
              <a:t>́ </a:t>
            </a:r>
            <a:r>
              <a:rPr lang="cs-CZ" dirty="0" err="1"/>
              <a:t>problém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35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b="1" dirty="0" err="1"/>
              <a:t>Návrh</a:t>
            </a:r>
            <a:r>
              <a:rPr lang="cs-CZ" b="1" dirty="0"/>
              <a:t> a </a:t>
            </a:r>
            <a:r>
              <a:rPr lang="cs-CZ" b="1" dirty="0" err="1"/>
              <a:t>vytvořeni</a:t>
            </a:r>
            <a:r>
              <a:rPr lang="cs-CZ" b="1" dirty="0"/>
              <a:t>́ </a:t>
            </a:r>
            <a:r>
              <a:rPr lang="cs-CZ" b="1" dirty="0" err="1"/>
              <a:t>unikátní</a:t>
            </a:r>
            <a:r>
              <a:rPr lang="cs-CZ" b="1" dirty="0"/>
              <a:t> webové aplikace </a:t>
            </a:r>
            <a:r>
              <a:rPr lang="cs-CZ" b="1" dirty="0" err="1"/>
              <a:t>jejiž</a:t>
            </a:r>
            <a:r>
              <a:rPr lang="cs-CZ" b="1" dirty="0"/>
              <a:t> cílem bude: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Snížení</a:t>
            </a:r>
            <a:r>
              <a:rPr lang="cs-CZ" dirty="0"/>
              <a:t> </a:t>
            </a:r>
            <a:r>
              <a:rPr lang="cs-CZ" dirty="0" err="1"/>
              <a:t>administrativni</a:t>
            </a:r>
            <a:r>
              <a:rPr lang="cs-CZ" dirty="0"/>
              <a:t>́ </a:t>
            </a:r>
            <a:r>
              <a:rPr lang="cs-CZ" dirty="0" err="1"/>
              <a:t>zátěže</a:t>
            </a:r>
            <a:r>
              <a:rPr lang="cs-CZ" dirty="0"/>
              <a:t> kladené na </a:t>
            </a:r>
            <a:r>
              <a:rPr lang="cs-CZ" dirty="0" err="1"/>
              <a:t>učitele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Zvýšení</a:t>
            </a:r>
            <a:r>
              <a:rPr lang="cs-CZ" dirty="0"/>
              <a:t> dostupnosti </a:t>
            </a:r>
            <a:r>
              <a:rPr lang="cs-CZ" dirty="0" err="1"/>
              <a:t>výuky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Flexibilnějši</a:t>
            </a:r>
            <a:r>
              <a:rPr lang="cs-CZ" dirty="0"/>
              <a:t>́ </a:t>
            </a:r>
            <a:r>
              <a:rPr lang="cs-CZ" dirty="0" err="1"/>
              <a:t>plánováni</a:t>
            </a:r>
            <a:r>
              <a:rPr lang="cs-CZ" dirty="0"/>
              <a:t>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Širší </a:t>
            </a:r>
            <a:r>
              <a:rPr lang="cs-CZ" dirty="0" err="1"/>
              <a:t>možnosti</a:t>
            </a:r>
            <a:r>
              <a:rPr lang="cs-CZ" dirty="0"/>
              <a:t> </a:t>
            </a:r>
            <a:r>
              <a:rPr lang="cs-CZ" dirty="0" err="1"/>
              <a:t>samovzděláváni</a:t>
            </a:r>
            <a:r>
              <a:rPr lang="cs-CZ" dirty="0"/>
              <a:t>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Motivace studentu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Cíl</a:t>
            </a:r>
            <a:r>
              <a:rPr lang="cs-CZ" dirty="0"/>
              <a:t> </a:t>
            </a:r>
            <a:r>
              <a:rPr lang="cs-CZ" dirty="0" err="1"/>
              <a:t>práce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8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</p:spPr>
        <p:txBody>
          <a:bodyPr>
            <a:normAutofit/>
          </a:bodyPr>
          <a:lstStyle/>
          <a:p>
            <a:r>
              <a:rPr lang="cs-CZ" dirty="0"/>
              <a:t>Použité technologie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92871A26-BE86-D473-E473-992CD1E49DD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389863" y="1219200"/>
            <a:ext cx="5818674" cy="4989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0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26E27-4DBB-1312-1DF4-50F50304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5822" y="1200150"/>
            <a:ext cx="5407025" cy="5460626"/>
          </a:xfrm>
        </p:spPr>
        <p:txBody>
          <a:bodyPr/>
          <a:lstStyle/>
          <a:p>
            <a:r>
              <a:rPr lang="cs-CZ" b="1" dirty="0"/>
              <a:t>Zvolený postup: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Raspberry</a:t>
            </a:r>
            <a:r>
              <a:rPr lang="cs-CZ" sz="1800" dirty="0"/>
              <a:t> </a:t>
            </a:r>
            <a:r>
              <a:rPr lang="cs-CZ" sz="1800" dirty="0" err="1"/>
              <a:t>Pi</a:t>
            </a:r>
            <a:r>
              <a:rPr lang="cs-CZ" sz="1800" dirty="0"/>
              <a:t> 3 Model B+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OctoPrint</a:t>
            </a:r>
            <a:r>
              <a:rPr lang="cs-CZ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Original</a:t>
            </a:r>
            <a:r>
              <a:rPr lang="cs-CZ" sz="1800" dirty="0"/>
              <a:t> Prusa i3 MK2.5S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FE – </a:t>
            </a:r>
            <a:r>
              <a:rPr lang="cs-CZ" sz="1800" dirty="0" err="1"/>
              <a:t>Vue</a:t>
            </a:r>
            <a:r>
              <a:rPr lang="cs-CZ" sz="1800" dirty="0"/>
              <a:t>, </a:t>
            </a:r>
            <a:r>
              <a:rPr lang="cs-CZ" sz="1800" dirty="0" err="1"/>
              <a:t>Vuetify</a:t>
            </a:r>
            <a:r>
              <a:rPr lang="cs-CZ" sz="1800" dirty="0"/>
              <a:t>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BE – Express, </a:t>
            </a:r>
            <a:r>
              <a:rPr lang="cs-CZ" sz="1800" dirty="0" err="1"/>
              <a:t>SQLite</a:t>
            </a:r>
            <a:r>
              <a:rPr lang="cs-CZ" sz="1800" dirty="0"/>
              <a:t>, JavaScript</a:t>
            </a:r>
          </a:p>
          <a:p>
            <a:endParaRPr lang="cs-CZ" dirty="0"/>
          </a:p>
          <a:p>
            <a:r>
              <a:rPr lang="cs-CZ" b="1" dirty="0">
                <a:solidFill>
                  <a:schemeClr val="accent4"/>
                </a:solidFill>
              </a:rPr>
              <a:t>Výhody zvoleného postupu: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Ř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možností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rozšíření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díky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dostupnosti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pluginu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Kompatibilita s 3D </a:t>
            </a:r>
            <a:r>
              <a:rPr lang="cs-CZ" sz="1800" dirty="0" err="1"/>
              <a:t>tiskárnami</a:t>
            </a:r>
            <a:r>
              <a:rPr lang="cs-CZ" sz="1800" dirty="0"/>
              <a:t> </a:t>
            </a:r>
            <a:r>
              <a:rPr lang="cs-CZ" sz="1800" dirty="0" err="1"/>
              <a:t>různých</a:t>
            </a:r>
            <a:r>
              <a:rPr lang="cs-CZ" sz="1800" dirty="0"/>
              <a:t> </a:t>
            </a:r>
            <a:r>
              <a:rPr lang="cs-CZ" sz="1800" dirty="0" err="1"/>
              <a:t>výrobcu</a:t>
            </a:r>
            <a:r>
              <a:rPr lang="cs-CZ" sz="1800" dirty="0"/>
              <a:t>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Reaktivní uživatelské rozhraní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Unifikovaný jazyk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Metodika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83A222-F8C8-937D-0BE6-7893E1FAA7E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5460626"/>
          </a:xfrm>
        </p:spPr>
        <p:txBody>
          <a:bodyPr/>
          <a:lstStyle/>
          <a:p>
            <a:r>
              <a:rPr lang="cs-CZ" b="1" dirty="0" err="1"/>
              <a:t>Analýza</a:t>
            </a:r>
            <a:r>
              <a:rPr lang="cs-CZ" b="1" dirty="0"/>
              <a:t> </a:t>
            </a:r>
            <a:r>
              <a:rPr lang="cs-CZ" b="1" dirty="0" err="1"/>
              <a:t>požadavku</a:t>
            </a:r>
            <a:r>
              <a:rPr lang="cs-CZ" b="1" dirty="0"/>
              <a:t>̊: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Přehledné rozhraní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Rezervace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Výukové bloky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Gamifikace</a:t>
            </a:r>
          </a:p>
          <a:p>
            <a:endParaRPr lang="cs-CZ" dirty="0"/>
          </a:p>
          <a:p>
            <a:r>
              <a:rPr lang="cs-CZ" b="1" dirty="0" err="1">
                <a:solidFill>
                  <a:schemeClr val="accent4"/>
                </a:solidFill>
              </a:rPr>
              <a:t>Požadavky</a:t>
            </a:r>
            <a:r>
              <a:rPr lang="cs-CZ" b="1" dirty="0">
                <a:solidFill>
                  <a:schemeClr val="accent4"/>
                </a:solidFill>
              </a:rPr>
              <a:t> </a:t>
            </a:r>
            <a:r>
              <a:rPr lang="cs-CZ" b="1" dirty="0" err="1">
                <a:solidFill>
                  <a:schemeClr val="accent4"/>
                </a:solidFill>
              </a:rPr>
              <a:t>vyučujících</a:t>
            </a:r>
            <a:r>
              <a:rPr lang="cs-CZ" b="1" dirty="0">
                <a:solidFill>
                  <a:schemeClr val="accent4"/>
                </a:solidFill>
              </a:rPr>
              <a:t>: 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ýběr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vlastnosti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materiálu</a:t>
            </a:r>
            <a:endParaRPr lang="en-US" sz="14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Zvýšeni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́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povědomí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různých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tiskáren</a:t>
            </a:r>
            <a:endParaRPr lang="en-US" sz="14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ákladni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́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údržba</a:t>
            </a:r>
            <a:endParaRPr lang="en-US" sz="1400" b="0" dirty="0">
              <a:effectLst/>
            </a:endParaRPr>
          </a:p>
          <a:p>
            <a:br>
              <a:rPr lang="en-US" sz="1400" dirty="0"/>
            </a:b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515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alendar&#10;&#10;Description automatically generated">
            <a:extLst>
              <a:ext uri="{FF2B5EF4-FFF2-40B4-BE49-F238E27FC236}">
                <a16:creationId xmlns:a16="http://schemas.microsoft.com/office/drawing/2014/main" id="{9A259A26-877B-6702-F57F-002108EE3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1038226"/>
            <a:ext cx="9349065" cy="581977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</p:spTree>
    <p:extLst>
      <p:ext uri="{BB962C8B-B14F-4D97-AF65-F5344CB8AC3E}">
        <p14:creationId xmlns:p14="http://schemas.microsoft.com/office/powerpoint/2010/main" val="56925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21AAD0-E01C-A36C-F9DC-E5B2F828F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038226"/>
            <a:ext cx="5960929" cy="3851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956ED-A420-AEAC-3900-4C896267A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76" y="1559291"/>
            <a:ext cx="3678524" cy="34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AB761-13D1-A500-CA4C-2638C75FF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217940"/>
            <a:ext cx="5210175" cy="1907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29362-1D3F-3ACD-A73B-4B9D9D59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9101"/>
            <a:ext cx="5616575" cy="5232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5297DD-CE4E-A5C7-8538-2337CB0F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3304797"/>
            <a:ext cx="5209275" cy="3309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EAF16-BC4A-863E-6854-91169BE06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732" y="5839857"/>
            <a:ext cx="1981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7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  <p:pic>
        <p:nvPicPr>
          <p:cNvPr id="7" name="Content Placeholder 6" descr="A screenshot of a webcam&#10;&#10;Description automatically generated">
            <a:extLst>
              <a:ext uri="{FF2B5EF4-FFF2-40B4-BE49-F238E27FC236}">
                <a16:creationId xmlns:a16="http://schemas.microsoft.com/office/drawing/2014/main" id="{F8FBCACF-3BF1-B62D-7E2D-BC26FE7FF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038226"/>
            <a:ext cx="9366092" cy="5819774"/>
          </a:xfrm>
        </p:spPr>
      </p:pic>
    </p:spTree>
    <p:extLst>
      <p:ext uri="{BB962C8B-B14F-4D97-AF65-F5344CB8AC3E}">
        <p14:creationId xmlns:p14="http://schemas.microsoft.com/office/powerpoint/2010/main" val="29724593"/>
      </p:ext>
    </p:extLst>
  </p:cSld>
  <p:clrMapOvr>
    <a:masterClrMapping/>
  </p:clrMapOvr>
</p:sld>
</file>

<file path=ppt/theme/theme1.xml><?xml version="1.0" encoding="utf-8"?>
<a:theme xmlns:a="http://schemas.openxmlformats.org/drawingml/2006/main" name="MENDELU">
  <a:themeElements>
    <a:clrScheme name="MENDELU">
      <a:dk1>
        <a:srgbClr val="000000"/>
      </a:dk1>
      <a:lt1>
        <a:srgbClr val="FFFFFF"/>
      </a:lt1>
      <a:dk2>
        <a:srgbClr val="78BE14"/>
      </a:dk2>
      <a:lt2>
        <a:srgbClr val="7F7F7F"/>
      </a:lt2>
      <a:accent1>
        <a:srgbClr val="CE9700"/>
      </a:accent1>
      <a:accent2>
        <a:srgbClr val="0A5028"/>
      </a:accent2>
      <a:accent3>
        <a:srgbClr val="8C0A00"/>
      </a:accent3>
      <a:accent4>
        <a:srgbClr val="0046A0"/>
      </a:accent4>
      <a:accent5>
        <a:srgbClr val="AA006E"/>
      </a:accent5>
      <a:accent6>
        <a:srgbClr val="00AAB4"/>
      </a:accent6>
      <a:hlink>
        <a:srgbClr val="7F7F7F"/>
      </a:hlink>
      <a:folHlink>
        <a:srgbClr val="BFBFBF"/>
      </a:folHlink>
    </a:clrScheme>
    <a:fontScheme name="Vlastní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a_prezentace_PEF.pot [režim kompatibility]" id="{519257F7-7D45-4BCA-B481-F042BAD2D46B}" vid="{E45F9717-1B5F-49C1-9AE7-C7B30AA5D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MENDELU</Template>
  <TotalTime>1268</TotalTime>
  <Words>344</Words>
  <Application>Microsoft Macintosh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MENDELU</vt:lpstr>
      <vt:lpstr>Webová aplikace pro podporu výuky 3D tisku   Zdeněk Šilhán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Zdeněk Šilhán</dc:creator>
  <cp:lastModifiedBy>Zdeněk Šilhán</cp:lastModifiedBy>
  <cp:revision>37</cp:revision>
  <dcterms:created xsi:type="dcterms:W3CDTF">2024-05-14T13:36:51Z</dcterms:created>
  <dcterms:modified xsi:type="dcterms:W3CDTF">2024-05-15T10:45:35Z</dcterms:modified>
</cp:coreProperties>
</file>