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70" r:id="rId8"/>
    <p:sldId id="269" r:id="rId9"/>
    <p:sldId id="268" r:id="rId10"/>
    <p:sldId id="260" r:id="rId11"/>
    <p:sldId id="261" r:id="rId12"/>
    <p:sldId id="263" r:id="rId13"/>
  </p:sldIdLst>
  <p:sldSz cx="12192000" cy="6858000"/>
  <p:notesSz cx="6858000" cy="9144000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3" autoAdjust="0"/>
    <p:restoredTop sz="96327" autoAdjust="0"/>
  </p:normalViewPr>
  <p:slideViewPr>
    <p:cSldViewPr snapToGrid="0">
      <p:cViewPr>
        <p:scale>
          <a:sx n="132" d="100"/>
          <a:sy n="132" d="100"/>
        </p:scale>
        <p:origin x="6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76884DEF-20F5-7F59-02F1-98EE760D4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0" y="5527675"/>
            <a:ext cx="18065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ál 3">
            <a:extLst>
              <a:ext uri="{FF2B5EF4-FFF2-40B4-BE49-F238E27FC236}">
                <a16:creationId xmlns:a16="http://schemas.microsoft.com/office/drawing/2014/main" id="{A4EA2E9C-C006-79A7-95DA-2C0DCE805E80}"/>
              </a:ext>
            </a:extLst>
          </p:cNvPr>
          <p:cNvSpPr/>
          <p:nvPr/>
        </p:nvSpPr>
        <p:spPr>
          <a:xfrm>
            <a:off x="919163" y="468313"/>
            <a:ext cx="5921375" cy="59213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18673" y="1581150"/>
            <a:ext cx="9749327" cy="392234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algn="l"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5" name="Zástupný symbol pro datum 3">
            <a:extLst>
              <a:ext uri="{FF2B5EF4-FFF2-40B4-BE49-F238E27FC236}">
                <a16:creationId xmlns:a16="http://schemas.microsoft.com/office/drawing/2014/main" id="{2940E57D-048E-9C5A-0607-93FF3C30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7175" y="330200"/>
            <a:ext cx="2601913" cy="1250950"/>
          </a:xfrm>
          <a:prstGeom prst="rect">
            <a:avLst/>
          </a:prstGeom>
        </p:spPr>
        <p:txBody>
          <a:bodyPr anchor="t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C666867-A583-484D-A2FD-56F2E953AA9F}" type="datetimeFigureOut">
              <a:rPr lang="cs-CZ"/>
              <a:pPr>
                <a:defRPr/>
              </a:pPr>
              <a:t>14.05.2024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97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036A03B8-3336-37C5-F5BD-AA5AAD994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85823" y="1200150"/>
            <a:ext cx="5191128" cy="4703017"/>
          </a:xfrm>
          <a:prstGeom prst="rect">
            <a:avLst/>
          </a:prstGeom>
        </p:spPr>
        <p:txBody>
          <a:bodyPr lIns="0" tIns="0" rIns="0" b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Zástupný symbol pro obsah 2"/>
          <p:cNvSpPr>
            <a:spLocks noGrp="1"/>
          </p:cNvSpPr>
          <p:nvPr>
            <p:ph sz="half" idx="15"/>
          </p:nvPr>
        </p:nvSpPr>
        <p:spPr>
          <a:xfrm>
            <a:off x="6305550" y="1200149"/>
            <a:ext cx="5407025" cy="4703017"/>
          </a:xfrm>
          <a:prstGeom prst="rect">
            <a:avLst/>
          </a:prstGeom>
        </p:spPr>
        <p:txBody>
          <a:bodyPr lIns="0" tIns="0" rIns="0" b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zápatí 4">
            <a:extLst>
              <a:ext uri="{FF2B5EF4-FFF2-40B4-BE49-F238E27FC236}">
                <a16:creationId xmlns:a16="http://schemas.microsoft.com/office/drawing/2014/main" id="{86D1AA0F-BFF1-7814-40EA-ED1290757E2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>
            <a:extLst>
              <a:ext uri="{FF2B5EF4-FFF2-40B4-BE49-F238E27FC236}">
                <a16:creationId xmlns:a16="http://schemas.microsoft.com/office/drawing/2014/main" id="{667FADEA-854D-853B-671B-AEAA579B0EB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C90D6F2F-B350-1E45-8375-B903FA06CDA0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08025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C7D959D1-37B4-1DC6-CA20-B54E6F06C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85821" y="1702857"/>
            <a:ext cx="5305430" cy="8239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85821" y="2526771"/>
            <a:ext cx="5305430" cy="3628496"/>
          </a:xfrm>
          <a:prstGeom prst="rect">
            <a:avLst/>
          </a:prstGeom>
        </p:spPr>
        <p:txBody>
          <a:bodyPr lIns="0" tIns="0" rIns="0" bIns="0" anchor="t" anchorCtr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451600" y="1702859"/>
            <a:ext cx="5260975" cy="823912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1134534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Zástupný symbol pro obsah 3"/>
          <p:cNvSpPr>
            <a:spLocks noGrp="1"/>
          </p:cNvSpPr>
          <p:nvPr>
            <p:ph sz="half" idx="15"/>
          </p:nvPr>
        </p:nvSpPr>
        <p:spPr>
          <a:xfrm>
            <a:off x="6451600" y="2526771"/>
            <a:ext cx="5260976" cy="3628496"/>
          </a:xfrm>
          <a:prstGeom prst="rect">
            <a:avLst/>
          </a:prstGeom>
        </p:spPr>
        <p:txBody>
          <a:bodyPr lIns="0" tIns="0" rIns="0" bIns="0" anchor="t" anchorCtr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6" name="Zástupný symbol pro zápatí 4">
            <a:extLst>
              <a:ext uri="{FF2B5EF4-FFF2-40B4-BE49-F238E27FC236}">
                <a16:creationId xmlns:a16="http://schemas.microsoft.com/office/drawing/2014/main" id="{C53E3DFB-A79F-8E42-4F16-CACD19062A6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>
            <a:extLst>
              <a:ext uri="{FF2B5EF4-FFF2-40B4-BE49-F238E27FC236}">
                <a16:creationId xmlns:a16="http://schemas.microsoft.com/office/drawing/2014/main" id="{9593C8B1-6B5B-1852-B624-D1446D6E4FB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D5D58D4-8B2F-DA41-9338-2B0F3102EBC5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225443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212F209A-1DD4-F71D-E567-38FDB8FC8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Zástupný symbol pro graf 9"/>
          <p:cNvSpPr>
            <a:spLocks noGrp="1"/>
          </p:cNvSpPr>
          <p:nvPr>
            <p:ph type="chart" sz="quarter" idx="13"/>
          </p:nvPr>
        </p:nvSpPr>
        <p:spPr>
          <a:xfrm>
            <a:off x="885825" y="1447800"/>
            <a:ext cx="5410200" cy="4600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cs-CZ" noProof="0"/>
          </a:p>
        </p:txBody>
      </p:sp>
      <p:sp>
        <p:nvSpPr>
          <p:cNvPr id="11" name="Zástupný symbol pro graf 9"/>
          <p:cNvSpPr>
            <a:spLocks noGrp="1"/>
          </p:cNvSpPr>
          <p:nvPr>
            <p:ph type="chart" sz="quarter" idx="14"/>
          </p:nvPr>
        </p:nvSpPr>
        <p:spPr>
          <a:xfrm>
            <a:off x="6524624" y="1447800"/>
            <a:ext cx="5295899" cy="4600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cs-CZ" noProof="0"/>
          </a:p>
        </p:txBody>
      </p:sp>
      <p:sp>
        <p:nvSpPr>
          <p:cNvPr id="12" name="Zástupný symbol pro text 17"/>
          <p:cNvSpPr>
            <a:spLocks noGrp="1"/>
          </p:cNvSpPr>
          <p:nvPr>
            <p:ph type="body" sz="quarter" idx="15"/>
          </p:nvPr>
        </p:nvSpPr>
        <p:spPr>
          <a:xfrm>
            <a:off x="885825" y="419101"/>
            <a:ext cx="1093470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zápatí 4">
            <a:extLst>
              <a:ext uri="{FF2B5EF4-FFF2-40B4-BE49-F238E27FC236}">
                <a16:creationId xmlns:a16="http://schemas.microsoft.com/office/drawing/2014/main" id="{B87C3B5E-F599-5FF7-2BA5-D7C645F57C2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>
            <a:extLst>
              <a:ext uri="{FF2B5EF4-FFF2-40B4-BE49-F238E27FC236}">
                <a16:creationId xmlns:a16="http://schemas.microsoft.com/office/drawing/2014/main" id="{882FF939-0686-307B-C9CF-307A472D57B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19836B90-B94A-4846-8B1A-6F409F2D6B18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649211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á strán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2">
            <a:extLst>
              <a:ext uri="{FF2B5EF4-FFF2-40B4-BE49-F238E27FC236}">
                <a16:creationId xmlns:a16="http://schemas.microsoft.com/office/drawing/2014/main" id="{919A76E6-54C0-C968-BE69-45329D4D54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3" name="Obdélník 3">
            <a:extLst>
              <a:ext uri="{FF2B5EF4-FFF2-40B4-BE49-F238E27FC236}">
                <a16:creationId xmlns:a16="http://schemas.microsoft.com/office/drawing/2014/main" id="{1CC81B08-1FAD-3E2D-7A2E-A51594C019EB}"/>
              </a:ext>
            </a:extLst>
          </p:cNvPr>
          <p:cNvSpPr/>
          <p:nvPr/>
        </p:nvSpPr>
        <p:spPr>
          <a:xfrm>
            <a:off x="0" y="0"/>
            <a:ext cx="4619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10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1504950"/>
            <a:ext cx="10934700" cy="381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8537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á stránk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2">
            <a:extLst>
              <a:ext uri="{FF2B5EF4-FFF2-40B4-BE49-F238E27FC236}">
                <a16:creationId xmlns:a16="http://schemas.microsoft.com/office/drawing/2014/main" id="{9959D6BC-603A-5DAF-62C6-7FE51FDCA0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3" name="Obdélník 3">
            <a:extLst>
              <a:ext uri="{FF2B5EF4-FFF2-40B4-BE49-F238E27FC236}">
                <a16:creationId xmlns:a16="http://schemas.microsoft.com/office/drawing/2014/main" id="{41559965-3414-A0AF-645B-57B65E7F0C48}"/>
              </a:ext>
            </a:extLst>
          </p:cNvPr>
          <p:cNvSpPr/>
          <p:nvPr/>
        </p:nvSpPr>
        <p:spPr>
          <a:xfrm>
            <a:off x="0" y="0"/>
            <a:ext cx="4619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8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1504950"/>
            <a:ext cx="10934700" cy="381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2404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0FDED720-6863-3919-535B-EB9729584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ástupný symbol pro obrázek 11"/>
          <p:cNvSpPr>
            <a:spLocks noGrp="1"/>
          </p:cNvSpPr>
          <p:nvPr>
            <p:ph type="pic" sz="quarter" idx="13"/>
          </p:nvPr>
        </p:nvSpPr>
        <p:spPr>
          <a:xfrm>
            <a:off x="885823" y="1343025"/>
            <a:ext cx="5772152" cy="47720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cs-CZ" noProof="0"/>
          </a:p>
        </p:txBody>
      </p:sp>
      <p:sp>
        <p:nvSpPr>
          <p:cNvPr id="14" name="Zástupný symbol pro obrázek 13"/>
          <p:cNvSpPr>
            <a:spLocks noGrp="1"/>
          </p:cNvSpPr>
          <p:nvPr>
            <p:ph type="pic" sz="quarter" idx="14"/>
          </p:nvPr>
        </p:nvSpPr>
        <p:spPr>
          <a:xfrm>
            <a:off x="6810376" y="1343025"/>
            <a:ext cx="4902200" cy="22002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cs-CZ" noProof="0" dirty="0"/>
          </a:p>
        </p:txBody>
      </p:sp>
      <p:sp>
        <p:nvSpPr>
          <p:cNvPr id="15" name="Zástupný symbol pro obrázek 13"/>
          <p:cNvSpPr>
            <a:spLocks noGrp="1"/>
          </p:cNvSpPr>
          <p:nvPr>
            <p:ph type="pic" sz="quarter" idx="15"/>
          </p:nvPr>
        </p:nvSpPr>
        <p:spPr>
          <a:xfrm>
            <a:off x="6810374" y="3729039"/>
            <a:ext cx="3876676" cy="2081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cs-CZ" noProof="0" dirty="0"/>
          </a:p>
        </p:txBody>
      </p:sp>
      <p:sp>
        <p:nvSpPr>
          <p:cNvPr id="16" name="Zástupný symbol pro text 17"/>
          <p:cNvSpPr>
            <a:spLocks noGrp="1"/>
          </p:cNvSpPr>
          <p:nvPr>
            <p:ph type="body" sz="quarter" idx="16"/>
          </p:nvPr>
        </p:nvSpPr>
        <p:spPr>
          <a:xfrm>
            <a:off x="885825" y="419101"/>
            <a:ext cx="10826751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zápatí 4">
            <a:extLst>
              <a:ext uri="{FF2B5EF4-FFF2-40B4-BE49-F238E27FC236}">
                <a16:creationId xmlns:a16="http://schemas.microsoft.com/office/drawing/2014/main" id="{E73D6188-B9B8-9695-40C1-D2EB6D94266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>
            <a:extLst>
              <a:ext uri="{FF2B5EF4-FFF2-40B4-BE49-F238E27FC236}">
                <a16:creationId xmlns:a16="http://schemas.microsoft.com/office/drawing/2014/main" id="{F026E9E9-0A20-57ED-0CCE-A5D9D52EF22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4F3E3B7-3680-1E4E-9D76-E499F672964F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160369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vě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3A6A2459-9C87-7728-F13B-941381C33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0" y="5532438"/>
            <a:ext cx="18065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Zástupný symbol pro text 17"/>
          <p:cNvSpPr>
            <a:spLocks noGrp="1"/>
          </p:cNvSpPr>
          <p:nvPr>
            <p:ph type="body" sz="quarter" idx="15"/>
          </p:nvPr>
        </p:nvSpPr>
        <p:spPr>
          <a:xfrm>
            <a:off x="885825" y="1543050"/>
            <a:ext cx="10934700" cy="3960442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65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E8640BC1-0FA0-DB39-288C-B4EBF684F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0" y="5527675"/>
            <a:ext cx="18065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ál 3">
            <a:extLst>
              <a:ext uri="{FF2B5EF4-FFF2-40B4-BE49-F238E27FC236}">
                <a16:creationId xmlns:a16="http://schemas.microsoft.com/office/drawing/2014/main" id="{2D470FC4-BA2C-B742-06F3-EDF5871677C6}"/>
              </a:ext>
            </a:extLst>
          </p:cNvPr>
          <p:cNvSpPr/>
          <p:nvPr/>
        </p:nvSpPr>
        <p:spPr>
          <a:xfrm>
            <a:off x="919163" y="468313"/>
            <a:ext cx="5921375" cy="5921375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18673" y="1581150"/>
            <a:ext cx="9749327" cy="392234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algn="l"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5" name="Zástupný symbol pro datum 3">
            <a:extLst>
              <a:ext uri="{FF2B5EF4-FFF2-40B4-BE49-F238E27FC236}">
                <a16:creationId xmlns:a16="http://schemas.microsoft.com/office/drawing/2014/main" id="{EE0DBBD1-205D-4998-DF56-EC73AEED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7175" y="330200"/>
            <a:ext cx="2601913" cy="1250950"/>
          </a:xfrm>
          <a:prstGeom prst="rect">
            <a:avLst/>
          </a:prstGeom>
        </p:spPr>
        <p:txBody>
          <a:bodyPr anchor="t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7AF6D291-8297-CE4B-92F4-93061570B0F7}" type="datetimeFigureOut">
              <a:rPr lang="cs-CZ"/>
              <a:pPr>
                <a:defRPr/>
              </a:pPr>
              <a:t>14.05.2024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8697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94DA66CB-F3FA-47B5-5F2F-B5D5C3D942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CFDF635-D84E-67D9-7E3C-C5D8EE320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5519738"/>
            <a:ext cx="1824038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1F823080-2BEB-9BE0-4BEC-EFC5EB20A1FD}"/>
              </a:ext>
            </a:extLst>
          </p:cNvPr>
          <p:cNvSpPr/>
          <p:nvPr/>
        </p:nvSpPr>
        <p:spPr>
          <a:xfrm>
            <a:off x="0" y="0"/>
            <a:ext cx="4619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30CB6448-A2BD-1444-8504-2E1B97232887}"/>
              </a:ext>
            </a:extLst>
          </p:cNvPr>
          <p:cNvSpPr/>
          <p:nvPr/>
        </p:nvSpPr>
        <p:spPr>
          <a:xfrm>
            <a:off x="919163" y="468313"/>
            <a:ext cx="5921375" cy="59213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18673" y="1581150"/>
            <a:ext cx="9749327" cy="392234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algn="l"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7" name="Zástupný symbol pro datum 3">
            <a:extLst>
              <a:ext uri="{FF2B5EF4-FFF2-40B4-BE49-F238E27FC236}">
                <a16:creationId xmlns:a16="http://schemas.microsoft.com/office/drawing/2014/main" id="{4053713C-5107-15BA-2AAF-17D228E5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7175" y="330200"/>
            <a:ext cx="2565400" cy="1250950"/>
          </a:xfrm>
          <a:prstGeom prst="rect">
            <a:avLst/>
          </a:prstGeom>
        </p:spPr>
        <p:txBody>
          <a:bodyPr anchor="t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13B60F8F-5E80-F543-A96C-E756E210E945}" type="datetimeFigureOut">
              <a:rPr lang="cs-CZ"/>
              <a:pPr>
                <a:defRPr/>
              </a:pPr>
              <a:t>14.05.2024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284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009013C4-D2D4-F99D-BF28-E8A36FE76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93470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354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zápat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76CD6327-B79B-A046-88FC-E8E7B55CE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463" y="5891213"/>
            <a:ext cx="1144587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zápatí 4">
            <a:extLst>
              <a:ext uri="{FF2B5EF4-FFF2-40B4-BE49-F238E27FC236}">
                <a16:creationId xmlns:a16="http://schemas.microsoft.com/office/drawing/2014/main" id="{9EE9B507-4234-EFDC-8987-A5CD9C8717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>
            <a:extLst>
              <a:ext uri="{FF2B5EF4-FFF2-40B4-BE49-F238E27FC236}">
                <a16:creationId xmlns:a16="http://schemas.microsoft.com/office/drawing/2014/main" id="{0D556B56-B159-5434-7991-790A0298FF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7E07035F-C9EF-8E41-9775-955C21E57E4B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02584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C686EAA8-9B26-8214-31F4-2BFE7E29D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85824" y="1169986"/>
            <a:ext cx="10826751" cy="5014913"/>
          </a:xfrm>
          <a:prstGeom prst="rect">
            <a:avLst/>
          </a:prstGeom>
        </p:spPr>
        <p:txBody>
          <a:bodyPr lIns="0" tIns="0" rIns="0" bIns="0"/>
          <a:lstStyle>
            <a:lvl2pPr marL="685800" indent="-228600">
              <a:buClr>
                <a:schemeClr val="accent4"/>
              </a:buClr>
              <a:buSzPct val="100000"/>
              <a:buFont typeface="Arial" panose="020B0604020202020204" pitchFamily="34" charset="0"/>
              <a:buChar char="●"/>
              <a:defRPr/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11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symbol pro zápatí 4">
            <a:extLst>
              <a:ext uri="{FF2B5EF4-FFF2-40B4-BE49-F238E27FC236}">
                <a16:creationId xmlns:a16="http://schemas.microsoft.com/office/drawing/2014/main" id="{174B1D3C-4F22-FBDA-EF4E-72C5D4DA36A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>
            <a:extLst>
              <a:ext uri="{FF2B5EF4-FFF2-40B4-BE49-F238E27FC236}">
                <a16:creationId xmlns:a16="http://schemas.microsoft.com/office/drawing/2014/main" id="{0FB9BDEF-91B8-2D6C-90FF-9A956EB364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D6532C98-1285-2A4B-848A-07CFB65E13B8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1870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C86960D0-F7F0-1F1E-EE12-CE52C0F3D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5"/>
          </p:nvPr>
        </p:nvSpPr>
        <p:spPr>
          <a:xfrm>
            <a:off x="885823" y="1193099"/>
            <a:ext cx="10826752" cy="5014912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zápatí 4">
            <a:extLst>
              <a:ext uri="{FF2B5EF4-FFF2-40B4-BE49-F238E27FC236}">
                <a16:creationId xmlns:a16="http://schemas.microsoft.com/office/drawing/2014/main" id="{B78C5D23-AC95-8B26-B469-0472D76315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>
            <a:extLst>
              <a:ext uri="{FF2B5EF4-FFF2-40B4-BE49-F238E27FC236}">
                <a16:creationId xmlns:a16="http://schemas.microsoft.com/office/drawing/2014/main" id="{EFC05523-41B1-29A4-001E-C285ACD9D1D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1F09823A-5049-4C4D-8E1B-164F11536F4B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01419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91B84462-991E-27BD-7FDE-C6F52EA6B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sz="quarter" idx="16"/>
          </p:nvPr>
        </p:nvSpPr>
        <p:spPr>
          <a:xfrm>
            <a:off x="885825" y="1219200"/>
            <a:ext cx="10826750" cy="49895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cs-CZ" noProof="0"/>
          </a:p>
        </p:txBody>
      </p:sp>
      <p:sp>
        <p:nvSpPr>
          <p:cNvPr id="4" name="Zástupný symbol pro zápatí 4">
            <a:extLst>
              <a:ext uri="{FF2B5EF4-FFF2-40B4-BE49-F238E27FC236}">
                <a16:creationId xmlns:a16="http://schemas.microsoft.com/office/drawing/2014/main" id="{394CFC35-5D9D-E68C-A765-C1BECF7ED58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>
            <a:extLst>
              <a:ext uri="{FF2B5EF4-FFF2-40B4-BE49-F238E27FC236}">
                <a16:creationId xmlns:a16="http://schemas.microsoft.com/office/drawing/2014/main" id="{43C5AB35-A3E8-1D78-9D59-51FF9F2F405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77DAAC03-81EA-634F-AB4E-59CE3D13368B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84064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984A48D7-67B1-033F-E38E-80E922735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Zástupný symbol pro obsah 2"/>
          <p:cNvSpPr>
            <a:spLocks noGrp="1"/>
          </p:cNvSpPr>
          <p:nvPr>
            <p:ph idx="1"/>
          </p:nvPr>
        </p:nvSpPr>
        <p:spPr>
          <a:xfrm>
            <a:off x="885824" y="1169986"/>
            <a:ext cx="6667501" cy="5014913"/>
          </a:xfrm>
          <a:prstGeom prst="rect">
            <a:avLst/>
          </a:prstGeom>
        </p:spPr>
        <p:txBody>
          <a:bodyPr lIns="0" tIns="0" rIns="0" bIns="0"/>
          <a:lstStyle>
            <a:lvl2pPr marL="685800" indent="-228600">
              <a:buClr>
                <a:schemeClr val="accent4"/>
              </a:buClr>
              <a:buSzPct val="100000"/>
              <a:buFont typeface="Arial" panose="020B0604020202020204" pitchFamily="34" charset="0"/>
              <a:buChar char="●"/>
              <a:defRPr/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14" name="Zástupný symbol pro obrázek 2"/>
          <p:cNvSpPr>
            <a:spLocks noGrp="1"/>
          </p:cNvSpPr>
          <p:nvPr>
            <p:ph type="pic" idx="13"/>
          </p:nvPr>
        </p:nvSpPr>
        <p:spPr>
          <a:xfrm>
            <a:off x="7820026" y="1169987"/>
            <a:ext cx="3892550" cy="46593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cs-CZ" noProof="0" dirty="0"/>
          </a:p>
        </p:txBody>
      </p:sp>
      <p:sp>
        <p:nvSpPr>
          <p:cNvPr id="17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1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zápatí 4">
            <a:extLst>
              <a:ext uri="{FF2B5EF4-FFF2-40B4-BE49-F238E27FC236}">
                <a16:creationId xmlns:a16="http://schemas.microsoft.com/office/drawing/2014/main" id="{BA26ACA8-E325-A605-508B-58421E6019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>
            <a:extLst>
              <a:ext uri="{FF2B5EF4-FFF2-40B4-BE49-F238E27FC236}">
                <a16:creationId xmlns:a16="http://schemas.microsoft.com/office/drawing/2014/main" id="{406FFB1C-C3FA-7F09-361F-EDB3D4C60C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4BD40BA-A9B4-D347-A1E0-8DABA3C908B3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13363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448A78B8-14D6-48D3-D7AE-AB92AB6B816E}"/>
              </a:ext>
            </a:extLst>
          </p:cNvPr>
          <p:cNvSpPr/>
          <p:nvPr/>
        </p:nvSpPr>
        <p:spPr>
          <a:xfrm>
            <a:off x="0" y="0"/>
            <a:ext cx="46196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algn="l" rtl="0" eaLnBrk="1" fontAlgn="base" hangingPunct="1">
        <a:spcBef>
          <a:spcPts val="1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Nadpis 5">
            <a:extLst>
              <a:ext uri="{FF2B5EF4-FFF2-40B4-BE49-F238E27FC236}">
                <a16:creationId xmlns:a16="http://schemas.microsoft.com/office/drawing/2014/main" id="{668AD9F0-F316-7B2A-C857-9231C98625B2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057600" y="2031188"/>
            <a:ext cx="5594400" cy="351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cs-CZ" altLang="cs-CZ" sz="4800" dirty="0">
                <a:solidFill>
                  <a:schemeClr val="bg1"/>
                </a:solidFill>
              </a:rPr>
              <a:t>Webová aplikace pro podporu výuky 3D tisku </a:t>
            </a:r>
            <a:br>
              <a:rPr lang="cs-CZ" altLang="cs-CZ" sz="4800" dirty="0">
                <a:solidFill>
                  <a:schemeClr val="bg1"/>
                </a:solidFill>
              </a:rPr>
            </a:br>
            <a:br>
              <a:rPr lang="cs-CZ" altLang="cs-CZ" sz="4800" dirty="0">
                <a:solidFill>
                  <a:schemeClr val="bg1"/>
                </a:solidFill>
              </a:rPr>
            </a:br>
            <a:r>
              <a:rPr lang="cs-CZ" altLang="cs-CZ" sz="3200" dirty="0">
                <a:solidFill>
                  <a:schemeClr val="bg1"/>
                </a:solidFill>
              </a:rPr>
              <a:t>Zdeněk Šilhán</a:t>
            </a:r>
            <a:endParaRPr lang="cs-CZ" altLang="cs-CZ" sz="6000" dirty="0"/>
          </a:p>
        </p:txBody>
      </p:sp>
      <p:sp>
        <p:nvSpPr>
          <p:cNvPr id="2" name="Nadpis 5">
            <a:extLst>
              <a:ext uri="{FF2B5EF4-FFF2-40B4-BE49-F238E27FC236}">
                <a16:creationId xmlns:a16="http://schemas.microsoft.com/office/drawing/2014/main" id="{56B7419D-D6D3-85B5-3FEF-F81C1BFD6EE8}"/>
              </a:ext>
            </a:extLst>
          </p:cNvPr>
          <p:cNvSpPr txBox="1">
            <a:spLocks/>
          </p:cNvSpPr>
          <p:nvPr/>
        </p:nvSpPr>
        <p:spPr bwMode="auto">
          <a:xfrm>
            <a:off x="7459580" y="4063466"/>
            <a:ext cx="4158114" cy="11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chemeClr val="accent4"/>
                </a:solidFill>
              </a:rPr>
              <a:t>Vedoucí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práce</a:t>
            </a:r>
            <a:r>
              <a:rPr lang="en-US" sz="2000" dirty="0">
                <a:solidFill>
                  <a:schemeClr val="accent4"/>
                </a:solidFill>
              </a:rPr>
              <a:t>: Ing. Robert </a:t>
            </a:r>
            <a:r>
              <a:rPr lang="en-US" sz="2000" dirty="0" err="1">
                <a:solidFill>
                  <a:schemeClr val="accent4"/>
                </a:solidFill>
              </a:rPr>
              <a:t>Rouš</a:t>
            </a:r>
            <a:endParaRPr lang="en-US" sz="2000" dirty="0">
              <a:solidFill>
                <a:schemeClr val="accent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chemeClr val="accent4"/>
                </a:solidFill>
              </a:rPr>
              <a:t>Oponent</a:t>
            </a:r>
            <a:r>
              <a:rPr lang="en-US" sz="2000" dirty="0">
                <a:solidFill>
                  <a:schemeClr val="accent4"/>
                </a:solidFill>
              </a:rPr>
              <a:t>: Ing. Ivo </a:t>
            </a:r>
            <a:r>
              <a:rPr lang="en-US" sz="2000" dirty="0" err="1">
                <a:solidFill>
                  <a:schemeClr val="accent4"/>
                </a:solidFill>
              </a:rPr>
              <a:t>Pisařovic</a:t>
            </a:r>
            <a:r>
              <a:rPr lang="en-US" sz="2000" dirty="0">
                <a:solidFill>
                  <a:schemeClr val="accent4"/>
                </a:solidFill>
              </a:rPr>
              <a:t>, Ph.D.</a:t>
            </a:r>
            <a:br>
              <a:rPr lang="en-US" sz="2000" dirty="0"/>
            </a:br>
            <a:endParaRPr lang="cs-CZ" altLang="cs-CZ" sz="20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ABAD6-9B1D-B955-17E3-AFEB1BE24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4" y="1169986"/>
            <a:ext cx="10943624" cy="5014913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cs-CZ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Analýza požadavků vyučujících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Návrh webové aplikace pro podporu </a:t>
            </a:r>
            <a:r>
              <a:rPr lang="cs-CZ" dirty="0" err="1"/>
              <a:t>výuky</a:t>
            </a:r>
            <a:r>
              <a:rPr lang="cs-CZ" dirty="0"/>
              <a:t> 3D tisku na PEF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 err="1"/>
              <a:t>Úspěšná</a:t>
            </a:r>
            <a:r>
              <a:rPr lang="cs-CZ" dirty="0"/>
              <a:t> realizace navrhnuté aplikace implementující </a:t>
            </a:r>
            <a:r>
              <a:rPr lang="cs-CZ" dirty="0" err="1"/>
              <a:t>požadavky</a:t>
            </a:r>
            <a:r>
              <a:rPr lang="cs-CZ" dirty="0"/>
              <a:t> </a:t>
            </a:r>
            <a:r>
              <a:rPr lang="cs-CZ" dirty="0" err="1"/>
              <a:t>vyučujících</a:t>
            </a:r>
            <a:endParaRPr lang="cs-CZ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Ověření </a:t>
            </a:r>
            <a:r>
              <a:rPr lang="cs-CZ" dirty="0" err="1"/>
              <a:t>funkčnosti</a:t>
            </a:r>
            <a:r>
              <a:rPr lang="cs-CZ" dirty="0"/>
              <a:t> pomocí unit testů spolu s </a:t>
            </a:r>
            <a:r>
              <a:rPr lang="cs-CZ" dirty="0" err="1"/>
              <a:t>uživatelským</a:t>
            </a:r>
            <a:r>
              <a:rPr lang="cs-CZ" dirty="0"/>
              <a:t> </a:t>
            </a:r>
            <a:r>
              <a:rPr lang="cs-CZ" dirty="0" err="1"/>
              <a:t>testováním</a:t>
            </a:r>
            <a:endParaRPr lang="cs-CZ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 err="1"/>
              <a:t>Možnost</a:t>
            </a:r>
            <a:r>
              <a:rPr lang="cs-CZ" dirty="0"/>
              <a:t> </a:t>
            </a:r>
            <a:r>
              <a:rPr lang="cs-CZ" dirty="0" err="1"/>
              <a:t>dalšího</a:t>
            </a:r>
            <a:r>
              <a:rPr lang="cs-CZ" dirty="0"/>
              <a:t> rozvoje v budoucnosti</a:t>
            </a:r>
          </a:p>
          <a:p>
            <a:pPr>
              <a:lnSpc>
                <a:spcPct val="150000"/>
              </a:lnSpc>
            </a:pP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 err="1">
                <a:effectLst/>
              </a:rPr>
              <a:t>Výsledky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1847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ABAD6-9B1D-B955-17E3-AFEB1BE2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err="1"/>
              <a:t>Přidáni</a:t>
            </a:r>
            <a:r>
              <a:rPr lang="cs-CZ" dirty="0"/>
              <a:t>́ </a:t>
            </a:r>
            <a:r>
              <a:rPr lang="cs-CZ" dirty="0" err="1"/>
              <a:t>vytvořené</a:t>
            </a:r>
            <a:r>
              <a:rPr lang="cs-CZ" dirty="0"/>
              <a:t> rezervace do Google </a:t>
            </a:r>
            <a:r>
              <a:rPr lang="cs-CZ" dirty="0" err="1"/>
              <a:t>kalendáře</a:t>
            </a: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Mobilní verze </a:t>
            </a:r>
            <a:r>
              <a:rPr lang="cs-CZ" dirty="0" err="1"/>
              <a:t>uživatelského</a:t>
            </a:r>
            <a:r>
              <a:rPr lang="cs-CZ" dirty="0"/>
              <a:t> </a:t>
            </a:r>
            <a:r>
              <a:rPr lang="cs-CZ" dirty="0" err="1"/>
              <a:t>prostředi</a:t>
            </a:r>
            <a:r>
              <a:rPr lang="cs-CZ" dirty="0"/>
              <a:t>́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err="1"/>
              <a:t>Přeloženi</a:t>
            </a:r>
            <a:r>
              <a:rPr lang="cs-CZ" dirty="0"/>
              <a:t>́ </a:t>
            </a:r>
            <a:r>
              <a:rPr lang="cs-CZ" dirty="0" err="1"/>
              <a:t>uživatelského</a:t>
            </a:r>
            <a:r>
              <a:rPr lang="cs-CZ" dirty="0"/>
              <a:t> </a:t>
            </a:r>
            <a:r>
              <a:rPr lang="cs-CZ" dirty="0" err="1"/>
              <a:t>prostředí</a:t>
            </a:r>
            <a:r>
              <a:rPr lang="cs-CZ" dirty="0"/>
              <a:t> do více jazyků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Příprava na vydání </a:t>
            </a:r>
            <a:r>
              <a:rPr lang="cs-CZ" dirty="0" err="1"/>
              <a:t>OctoPrint</a:t>
            </a:r>
            <a:r>
              <a:rPr lang="cs-CZ" dirty="0"/>
              <a:t> 2.0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Doplnění obsahu výukových částí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br>
              <a:rPr lang="cs-CZ" dirty="0"/>
            </a:b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 err="1"/>
              <a:t>Potenciálni</a:t>
            </a:r>
            <a:r>
              <a:rPr lang="cs-CZ" dirty="0"/>
              <a:t>́ </a:t>
            </a:r>
            <a:r>
              <a:rPr lang="cs-CZ" dirty="0" err="1"/>
              <a:t>zlepšení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42525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6AA9E1-8C50-6FFF-DA00-E60A3D104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anchor="ctr"/>
          <a:lstStyle/>
          <a:p>
            <a:pPr algn="ctr"/>
            <a:r>
              <a:rPr lang="cs-CZ" dirty="0"/>
              <a:t>Děkuji Vám za pozornost</a:t>
            </a:r>
          </a:p>
        </p:txBody>
      </p:sp>
    </p:spTree>
    <p:extLst>
      <p:ext uri="{BB962C8B-B14F-4D97-AF65-F5344CB8AC3E}">
        <p14:creationId xmlns:p14="http://schemas.microsoft.com/office/powerpoint/2010/main" val="236776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ABAD6-9B1D-B955-17E3-AFEB1BE2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Jak motivovat </a:t>
            </a:r>
            <a:r>
              <a:rPr lang="cs-CZ" dirty="0" err="1"/>
              <a:t>žáky</a:t>
            </a:r>
            <a:r>
              <a:rPr lang="cs-CZ" dirty="0"/>
              <a:t> k prohloubení znalostí technicky </a:t>
            </a:r>
            <a:r>
              <a:rPr lang="cs-CZ" dirty="0" err="1"/>
              <a:t>složitého</a:t>
            </a:r>
            <a:r>
              <a:rPr lang="cs-CZ" dirty="0"/>
              <a:t> oboru?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 err="1"/>
              <a:t>Umožněni</a:t>
            </a:r>
            <a:r>
              <a:rPr lang="cs-CZ" dirty="0"/>
              <a:t>́ </a:t>
            </a:r>
            <a:r>
              <a:rPr lang="cs-CZ" dirty="0" err="1"/>
              <a:t>učiteli</a:t>
            </a:r>
            <a:r>
              <a:rPr lang="cs-CZ" dirty="0"/>
              <a:t> </a:t>
            </a:r>
            <a:r>
              <a:rPr lang="cs-CZ" dirty="0" err="1"/>
              <a:t>efektivněji</a:t>
            </a:r>
            <a:r>
              <a:rPr lang="cs-CZ" dirty="0"/>
              <a:t> </a:t>
            </a:r>
            <a:r>
              <a:rPr lang="cs-CZ" dirty="0" err="1"/>
              <a:t>vést</a:t>
            </a:r>
            <a:r>
              <a:rPr lang="cs-CZ" dirty="0"/>
              <a:t> </a:t>
            </a:r>
            <a:r>
              <a:rPr lang="cs-CZ" dirty="0" err="1"/>
              <a:t>výuku</a:t>
            </a:r>
            <a:r>
              <a:rPr lang="cs-CZ" dirty="0"/>
              <a:t> </a:t>
            </a:r>
            <a:r>
              <a:rPr lang="cs-CZ" dirty="0" err="1"/>
              <a:t>vytvářením</a:t>
            </a:r>
            <a:r>
              <a:rPr lang="cs-CZ" dirty="0"/>
              <a:t> </a:t>
            </a:r>
            <a:r>
              <a:rPr lang="cs-CZ" dirty="0" err="1"/>
              <a:t>kvízu</a:t>
            </a:r>
            <a:r>
              <a:rPr lang="cs-CZ" dirty="0"/>
              <a:t>̊ a </a:t>
            </a:r>
            <a:r>
              <a:rPr lang="cs-CZ" dirty="0" err="1"/>
              <a:t>návodu</a:t>
            </a:r>
            <a:r>
              <a:rPr lang="cs-CZ" dirty="0"/>
              <a:t>̊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 err="1"/>
              <a:t>Zjednodušením</a:t>
            </a:r>
            <a:r>
              <a:rPr lang="cs-CZ" dirty="0"/>
              <a:t> procesu tvorby rezervací 3D </a:t>
            </a:r>
            <a:r>
              <a:rPr lang="cs-CZ" dirty="0" err="1"/>
              <a:t>tiskárny</a:t>
            </a:r>
            <a:endParaRPr lang="cs-CZ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Motivace </a:t>
            </a:r>
            <a:r>
              <a:rPr lang="cs-CZ" dirty="0" err="1"/>
              <a:t>žáku</a:t>
            </a:r>
            <a:r>
              <a:rPr lang="cs-CZ" dirty="0"/>
              <a:t>̊ k </a:t>
            </a:r>
            <a:r>
              <a:rPr lang="cs-CZ" dirty="0" err="1"/>
              <a:t>aktivni</a:t>
            </a:r>
            <a:r>
              <a:rPr lang="cs-CZ" dirty="0"/>
              <a:t>́ </a:t>
            </a:r>
            <a:r>
              <a:rPr lang="cs-CZ" dirty="0" err="1"/>
              <a:t>účasti</a:t>
            </a:r>
            <a:r>
              <a:rPr lang="cs-CZ" dirty="0"/>
              <a:t> pomocí </a:t>
            </a:r>
            <a:r>
              <a:rPr lang="cs-CZ" dirty="0" err="1"/>
              <a:t>gamifikačních</a:t>
            </a:r>
            <a:r>
              <a:rPr lang="cs-CZ" dirty="0"/>
              <a:t> prvků a statistik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Nabídnutí kompletního řešení v rámci jedné webové aplikace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 err="1"/>
              <a:t>Řešeny</a:t>
            </a:r>
            <a:r>
              <a:rPr lang="cs-CZ" dirty="0"/>
              <a:t>́ </a:t>
            </a:r>
            <a:r>
              <a:rPr lang="cs-CZ" dirty="0" err="1"/>
              <a:t>problém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6355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ABAD6-9B1D-B955-17E3-AFEB1BE2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r>
              <a:rPr lang="cs-CZ" b="1" dirty="0" err="1"/>
              <a:t>Návrh</a:t>
            </a:r>
            <a:r>
              <a:rPr lang="cs-CZ" b="1" dirty="0"/>
              <a:t> a </a:t>
            </a:r>
            <a:r>
              <a:rPr lang="cs-CZ" b="1" dirty="0" err="1"/>
              <a:t>vytvořeni</a:t>
            </a:r>
            <a:r>
              <a:rPr lang="cs-CZ" b="1" dirty="0"/>
              <a:t>́ </a:t>
            </a:r>
            <a:r>
              <a:rPr lang="cs-CZ" b="1" dirty="0" err="1"/>
              <a:t>unikátní</a:t>
            </a:r>
            <a:r>
              <a:rPr lang="cs-CZ" b="1" dirty="0"/>
              <a:t> webové aplikace </a:t>
            </a:r>
            <a:r>
              <a:rPr lang="cs-CZ" b="1" dirty="0" err="1"/>
              <a:t>jejiž</a:t>
            </a:r>
            <a:r>
              <a:rPr lang="cs-CZ" b="1" dirty="0"/>
              <a:t> cílem bude: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 err="1"/>
              <a:t>Snížení</a:t>
            </a:r>
            <a:r>
              <a:rPr lang="cs-CZ" dirty="0"/>
              <a:t> </a:t>
            </a:r>
            <a:r>
              <a:rPr lang="cs-CZ" dirty="0" err="1"/>
              <a:t>administrativni</a:t>
            </a:r>
            <a:r>
              <a:rPr lang="cs-CZ" dirty="0"/>
              <a:t>́ </a:t>
            </a:r>
            <a:r>
              <a:rPr lang="cs-CZ" dirty="0" err="1"/>
              <a:t>zátěže</a:t>
            </a:r>
            <a:r>
              <a:rPr lang="cs-CZ" dirty="0"/>
              <a:t> kladené na </a:t>
            </a:r>
            <a:r>
              <a:rPr lang="cs-CZ" dirty="0" err="1"/>
              <a:t>učitele</a:t>
            </a:r>
            <a:endParaRPr lang="cs-CZ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 err="1"/>
              <a:t>Zvýšení</a:t>
            </a:r>
            <a:r>
              <a:rPr lang="cs-CZ" dirty="0"/>
              <a:t> dostupnosti </a:t>
            </a:r>
            <a:r>
              <a:rPr lang="cs-CZ" dirty="0" err="1"/>
              <a:t>výuky</a:t>
            </a:r>
            <a:endParaRPr lang="cs-CZ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 err="1"/>
              <a:t>Flexibilnějši</a:t>
            </a:r>
            <a:r>
              <a:rPr lang="cs-CZ" dirty="0"/>
              <a:t>́ </a:t>
            </a:r>
            <a:r>
              <a:rPr lang="cs-CZ" dirty="0" err="1"/>
              <a:t>plánováni</a:t>
            </a:r>
            <a:r>
              <a:rPr lang="cs-CZ" dirty="0"/>
              <a:t>́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Širší </a:t>
            </a:r>
            <a:r>
              <a:rPr lang="cs-CZ" dirty="0" err="1"/>
              <a:t>možnosti</a:t>
            </a:r>
            <a:r>
              <a:rPr lang="cs-CZ" dirty="0"/>
              <a:t> </a:t>
            </a:r>
            <a:r>
              <a:rPr lang="cs-CZ" dirty="0" err="1"/>
              <a:t>samovzděláváni</a:t>
            </a:r>
            <a:r>
              <a:rPr lang="cs-CZ" dirty="0"/>
              <a:t>́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Motivace studentu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cs-CZ" dirty="0"/>
          </a:p>
          <a:p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 err="1"/>
              <a:t>Cíl</a:t>
            </a:r>
            <a:r>
              <a:rPr lang="cs-CZ" dirty="0"/>
              <a:t> </a:t>
            </a:r>
            <a:r>
              <a:rPr lang="cs-CZ" dirty="0" err="1"/>
              <a:t>práce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389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</p:spPr>
        <p:txBody>
          <a:bodyPr>
            <a:normAutofit/>
          </a:bodyPr>
          <a:lstStyle/>
          <a:p>
            <a:r>
              <a:rPr lang="cs-CZ"/>
              <a:t>Použité technologie</a:t>
            </a:r>
            <a:endParaRPr lang="cs-CZ" dirty="0"/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92871A26-BE86-D473-E473-992CD1E49DD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389863" y="1219200"/>
            <a:ext cx="5818674" cy="49895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02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26E27-4DBB-1312-1DF4-50F503043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5822" y="1200150"/>
            <a:ext cx="5407025" cy="5460626"/>
          </a:xfrm>
        </p:spPr>
        <p:txBody>
          <a:bodyPr/>
          <a:lstStyle/>
          <a:p>
            <a:r>
              <a:rPr lang="cs-CZ" b="1" dirty="0"/>
              <a:t>Zvolený postup: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 err="1"/>
              <a:t>Raspberry</a:t>
            </a:r>
            <a:r>
              <a:rPr lang="cs-CZ" sz="1800" dirty="0"/>
              <a:t> </a:t>
            </a:r>
            <a:r>
              <a:rPr lang="cs-CZ" sz="1800" dirty="0" err="1"/>
              <a:t>Pi</a:t>
            </a:r>
            <a:r>
              <a:rPr lang="cs-CZ" sz="1800" dirty="0"/>
              <a:t> 3 Model B+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 err="1"/>
              <a:t>OctoPrint</a:t>
            </a:r>
            <a:r>
              <a:rPr lang="cs-CZ" sz="1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 err="1"/>
              <a:t>Original</a:t>
            </a:r>
            <a:r>
              <a:rPr lang="cs-CZ" sz="1800" dirty="0"/>
              <a:t> Prusa i3 MK2.5S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FE – </a:t>
            </a:r>
            <a:r>
              <a:rPr lang="cs-CZ" sz="1800" dirty="0" err="1"/>
              <a:t>Vue</a:t>
            </a:r>
            <a:r>
              <a:rPr lang="cs-CZ" sz="1800" dirty="0"/>
              <a:t>, </a:t>
            </a:r>
            <a:r>
              <a:rPr lang="cs-CZ" sz="1800" dirty="0" err="1"/>
              <a:t>Vuetify</a:t>
            </a:r>
            <a:r>
              <a:rPr lang="cs-CZ" sz="1800" dirty="0"/>
              <a:t>,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BE – Express, </a:t>
            </a:r>
            <a:r>
              <a:rPr lang="cs-CZ" sz="1800" dirty="0" err="1"/>
              <a:t>SQLite</a:t>
            </a:r>
            <a:r>
              <a:rPr lang="cs-CZ" sz="1800" dirty="0"/>
              <a:t>, JavaScript</a:t>
            </a:r>
          </a:p>
          <a:p>
            <a:endParaRPr lang="cs-CZ" dirty="0"/>
          </a:p>
          <a:p>
            <a:r>
              <a:rPr lang="cs-CZ" b="1" dirty="0">
                <a:solidFill>
                  <a:schemeClr val="accent4"/>
                </a:solidFill>
              </a:rPr>
              <a:t>Výhody zvoleného postupu: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Ř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možností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rozšíření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díky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dostupnosti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pluginu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Kompatibilita s 3D </a:t>
            </a:r>
            <a:r>
              <a:rPr lang="cs-CZ" sz="1800" dirty="0" err="1"/>
              <a:t>tiskárnami</a:t>
            </a:r>
            <a:r>
              <a:rPr lang="cs-CZ" sz="1800" dirty="0"/>
              <a:t> </a:t>
            </a:r>
            <a:r>
              <a:rPr lang="cs-CZ" sz="1800" dirty="0" err="1"/>
              <a:t>různých</a:t>
            </a:r>
            <a:r>
              <a:rPr lang="cs-CZ" sz="1800" dirty="0"/>
              <a:t> </a:t>
            </a:r>
            <a:r>
              <a:rPr lang="cs-CZ" sz="1800" dirty="0" err="1"/>
              <a:t>výrobcu</a:t>
            </a:r>
            <a:r>
              <a:rPr lang="cs-CZ" sz="1800" dirty="0"/>
              <a:t>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Reaktivní uživatelské rozhraní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Unifikovaný jazyk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/>
              <a:t>Metodika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83A222-F8C8-937D-0BE6-7893E1FAA7E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05550" y="1200149"/>
            <a:ext cx="5407025" cy="5460626"/>
          </a:xfrm>
        </p:spPr>
        <p:txBody>
          <a:bodyPr/>
          <a:lstStyle/>
          <a:p>
            <a:r>
              <a:rPr lang="cs-CZ" b="1" dirty="0" err="1"/>
              <a:t>Analýza</a:t>
            </a:r>
            <a:r>
              <a:rPr lang="cs-CZ" b="1" dirty="0"/>
              <a:t> </a:t>
            </a:r>
            <a:r>
              <a:rPr lang="cs-CZ" b="1" dirty="0" err="1"/>
              <a:t>požadavku</a:t>
            </a:r>
            <a:r>
              <a:rPr lang="cs-CZ" b="1" dirty="0"/>
              <a:t>̊:</a:t>
            </a: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Přehledné rozhraní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Rezervace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Výukové bloky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Gamifikace</a:t>
            </a:r>
          </a:p>
          <a:p>
            <a:endParaRPr lang="cs-CZ" dirty="0"/>
          </a:p>
          <a:p>
            <a:r>
              <a:rPr lang="cs-CZ" b="1" dirty="0" err="1">
                <a:solidFill>
                  <a:schemeClr val="accent4"/>
                </a:solidFill>
              </a:rPr>
              <a:t>Požadavky</a:t>
            </a:r>
            <a:r>
              <a:rPr lang="cs-CZ" b="1" dirty="0">
                <a:solidFill>
                  <a:schemeClr val="accent4"/>
                </a:solidFill>
              </a:rPr>
              <a:t> </a:t>
            </a:r>
            <a:r>
              <a:rPr lang="cs-CZ" b="1" dirty="0" err="1">
                <a:solidFill>
                  <a:schemeClr val="accent4"/>
                </a:solidFill>
              </a:rPr>
              <a:t>vyučujících</a:t>
            </a:r>
            <a:r>
              <a:rPr lang="cs-CZ" b="1" dirty="0">
                <a:solidFill>
                  <a:schemeClr val="accent4"/>
                </a:solidFill>
              </a:rPr>
              <a:t>: </a:t>
            </a: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ýběr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vlastnosti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materiálu</a:t>
            </a:r>
            <a:endParaRPr lang="en-US" sz="1400" b="0" dirty="0">
              <a:effectLst/>
            </a:endParaRP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Zvýšeni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́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povědomí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různých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typech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3D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tiskáren</a:t>
            </a:r>
            <a:endParaRPr lang="en-US" sz="1400" b="0" dirty="0">
              <a:effectLst/>
            </a:endParaRP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ákladni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́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údržba</a:t>
            </a:r>
            <a:endParaRPr lang="en-US" sz="1400" b="0" dirty="0">
              <a:effectLst/>
            </a:endParaRPr>
          </a:p>
          <a:p>
            <a:br>
              <a:rPr lang="en-US" sz="1400" dirty="0"/>
            </a:b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5515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alendar&#10;&#10;Description automatically generated">
            <a:extLst>
              <a:ext uri="{FF2B5EF4-FFF2-40B4-BE49-F238E27FC236}">
                <a16:creationId xmlns:a16="http://schemas.microsoft.com/office/drawing/2014/main" id="{9A259A26-877B-6702-F57F-002108EE3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4" y="1038226"/>
            <a:ext cx="9349065" cy="5819774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/>
              <a:t>Design </a:t>
            </a:r>
          </a:p>
        </p:txBody>
      </p:sp>
    </p:spTree>
    <p:extLst>
      <p:ext uri="{BB962C8B-B14F-4D97-AF65-F5344CB8AC3E}">
        <p14:creationId xmlns:p14="http://schemas.microsoft.com/office/powerpoint/2010/main" val="569256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/>
              <a:t>Design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21AAD0-E01C-A36C-F9DC-E5B2F828F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825" y="1038226"/>
            <a:ext cx="5960929" cy="3851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9956ED-A420-AEAC-3900-4C896267A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576" y="1559291"/>
            <a:ext cx="3678524" cy="34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4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/>
              <a:t>Design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6AB761-13D1-A500-CA4C-2638C75FF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825" y="1217940"/>
            <a:ext cx="5210175" cy="1907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F29362-1D3F-3ACD-A73B-4B9D9D591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9101"/>
            <a:ext cx="5616575" cy="52322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5297DD-CE4E-A5C7-8538-2337CB0F9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25" y="3304797"/>
            <a:ext cx="5209275" cy="3309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EEAF16-BC4A-863E-6854-91169BE06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732" y="5839857"/>
            <a:ext cx="19812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74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/>
              <a:t>Design </a:t>
            </a:r>
          </a:p>
        </p:txBody>
      </p:sp>
      <p:pic>
        <p:nvPicPr>
          <p:cNvPr id="7" name="Content Placeholder 6" descr="A screenshot of a webcam&#10;&#10;Description automatically generated">
            <a:extLst>
              <a:ext uri="{FF2B5EF4-FFF2-40B4-BE49-F238E27FC236}">
                <a16:creationId xmlns:a16="http://schemas.microsoft.com/office/drawing/2014/main" id="{F8FBCACF-3BF1-B62D-7E2D-BC26FE7FF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1038226"/>
            <a:ext cx="9366092" cy="5819774"/>
          </a:xfrm>
        </p:spPr>
      </p:pic>
    </p:spTree>
    <p:extLst>
      <p:ext uri="{BB962C8B-B14F-4D97-AF65-F5344CB8AC3E}">
        <p14:creationId xmlns:p14="http://schemas.microsoft.com/office/powerpoint/2010/main" val="29724593"/>
      </p:ext>
    </p:extLst>
  </p:cSld>
  <p:clrMapOvr>
    <a:masterClrMapping/>
  </p:clrMapOvr>
</p:sld>
</file>

<file path=ppt/theme/theme1.xml><?xml version="1.0" encoding="utf-8"?>
<a:theme xmlns:a="http://schemas.openxmlformats.org/drawingml/2006/main" name="MENDELU">
  <a:themeElements>
    <a:clrScheme name="MENDELU">
      <a:dk1>
        <a:srgbClr val="000000"/>
      </a:dk1>
      <a:lt1>
        <a:srgbClr val="FFFFFF"/>
      </a:lt1>
      <a:dk2>
        <a:srgbClr val="78BE14"/>
      </a:dk2>
      <a:lt2>
        <a:srgbClr val="7F7F7F"/>
      </a:lt2>
      <a:accent1>
        <a:srgbClr val="CE9700"/>
      </a:accent1>
      <a:accent2>
        <a:srgbClr val="0A5028"/>
      </a:accent2>
      <a:accent3>
        <a:srgbClr val="8C0A00"/>
      </a:accent3>
      <a:accent4>
        <a:srgbClr val="0046A0"/>
      </a:accent4>
      <a:accent5>
        <a:srgbClr val="AA006E"/>
      </a:accent5>
      <a:accent6>
        <a:srgbClr val="00AAB4"/>
      </a:accent6>
      <a:hlink>
        <a:srgbClr val="7F7F7F"/>
      </a:hlink>
      <a:folHlink>
        <a:srgbClr val="BFBFBF"/>
      </a:folHlink>
    </a:clrScheme>
    <a:fontScheme name="Vlastní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blona_prezentace_PEF.pot [režim kompatibility]" id="{519257F7-7D45-4BCA-B481-F042BAD2D46B}" vid="{E45F9717-1B5F-49C1-9AE7-C7B30AA5D9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MENDELU</Template>
  <TotalTime>1228</TotalTime>
  <Words>356</Words>
  <Application>Microsoft Macintosh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MENDELU</vt:lpstr>
      <vt:lpstr>Webová aplikace pro podporu výuky 3D tisku   Zdeněk Šilhán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Zdeněk Šilhán</dc:creator>
  <cp:lastModifiedBy>Zdeněk Šilhán</cp:lastModifiedBy>
  <cp:revision>34</cp:revision>
  <dcterms:created xsi:type="dcterms:W3CDTF">2024-05-14T13:36:51Z</dcterms:created>
  <dcterms:modified xsi:type="dcterms:W3CDTF">2024-05-15T10:05:06Z</dcterms:modified>
</cp:coreProperties>
</file>