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89" r:id="rId38"/>
    <p:sldId id="290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8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0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1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4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62E0-2498-4040-A328-B4D94939B240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4A50-2B63-4DEB-A4B7-223BA8F6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5737" y="2132856"/>
            <a:ext cx="52822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前馈神经网络</a:t>
            </a:r>
            <a:endParaRPr lang="zh-CN" altLang="en-US" sz="6600" b="1" cap="none" spc="0" dirty="0">
              <a:ln w="11430"/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7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336504"/>
            <a:ext cx="7848872" cy="23328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是另一个激活函数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它容忍一些负值。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接受一个实值输入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并将它们限制到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[-1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。一般二分类问题中隐藏层用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函数，输出层用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sigmod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函数。</a:t>
            </a:r>
            <a:endParaRPr lang="zh-CN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33081"/>
            <a:ext cx="5184576" cy="241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4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769970" cy="253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564285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函数是目前比较火的激活函数，相比于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sigmod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函数和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tanh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函数，它有以下独特的优点和缺点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优点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的神经元只需要进行加、乘和比较的操作，计算上更加高效。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函数被认为有生物上的解释性，比如单侧抑制、宽兴奋边界（即兴奋程度 也可以非常高）。在生物神经网络中，同时处于兴奋状态的神经元非常稀疏。人 脑中在同一时刻大概只有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1∼4%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的神经元处于活跃状态。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Sigmoid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型激活函数 会导致一个非稀疏的神经网络，而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却具有很好的稀疏性，大约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的神 经元会处于激活状态。 在优化方面，相比于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sigmoid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型函数的两端饱和，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函数为左饱和函数， 且在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 &gt; 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时导数为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，在一定程度上缓解了神经网络的梯度消失问题，加速梯 度下降的收敛速度。</a:t>
            </a:r>
          </a:p>
        </p:txBody>
      </p:sp>
    </p:spTree>
    <p:extLst>
      <p:ext uri="{BB962C8B-B14F-4D97-AF65-F5344CB8AC3E}">
        <p14:creationId xmlns:p14="http://schemas.microsoft.com/office/powerpoint/2010/main" val="2929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函数的输出是非零中心化的，给后一层的神经网络引入偏置偏移， 会影响梯度下降的效率。此外，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神经元在训练时比较容易“死亡”。在训练时，如果参数在一次不恰当的更新后，第一个隐藏层中的某个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神经元 在所有的训练数据上都不能被激活。那么，这个神经元自身参数的梯度永远都 会是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，在以后的训练过程中永远不能被激活。这种现象称为死亡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问题 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Dying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Problem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），并且也有可能会发生在其它隐藏层。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带泄露的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064896" cy="2232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带泄露的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Leaky 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）在输入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 &lt; 0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时，保持一个很小的梯度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 这样当神经元非激活时也能有一个非零的梯度可以更新参数，避免永远不能被激活。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带泄露的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的定义如下：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23803"/>
            <a:ext cx="6060296" cy="203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085184"/>
            <a:ext cx="828092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是一个很小的常数，比如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0.01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。当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γ &lt; 1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时，带泄露的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也可以写为</a:t>
            </a:r>
          </a:p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LeakyReLU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(x)=max(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x,γx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5153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网络结构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一个生物神经细胞的功能比较简单，而人工神经元只是生物神经细胞的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理想化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和简单实现，功能更加简单。要想模拟人脑的能力，单一的神经元是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远远不够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的，需要通过很多神经元一起协作来完成复杂的功能。这样通过一定的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连接方式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或信息传递方式进行协作的神经元可以看作是一个网络，就是</a:t>
            </a:r>
            <a:r>
              <a:rPr lang="zh-CN" altLang="en-US" b="1" dirty="0">
                <a:solidFill>
                  <a:srgbClr val="FF0000"/>
                </a:solidFill>
              </a:rPr>
              <a:t>神经网络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548680"/>
            <a:ext cx="84249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到目前为止，研究者已经发明了各种各样的神经网络结构。目前常用的神 经网络结构有以下三种：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rgbClr val="FF0000"/>
                </a:solidFill>
              </a:rPr>
              <a:t>前馈网络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反馈网络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网络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5" y="2887782"/>
            <a:ext cx="793273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0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前馈神经网络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给定一组神经元，我们可以以神经元为节点来构建一个网络。不同的神经 网络模型有着不同网络连接的拓扑结构。一种比较直接的拓扑结构是前馈网络。 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前馈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神经网络（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Feedforward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Neural Network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FNN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）是最早发明的简单人工神 经网络。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前馈神经网络也经常称为多层感知器（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LayerPerceptron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5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前馈神经网络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在前馈神经网络中，各神经元分别属于不同的层。每一层的神经元可以接 收前一层神经元的信号，并产生信号输出到下一层。第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层叫输入层，最后一 层叫输出层，其它中间层叫做隐藏层。整个网络中无反馈，信号从输入层向输 出层单向传播，可用一个有向无环图表示。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14455"/>
            <a:ext cx="3272377" cy="262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70"/>
            <a:ext cx="5688632" cy="268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70892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我们用下面的记号来描述一个前馈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神经网络：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2140"/>
            <a:ext cx="6696744" cy="318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0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前馈神经网络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激活函数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前馈神经网络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反向传播算法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梯度下降法</a:t>
            </a:r>
          </a:p>
        </p:txBody>
      </p:sp>
    </p:spTree>
    <p:extLst>
      <p:ext uri="{BB962C8B-B14F-4D97-AF65-F5344CB8AC3E}">
        <p14:creationId xmlns:p14="http://schemas.microsoft.com/office/powerpoint/2010/main" val="3812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前馈神经网络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前馈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神经网络可以通过逐层的信息传递，得到网络最后的输出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a(L)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 整个网络可以看作一个复合函数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ϕ(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x;W,b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，将向量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作为第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层的输入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a(0)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，将 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层的输出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a(L)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作为整个函数的输出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" y="4149080"/>
            <a:ext cx="9144873" cy="59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013176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表示网络中所有层的连接权重和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偏置。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梯度下降法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6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首先理解什么是梯度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？通俗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来说，梯度就是表示某一函数在该点处的方向导数沿着该方向取得较大值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，即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函数在当前位置的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导数。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59770"/>
            <a:ext cx="2016224" cy="80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544" y="4437112"/>
                <a:ext cx="828092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上式中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𝜃</m:t>
                    </m:r>
                    <m:r>
                      <a:rPr lang="zh-CN" altLang="en-US" sz="3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是</m:t>
                    </m:r>
                    <m:r>
                      <a:rPr lang="zh-CN" altLang="en-US" sz="3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自变量</m:t>
                    </m:r>
                    <m:r>
                      <a:rPr lang="zh-CN" altLang="en-US" sz="3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，</m:t>
                    </m:r>
                    <m:r>
                      <a:rPr lang="en-US" altLang="zh-CN" sz="3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3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是关于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的函数。</a:t>
                </a:r>
                <a:endParaRPr lang="en-US" altLang="zh-CN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zh-CN" altLang="en-US" sz="3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3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是凸函数，那么就可以使用梯度下降算法进行优化，下面介绍一下梯度下降算法的公式：</a:t>
                </a:r>
                <a:endPara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37112"/>
                <a:ext cx="8280920" cy="2062103"/>
              </a:xfrm>
              <a:prstGeom prst="rect">
                <a:avLst/>
              </a:prstGeom>
              <a:blipFill rotWithShape="1">
                <a:blip r:embed="rId3"/>
                <a:stretch>
                  <a:fillRect l="-1915" t="-5325" b="-7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2651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其中，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θo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是自变量参数，即下山位置坐标，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是学习因子，即下山每次前进的一小步（步进长度），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是更新后的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θo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，即下山移动一小步之后的位置。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4068452" cy="84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32656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梯度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下降法公式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假设函数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训练</a:t>
            </a:r>
            <a:r>
              <a:rPr lang="zh-CN" altLang="en-US" sz="2800" dirty="0"/>
              <a:t>数据集的假设函数（</a:t>
            </a:r>
            <a:r>
              <a:rPr lang="en-US" altLang="zh-CN" sz="2800" dirty="0"/>
              <a:t>hypothesis function</a:t>
            </a:r>
            <a:r>
              <a:rPr lang="zh-CN" altLang="en-US" sz="2800" dirty="0"/>
              <a:t>），又称模型函数：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116518" cy="88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579113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代价函数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58112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评估假设函数精确度、拟合度的代价函数（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function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49" y="5535235"/>
            <a:ext cx="3615283" cy="88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6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代价函数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   代价函数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的核心功能：代价函数的函数值用来评估假设函数的精确度、拟合度。精确度、拟合度的比较对象是我们提供的训练数据集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有一组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(θ0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θ1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θn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使得代价函数取得最小值，则将这组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(θ_0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θ1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θn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对应的假设函数对于我们提供的训练数据集有（最）很好的精确度，拟合度。即如果我们给一个待验证的特征值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，则通过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h(x)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计算出来的输出数据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y=h(x)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，和实际的数据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最接近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梯度下降算法的核心思想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讲解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学习速率</a:t>
            </a:r>
            <a:r>
              <a:rPr lang="el-GR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α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其中的偏导数的系数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是学习速率（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Rate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），且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α&gt;0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越大，学习速率越快，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不是越大越好。如果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太大的话，会导致梯度下降算法在图形的上坡和下坡上面来回震荡计算，严重的结果可能无法收敛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太小的话，会导致梯度下降算法的计算效率很低，虽然最后可以得到最佳的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(θ0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θ1)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，但是计算速度会很慢，训练时间会很长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梯度下降算法的推导公式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反向传播算法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我们需要知道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是怎么训练的，假设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网络已经搭建好了，在所有应用问题中（不管是网络结构，训练手段如何变化）我们的目标是不会变的，那就是网络的权值和偏置最终都变成一个最好的值，这个值可以让我们由输入可以得到理想的输出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于是问题就变成了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y=f(x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是输入，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是权值，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为偏置，所有这些量都可以有多个，比如多个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x3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我们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只需要知道一系列的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决定了一个函数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），这个函数让我们由输入可以计算出合理的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）我们最后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的目标就变成了尝试不同的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值，使得最后的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y=f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）无限接近我们希望得到的值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73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288" y="271189"/>
            <a:ext cx="8496944" cy="3589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但是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这个问题依然很复杂，我们把它简化一下，让（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y-t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^2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的值尽可能的小。于是原先的问题化为了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-t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^2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取到一个尽可能小的值。这个问题不是一个困难的问题，不论函数如何复杂，如果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降低到了一个无法再降低的值，那么就取到了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最小值。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如何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下降？数学告诉我们对于一个多变量的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函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,……)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而言，我们可以求得一个向量，它称作该函数的梯度，要注意的是，梯度是一个方向向量，它表示这个函数在该点变化率最大的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方向，于是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）的变化量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ΔC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就可以表示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成：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10" y="3861048"/>
            <a:ext cx="60579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08518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其中                                          是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该点上的微小变化，我们可以随意指定这些微小变化，只需要保证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ΔC&lt;0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就可以了，但是为了更快的下降，我们为何不选在梯度方向上做变化呢？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82580"/>
            <a:ext cx="3096344" cy="30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事实上，梯度下降的思想就是这样考虑的，我们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使得            ，从而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保证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一直递减，而对于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来说只要每次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更新            即可。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，到这里，似乎所有的问题都解决了，让我们重新整理一下思绪，我们将问题转化了很多步：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网络权值偏置更新问题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==&gt; f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）的结果逼近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==&gt; C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-t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^2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取极小值问题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==&gt; C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）按梯度下降问题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==&gt;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取到极小值，网络达到最优</a:t>
            </a: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1086157" cy="43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1152128" cy="45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6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人工神经网络（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ArtiﬁcialNeuralNetwork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）是指一系列受生物学和神 经学启发的数学模型。这些模型主要是通过对人脑的神经元网络进行抽象，构 建人工神经元，并按照一定拓扑结构来建立人工神经元之间的连接，来模拟生 物神经网络。在人工智能领域，人工神经网络也常常简称为神经网络（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）或神经模型（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Model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反向传播具体例子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2" y="2132856"/>
            <a:ext cx="412575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0176" y="1916832"/>
            <a:ext cx="4136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第一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层是输入层，包含两个神经元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，和截距项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b1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第二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层是隐含层，包含两个神经元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h1,h2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和截距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项  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b2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第三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层是输出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o1,o2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，每条线上标的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是层与层之间连接的权重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激活函数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我们默认为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sigmoid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42337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现在对他们赋上初值，如下图：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60851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22108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其中，输入数据 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i1=0.05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i2=0.10;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输出数据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o1=0.01,o2=0.99;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初始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权重 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w1=0.15,w2=0.20,w3=0.25,w4=0.30;</a:t>
            </a: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　　　　　　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w5=0.40,w6=0.45,w7=0.50,w8=0.88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目标：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给出输入数据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i1,i2(0.05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0.10)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，使输出尽可能与原始输出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o1,o2(0.01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0.99)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接近。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3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反向传播具体例子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1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前向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传播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输入层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----&gt;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隐含层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隐含层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----&gt;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输出层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2 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反向传播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计算总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误差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隐含层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----&gt;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输出层的权值更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隐含层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----&gt;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隐含层的权值更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输入层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----&gt;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隐含层：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神经元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的输入加权和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神经元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的输出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o1:(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此处用到激活函数为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sigmoid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同理，可计算出神经元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的输出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25757"/>
            <a:ext cx="5904656" cy="133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49" y="3929581"/>
            <a:ext cx="5688632" cy="5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73216"/>
            <a:ext cx="3312368" cy="57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7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隐含层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----&gt;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输出层：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计算输出层神经元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的值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这样前向传播的过程就结束了，我们得到输出值为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[0.75136079 , 0.772928465]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，与实际值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[0.01 , 0.99]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相差还很远，现在我们对误差进行反向传播，更新权值，重新计算输出。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5040560" cy="4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7776864" cy="39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5256584" cy="46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60822"/>
            <a:ext cx="2628292" cy="46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计算总误差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总误差：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(square 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但是有两个输出，所以分别计算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的误差，总误差为两者之和：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6227"/>
            <a:ext cx="3960440" cy="5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80254"/>
            <a:ext cx="6948772" cy="44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65" y="4784519"/>
            <a:ext cx="2304256" cy="44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11" y="5283760"/>
            <a:ext cx="6520241" cy="37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隐含层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----&gt;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输出层的权值更新：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以权重参数</a:t>
            </a:r>
            <a:r>
              <a:rPr lang="en-US" altLang="zh-CN" dirty="0"/>
              <a:t>w5</a:t>
            </a:r>
            <a:r>
              <a:rPr lang="zh-CN" altLang="en-US" dirty="0"/>
              <a:t>为例，如果我们想知道</a:t>
            </a:r>
            <a:r>
              <a:rPr lang="en-US" altLang="zh-CN" dirty="0"/>
              <a:t>w5</a:t>
            </a:r>
            <a:r>
              <a:rPr lang="zh-CN" altLang="en-US" dirty="0"/>
              <a:t>对整体误差产生了多少影响，可以用整体误差对</a:t>
            </a:r>
            <a:r>
              <a:rPr lang="en-US" altLang="zh-CN" dirty="0"/>
              <a:t>w5</a:t>
            </a:r>
            <a:r>
              <a:rPr lang="zh-CN" altLang="en-US" dirty="0"/>
              <a:t>求偏导求出：（</a:t>
            </a:r>
            <a:r>
              <a:rPr lang="zh-CN" altLang="en-US" dirty="0" smtClean="0"/>
              <a:t>链式法则）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5256584" cy="99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7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下面的图可以更直观的看清楚误差是怎样反向传播的：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500116" cy="43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22" y="2175955"/>
            <a:ext cx="4752528" cy="91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现在我们来分别计算每个式子的值：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计算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计算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计算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最后三者相乘：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529361"/>
            <a:ext cx="873141" cy="60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1008112" cy="62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27" y="4149080"/>
            <a:ext cx="801133" cy="53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704856" cy="57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10" y="3501008"/>
            <a:ext cx="8035770" cy="49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152"/>
            <a:ext cx="6063935" cy="52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4055537" cy="62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75605"/>
            <a:ext cx="7344816" cy="50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4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隐含层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----&gt;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隐含层的权值更新：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9728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其实与上面说的差不多，但是有个地方需要变一下，在上文计算总误差对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的偏导时，是从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out(o1)----&gt;net(o1)----&gt;w5,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但是在隐含层之间的权值更新时，是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out(h1)----&gt;net(h1)----&gt;w1,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out(h1)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会接受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E(o1)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E(o2)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两个地方传来的误差，所以这个地方两个都要计算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7" y="2924944"/>
            <a:ext cx="6356603" cy="386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67807"/>
            <a:ext cx="3240360" cy="120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1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470912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人工神经元（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Artiﬁcial Neuron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），简称神经元（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Neuron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），是构成神经网 络的基本单元，其主要是模拟生物神经元的结构和特性，接受一组输入信号并 产出输出。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生物学家在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世纪初就发现了生物神经元的结构。一个生物神经元通常具 有多个树突和一条轴突。树突用来接受信息，轴突用来发送信息。当神经元所 获得的输入信号的积累超过某个阈值时，它就处于兴奋状态，产生电脉冲。轴 突尾端有许多末梢可以给其他个神经元的树突产生连接（突触），并将电脉冲信 号传递给其它神经元。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前馈神经网络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数字分类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隐藏单元和体系的设计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MNIST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数据集分析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数字分类模型构建和培训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2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隐含层的设计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6" y="1700808"/>
            <a:ext cx="3895238" cy="219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177804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此网络中最左侧的层称为输入层</a:t>
            </a:r>
            <a:r>
              <a:rPr lang="en-US" altLang="zh-CN" sz="2000" dirty="0"/>
              <a:t>, </a:t>
            </a:r>
            <a:r>
              <a:rPr lang="zh-CN" altLang="zh-CN" sz="2000" dirty="0"/>
              <a:t>而层内的神经元称为输入神经元。最右边或输出层包含输出神经元</a:t>
            </a:r>
            <a:r>
              <a:rPr lang="zh-CN" altLang="en-US" sz="2000" dirty="0"/>
              <a:t>，</a:t>
            </a:r>
            <a:r>
              <a:rPr lang="zh-CN" altLang="zh-CN" sz="2000" dirty="0"/>
              <a:t>中间层被称为隐藏层</a:t>
            </a:r>
            <a:r>
              <a:rPr lang="en-US" altLang="zh-CN" sz="2000" dirty="0"/>
              <a:t>, </a:t>
            </a:r>
            <a:r>
              <a:rPr lang="zh-CN" altLang="zh-CN" sz="2000" dirty="0"/>
              <a:t>因为这个层中的神经元既不是输入也不是输出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645585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</a:t>
            </a:r>
            <a:r>
              <a:rPr lang="zh-CN" altLang="zh-CN" sz="2000" dirty="0"/>
              <a:t>面的网络仅有一个隐藏层</a:t>
            </a:r>
            <a:r>
              <a:rPr lang="en-US" altLang="zh-CN" sz="2000" dirty="0"/>
              <a:t>, </a:t>
            </a:r>
            <a:r>
              <a:rPr lang="zh-CN" altLang="zh-CN" sz="2000" dirty="0"/>
              <a:t>但某些网络有多个隐藏层。例如</a:t>
            </a:r>
            <a:r>
              <a:rPr lang="en-US" altLang="zh-CN" sz="2000" dirty="0"/>
              <a:t>, </a:t>
            </a:r>
            <a:r>
              <a:rPr lang="zh-CN" altLang="en-US" sz="2000" dirty="0"/>
              <a:t>右边的</a:t>
            </a:r>
            <a:r>
              <a:rPr lang="zh-CN" altLang="zh-CN" sz="2000" dirty="0"/>
              <a:t>四层网络有两个隐藏</a:t>
            </a:r>
            <a:r>
              <a:rPr lang="zh-CN" altLang="zh-CN" sz="2000" dirty="0" smtClean="0"/>
              <a:t>层</a:t>
            </a:r>
            <a:endParaRPr lang="zh-CN" altLang="zh-CN" sz="2000" dirty="0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932040" y="4339714"/>
            <a:ext cx="3447954" cy="1681574"/>
            <a:chOff x="2464" y="231"/>
            <a:chExt cx="5900" cy="3243"/>
          </a:xfrm>
        </p:grpSpPr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" y="231"/>
              <a:ext cx="5880" cy="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Line 10"/>
            <p:cNvCxnSpPr/>
            <p:nvPr/>
          </p:nvCxnSpPr>
          <p:spPr bwMode="auto">
            <a:xfrm>
              <a:off x="2464" y="259"/>
              <a:ext cx="5900" cy="0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1"/>
            <p:cNvCxnSpPr/>
            <p:nvPr/>
          </p:nvCxnSpPr>
          <p:spPr bwMode="auto">
            <a:xfrm>
              <a:off x="2464" y="259"/>
              <a:ext cx="0" cy="3215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12"/>
            <p:cNvCxnSpPr/>
            <p:nvPr/>
          </p:nvCxnSpPr>
          <p:spPr bwMode="auto">
            <a:xfrm>
              <a:off x="8364" y="259"/>
              <a:ext cx="0" cy="3215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3"/>
            <p:cNvCxnSpPr/>
            <p:nvPr/>
          </p:nvCxnSpPr>
          <p:spPr bwMode="auto">
            <a:xfrm>
              <a:off x="2464" y="3474"/>
              <a:ext cx="5900" cy="0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193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85145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上图是一个更隐蔽的人工神经网络，但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在其中组织输入、隐藏和输出图层的体系结构非常简单。例如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让我们通过一个实用的示例来查看特定的手写图像是否有数字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2314064"/>
            <a:ext cx="3533775" cy="133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2066072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我们将输入图像的像素送入输入层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MNIST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数据集中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我们有单色图像。每一个都是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28,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所以我们需要有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28 x 28 = 784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神经元在输入层接收此输入图像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161" y="4318064"/>
            <a:ext cx="8286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在输出层中</a:t>
            </a:r>
            <a:r>
              <a:rPr lang="en-US" altLang="zh-CN" sz="2000" dirty="0"/>
              <a:t>, </a:t>
            </a:r>
            <a:r>
              <a:rPr lang="zh-CN" altLang="zh-CN" sz="2000" dirty="0"/>
              <a:t>我们只需要</a:t>
            </a:r>
            <a:r>
              <a:rPr lang="en-US" altLang="zh-CN" sz="2000" dirty="0"/>
              <a:t>1</a:t>
            </a:r>
            <a:r>
              <a:rPr lang="zh-CN" altLang="zh-CN" sz="2000" dirty="0"/>
              <a:t>个神经元</a:t>
            </a:r>
            <a:r>
              <a:rPr lang="en-US" altLang="zh-CN" sz="2000" dirty="0"/>
              <a:t>, </a:t>
            </a:r>
            <a:r>
              <a:rPr lang="zh-CN" altLang="zh-CN" sz="2000" dirty="0"/>
              <a:t>这会产生一个概率</a:t>
            </a:r>
            <a:r>
              <a:rPr lang="en-US" altLang="zh-CN" sz="2000" dirty="0"/>
              <a:t> (</a:t>
            </a:r>
            <a:r>
              <a:rPr lang="zh-CN" altLang="zh-CN" sz="2000" dirty="0"/>
              <a:t>或分数</a:t>
            </a:r>
            <a:r>
              <a:rPr lang="en-US" altLang="zh-CN" sz="2000" dirty="0"/>
              <a:t>), </a:t>
            </a:r>
            <a:r>
              <a:rPr lang="zh-CN" altLang="zh-CN" sz="2000" dirty="0"/>
              <a:t>该图像是否有数字</a:t>
            </a:r>
            <a:r>
              <a:rPr lang="en-US" altLang="zh-CN" sz="2000" dirty="0"/>
              <a:t>9</a:t>
            </a:r>
            <a:r>
              <a:rPr lang="zh-CN" altLang="zh-CN" sz="2000" dirty="0"/>
              <a:t>。例如</a:t>
            </a:r>
            <a:r>
              <a:rPr lang="en-US" altLang="zh-CN" sz="2000" dirty="0"/>
              <a:t>, </a:t>
            </a:r>
            <a:r>
              <a:rPr lang="zh-CN" altLang="zh-CN" sz="2000" dirty="0"/>
              <a:t>大于</a:t>
            </a:r>
            <a:r>
              <a:rPr lang="en-US" altLang="zh-CN" sz="2000" dirty="0"/>
              <a:t>0.5 </a:t>
            </a:r>
            <a:r>
              <a:rPr lang="zh-CN" altLang="zh-CN" sz="2000" dirty="0"/>
              <a:t>的输出值表示此图像具有数字</a:t>
            </a:r>
            <a:r>
              <a:rPr lang="en-US" altLang="zh-CN" sz="2000" dirty="0"/>
              <a:t> 1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zh-CN" sz="2000" dirty="0"/>
              <a:t>如果小于</a:t>
            </a:r>
            <a:r>
              <a:rPr lang="en-US" altLang="zh-CN" sz="2000" dirty="0"/>
              <a:t> 0.5, </a:t>
            </a:r>
            <a:r>
              <a:rPr lang="zh-CN" altLang="zh-CN" sz="2000" dirty="0"/>
              <a:t>则表示输入图像中没有数字</a:t>
            </a:r>
            <a:r>
              <a:rPr lang="en-US" altLang="zh-CN" sz="2000" dirty="0"/>
              <a:t>1</a:t>
            </a:r>
            <a:r>
              <a:rPr lang="zh-CN" altLang="zh-CN" sz="2000" dirty="0"/>
              <a:t>。</a:t>
            </a:r>
          </a:p>
          <a:p>
            <a:r>
              <a:rPr lang="zh-CN" altLang="zh-CN" sz="2000" dirty="0"/>
              <a:t>因此</a:t>
            </a:r>
            <a:r>
              <a:rPr lang="en-US" altLang="zh-CN" sz="2000" dirty="0"/>
              <a:t>, </a:t>
            </a:r>
            <a:r>
              <a:rPr lang="zh-CN" altLang="zh-CN" sz="2000" dirty="0"/>
              <a:t>这些类型的网络</a:t>
            </a:r>
            <a:r>
              <a:rPr lang="en-US" altLang="zh-CN" sz="2000" dirty="0"/>
              <a:t>, </a:t>
            </a:r>
            <a:r>
              <a:rPr lang="zh-CN" altLang="zh-CN" sz="2000" dirty="0"/>
              <a:t>其中一个层的输出被送入下一层的输入</a:t>
            </a:r>
            <a:r>
              <a:rPr lang="en-US" altLang="zh-CN" sz="2000" dirty="0"/>
              <a:t>, </a:t>
            </a:r>
            <a:r>
              <a:rPr lang="zh-CN" altLang="zh-CN" sz="2000" dirty="0"/>
              <a:t>被称为利用。在层中这种顺序性意味着它没有循环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48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MNIST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CN" sz="2400" dirty="0"/>
              <a:t>MNIST </a:t>
            </a:r>
            <a:r>
              <a:rPr lang="zh-CN" altLang="zh-CN" sz="2400" dirty="0"/>
              <a:t>数据分为三部分</a:t>
            </a:r>
            <a:r>
              <a:rPr lang="en-US" altLang="zh-CN" sz="2400" dirty="0"/>
              <a:t>: </a:t>
            </a:r>
            <a:r>
              <a:rPr lang="zh-CN" altLang="zh-CN" sz="2400" dirty="0"/>
              <a:t>培训数据的</a:t>
            </a:r>
            <a:r>
              <a:rPr lang="en-US" altLang="zh-CN" sz="2400" dirty="0"/>
              <a:t>5.5</a:t>
            </a:r>
            <a:r>
              <a:rPr lang="zh-CN" altLang="zh-CN" sz="2400" dirty="0"/>
              <a:t>万个数据点</a:t>
            </a:r>
            <a:r>
              <a:rPr lang="en-US" altLang="zh-CN" sz="2400" dirty="0"/>
              <a:t> (MNIST)</a:t>
            </a:r>
            <a:r>
              <a:rPr lang="zh-CN" altLang="zh-CN" sz="2400" dirty="0"/>
              <a:t>、</a:t>
            </a:r>
            <a:r>
              <a:rPr lang="en-US" altLang="zh-CN" sz="2400" dirty="0"/>
              <a:t>1</a:t>
            </a:r>
            <a:r>
              <a:rPr lang="zh-CN" altLang="zh-CN" sz="2400" dirty="0"/>
              <a:t>万点测试数据</a:t>
            </a:r>
            <a:r>
              <a:rPr lang="en-US" altLang="zh-CN" sz="2400" dirty="0"/>
              <a:t> (MNIST </a:t>
            </a:r>
            <a:r>
              <a:rPr lang="zh-CN" altLang="zh-CN" sz="2400" dirty="0"/>
              <a:t>测试</a:t>
            </a:r>
            <a:r>
              <a:rPr lang="en-US" altLang="zh-CN" sz="2400" dirty="0"/>
              <a:t>) </a:t>
            </a:r>
            <a:r>
              <a:rPr lang="zh-CN" altLang="zh-CN" sz="2400" dirty="0"/>
              <a:t>和</a:t>
            </a:r>
            <a:r>
              <a:rPr lang="en-US" altLang="zh-CN" sz="2400" dirty="0"/>
              <a:t>5000</a:t>
            </a:r>
            <a:r>
              <a:rPr lang="zh-CN" altLang="zh-CN" sz="2400" dirty="0"/>
              <a:t>点验证数据</a:t>
            </a:r>
            <a:r>
              <a:rPr lang="en-US" altLang="zh-CN" sz="2400" dirty="0"/>
              <a:t> (MNIST. </a:t>
            </a:r>
            <a:r>
              <a:rPr lang="zh-CN" altLang="zh-CN" sz="2400" dirty="0"/>
              <a:t>验证</a:t>
            </a:r>
            <a:r>
              <a:rPr lang="en-US" altLang="zh-CN" sz="2400" dirty="0"/>
              <a:t>)</a:t>
            </a:r>
            <a:r>
              <a:rPr lang="zh-CN" altLang="zh-CN" sz="2400" dirty="0"/>
              <a:t>。如前所述</a:t>
            </a:r>
            <a:r>
              <a:rPr lang="en-US" altLang="zh-CN" sz="2400" dirty="0"/>
              <a:t>, </a:t>
            </a:r>
            <a:r>
              <a:rPr lang="zh-CN" altLang="zh-CN" sz="2400" dirty="0"/>
              <a:t>每个</a:t>
            </a:r>
            <a:r>
              <a:rPr lang="en-US" altLang="zh-CN" sz="2400" dirty="0"/>
              <a:t> MNIST </a:t>
            </a:r>
            <a:r>
              <a:rPr lang="zh-CN" altLang="zh-CN" sz="2400" dirty="0"/>
              <a:t>示例都有两个部分</a:t>
            </a:r>
            <a:r>
              <a:rPr lang="en-US" altLang="zh-CN" sz="2400" dirty="0"/>
              <a:t>: </a:t>
            </a:r>
            <a:r>
              <a:rPr lang="zh-CN" altLang="zh-CN" sz="2400" dirty="0"/>
              <a:t>手写数字的图像及其对应的标签。定型集和测试集都包含图像及其相应的标签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如图所示，</a:t>
            </a:r>
            <a:r>
              <a:rPr lang="zh-CN" altLang="zh-CN" sz="2400" dirty="0"/>
              <a:t>每个图像是</a:t>
            </a:r>
            <a:r>
              <a:rPr lang="en-US" altLang="zh-CN" sz="2400" dirty="0"/>
              <a:t>28</a:t>
            </a:r>
            <a:r>
              <a:rPr lang="zh-CN" altLang="zh-CN" sz="2400" dirty="0"/>
              <a:t>像素</a:t>
            </a:r>
            <a:r>
              <a:rPr lang="en-US" altLang="zh-CN" sz="2400" dirty="0"/>
              <a:t> x 28 </a:t>
            </a:r>
            <a:r>
              <a:rPr lang="zh-CN" altLang="zh-CN" sz="2400" dirty="0"/>
              <a:t>像素。我们可以将其解释为大量数字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endParaRPr lang="zh-CN" alt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902963" y="4509120"/>
            <a:ext cx="5261325" cy="1584176"/>
            <a:chOff x="1677" y="253"/>
            <a:chExt cx="7475" cy="2960"/>
          </a:xfrm>
        </p:grpSpPr>
        <p:pic>
          <p:nvPicPr>
            <p:cNvPr id="5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" y="263"/>
              <a:ext cx="7455" cy="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Line 22"/>
            <p:cNvCxnSpPr/>
            <p:nvPr/>
          </p:nvCxnSpPr>
          <p:spPr bwMode="auto">
            <a:xfrm>
              <a:off x="1677" y="253"/>
              <a:ext cx="7475" cy="0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23"/>
            <p:cNvCxnSpPr/>
            <p:nvPr/>
          </p:nvCxnSpPr>
          <p:spPr bwMode="auto">
            <a:xfrm>
              <a:off x="1677" y="253"/>
              <a:ext cx="0" cy="2960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24"/>
            <p:cNvCxnSpPr/>
            <p:nvPr/>
          </p:nvCxnSpPr>
          <p:spPr bwMode="auto">
            <a:xfrm>
              <a:off x="9152" y="253"/>
              <a:ext cx="0" cy="2960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25"/>
            <p:cNvCxnSpPr/>
            <p:nvPr/>
          </p:nvCxnSpPr>
          <p:spPr bwMode="auto">
            <a:xfrm>
              <a:off x="1677" y="3213"/>
              <a:ext cx="7475" cy="0"/>
            </a:xfrm>
            <a:prstGeom prst="line">
              <a:avLst/>
            </a:prstGeom>
            <a:noFill/>
            <a:ln w="12700">
              <a:solidFill>
                <a:srgbClr val="010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150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节课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通过对神经网络的基本解释和对多层神经网络的需求进行了研究。本文还介绍了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TensorFlow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计算图模型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并给出了线性回归和逻辑回归等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基本示例。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我们对数字分类任务进行了一个模糊神经网络的基本实现。我们还回顾了神经网络环境中使用的术语。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3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神经元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420152" cy="169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1"/>
            <a:ext cx="34563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16016" y="1556792"/>
                <a:ext cx="3888432" cy="194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我们大脑的基本计算单元叫做神经元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我们的神经系统中大约有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860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亿个神经元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它与大约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14</m:t>
                        </m:r>
                      </m:sup>
                    </m:sSup>
                    <m:sSup>
                      <m:sSupPr>
                        <m:ctrlPr>
                          <a:rPr lang="zh-CN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15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个突触相连。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556792"/>
                <a:ext cx="3888432" cy="1943161"/>
              </a:xfrm>
              <a:prstGeom prst="rect">
                <a:avLst/>
              </a:prstGeom>
              <a:blipFill rotWithShape="1">
                <a:blip r:embed="rId4"/>
                <a:stretch>
                  <a:fillRect l="-2512" t="-2508" r="-1256" b="-5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3501008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神经网络中计算的基本单位是神经元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通常称为节点或单元。它接收来自其他节点或外部源的输入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,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并计算输出。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为了可以模拟人脑神经元的传导，我们必须把神经元的传导以数学公式来表示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71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352928" cy="61926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假设一个神经元接受</a:t>
                </a:r>
                <a14:m>
                  <m:oMath xmlns:m="http://schemas.openxmlformats.org/officeDocument/2006/math">
                    <m:r>
                      <a:rPr lang="en-US" altLang="zh-CN" sz="31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1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1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31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1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令向量</a:t>
                </a:r>
                <a14:m>
                  <m:oMath xmlns:m="http://schemas.openxmlformats.org/officeDocument/2006/math"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来表示这组输入，并用净输入</a:t>
                </a: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net input</a:t>
                </a: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CN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z ∈R</a:t>
                </a: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表示一个神经元所获得的输入信号</a:t>
                </a:r>
                <a14:m>
                  <m:oMath xmlns:m="http://schemas.openxmlformats.org/officeDocument/2006/math"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的加权和，</a:t>
                </a:r>
                <a:endParaRPr lang="en-US" altLang="zh-CN" sz="3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1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1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1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1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1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1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altLang="zh-CN" sz="3100" b="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altLang="zh-CN" sz="3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𝑤</m:t>
                    </m:r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CN" sz="3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⋯;</m:t>
                        </m:r>
                        <m:sSub>
                          <m:sSubPr>
                            <m:ctrlP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1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31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R</m:t>
                    </m:r>
                    <m:r>
                      <a:rPr lang="en-US" altLang="zh-CN" sz="31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,是</m:t>
                    </m:r>
                    <m:r>
                      <m:rPr>
                        <m:sty m:val="p"/>
                      </m:rPr>
                      <a:rPr lang="en-US" altLang="zh-CN" sz="31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d</m:t>
                    </m:r>
                    <m:r>
                      <a:rPr lang="zh-CN" altLang="en-US" sz="31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维的权重</m:t>
                    </m:r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向量，</a:t>
                </a:r>
                <a14:m>
                  <m:oMath xmlns:m="http://schemas.openxmlformats.org/officeDocument/2006/math"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𝑏</m:t>
                    </m:r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是偏置。</a:t>
                </a:r>
                <a:endParaRPr lang="en-US" altLang="zh-CN" sz="3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净输入</a:t>
                </a:r>
                <a14:m>
                  <m:oMath xmlns:m="http://schemas.openxmlformats.org/officeDocument/2006/math">
                    <m:r>
                      <a:rPr lang="en-US" altLang="zh-CN" sz="31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在经过一个非线性函数后，得到神经元的活性值</a:t>
                </a: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activation</a:t>
                </a:r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31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3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endParaRPr lang="en-US" altLang="zh-CN" sz="3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1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1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3100" dirty="0" smtClean="0"/>
              </a:p>
              <a:p>
                <a:pPr marL="0" indent="0">
                  <a:buNone/>
                </a:pPr>
                <a:endParaRPr lang="zh-CN" altLang="en-US" sz="31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352928" cy="6192688"/>
              </a:xfrm>
              <a:blipFill rotWithShape="1">
                <a:blip r:embed="rId2"/>
                <a:stretch>
                  <a:fillRect l="-1606" t="-1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9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1"/>
                <a:ext cx="8229600" cy="33123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净输入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在经过一个非线性函数后，得到神经元的活性值（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activation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这里的函数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为非线性激活函数。典型的激活函数有阶跃函数，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sigmoid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型函数、 非线性斜面函数等。</a:t>
                </a:r>
                <a:endPara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1"/>
                <a:ext cx="8229600" cy="3312367"/>
              </a:xfrm>
              <a:blipFill rotWithShape="1">
                <a:blip r:embed="rId2"/>
                <a:stretch>
                  <a:fillRect l="-1852" t="-2947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4104456" cy="32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3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激活函数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为了增强网络的表达能力以及学习能力，一般使用连续非线性激活函数 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activation function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）。因为连续非线性激活函数可导，所以可以用最优化的 方法来学习网络参数。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下面介绍几种在神经网络中常用的激活函数。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Sigmoid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Sigmoid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函数的图像及公式如下：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586910" cy="218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4437112"/>
            <a:ext cx="76328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此函数接受实值输入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并将其限定到介于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之间的范围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。小于临界值时会忽略此刺激，大于临界值时开始接收神经刺激，当达到一定程度时，感觉会开始钝化。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3143</Words>
  <Application>Microsoft Office PowerPoint</Application>
  <PresentationFormat>全屏显示(4:3)</PresentationFormat>
  <Paragraphs>156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PowerPoint 演示文稿</vt:lpstr>
      <vt:lpstr>前馈神经网络</vt:lpstr>
      <vt:lpstr>PowerPoint 演示文稿</vt:lpstr>
      <vt:lpstr>神经元</vt:lpstr>
      <vt:lpstr>神经元</vt:lpstr>
      <vt:lpstr>PowerPoint 演示文稿</vt:lpstr>
      <vt:lpstr>PowerPoint 演示文稿</vt:lpstr>
      <vt:lpstr>激活函数</vt:lpstr>
      <vt:lpstr>Sigmoid 函数</vt:lpstr>
      <vt:lpstr>Tanh 函数</vt:lpstr>
      <vt:lpstr>ReLU函数</vt:lpstr>
      <vt:lpstr>ReLU函数优点</vt:lpstr>
      <vt:lpstr>ReLU函数缺点</vt:lpstr>
      <vt:lpstr>带泄露的ReLU函数</vt:lpstr>
      <vt:lpstr>网络结构</vt:lpstr>
      <vt:lpstr>PowerPoint 演示文稿</vt:lpstr>
      <vt:lpstr>前馈神经网络</vt:lpstr>
      <vt:lpstr>前馈神经网络</vt:lpstr>
      <vt:lpstr>PowerPoint 演示文稿</vt:lpstr>
      <vt:lpstr>前馈神经网络</vt:lpstr>
      <vt:lpstr>梯度下降法</vt:lpstr>
      <vt:lpstr>PowerPoint 演示文稿</vt:lpstr>
      <vt:lpstr>假设函数</vt:lpstr>
      <vt:lpstr>代价函数</vt:lpstr>
      <vt:lpstr>梯度下降算法的核心思想讲解</vt:lpstr>
      <vt:lpstr>梯度下降算法的推导公式</vt:lpstr>
      <vt:lpstr>反向传播算法</vt:lpstr>
      <vt:lpstr>PowerPoint 演示文稿</vt:lpstr>
      <vt:lpstr>PowerPoint 演示文稿</vt:lpstr>
      <vt:lpstr>反向传播具体例子</vt:lpstr>
      <vt:lpstr>PowerPoint 演示文稿</vt:lpstr>
      <vt:lpstr>反向传播具体例子</vt:lpstr>
      <vt:lpstr>1.输入层----&gt;隐含层：</vt:lpstr>
      <vt:lpstr>2.隐含层----&gt;输出层：</vt:lpstr>
      <vt:lpstr>1.计算总误差</vt:lpstr>
      <vt:lpstr>2.隐含层----&gt;输出层的权值更新：</vt:lpstr>
      <vt:lpstr>下面的图可以更直观的看清楚误差是怎样反向传播的：</vt:lpstr>
      <vt:lpstr>现在我们来分别计算每个式子的值：</vt:lpstr>
      <vt:lpstr>3.隐含层----&gt;隐含层的权值更新：</vt:lpstr>
      <vt:lpstr>前馈神经网络—数字分类</vt:lpstr>
      <vt:lpstr>隐含层的设计</vt:lpstr>
      <vt:lpstr>PowerPoint 演示文稿</vt:lpstr>
      <vt:lpstr>MNIST 数据集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前馈神经网络</dc:title>
  <dc:creator>辛杨</dc:creator>
  <cp:lastModifiedBy>辛杨</cp:lastModifiedBy>
  <cp:revision>31</cp:revision>
  <dcterms:created xsi:type="dcterms:W3CDTF">2018-11-07T08:06:16Z</dcterms:created>
  <dcterms:modified xsi:type="dcterms:W3CDTF">2018-11-19T08:41:03Z</dcterms:modified>
</cp:coreProperties>
</file>