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7" r:id="rId7"/>
    <p:sldId id="259" r:id="rId8"/>
    <p:sldId id="260" r:id="rId9"/>
    <p:sldId id="297" r:id="rId10"/>
    <p:sldId id="296" r:id="rId11"/>
    <p:sldId id="299" r:id="rId12"/>
    <p:sldId id="302" r:id="rId13"/>
    <p:sldId id="319" r:id="rId14"/>
    <p:sldId id="276"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348028" y="2611487"/>
            <a:ext cx="5472608" cy="904863"/>
          </a:xfrm>
        </p:spPr>
        <p:txBody>
          <a:bodyPr anchor="b">
            <a:normAutofit/>
          </a:bodyPr>
          <a:lstStyle>
            <a:lvl1pPr algn="ctr">
              <a:defRPr sz="44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6348028" y="3579403"/>
            <a:ext cx="5472608" cy="461665"/>
          </a:xfrm>
        </p:spPr>
        <p:txBody>
          <a:bodyPr>
            <a:norm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内容">
    <p:spTree>
      <p:nvGrpSpPr>
        <p:cNvPr id="1" name=""/>
        <p:cNvGrpSpPr/>
        <p:nvPr/>
      </p:nvGrpSpPr>
      <p:grpSpPr>
        <a:xfrm>
          <a:off x="0" y="0"/>
          <a:ext cx="0" cy="0"/>
          <a:chOff x="0" y="0"/>
          <a:chExt cx="0" cy="0"/>
        </a:xfrm>
      </p:grpSpPr>
      <p:sp>
        <p:nvSpPr>
          <p:cNvPr id="8" name="矩形 7"/>
          <p:cNvSpPr/>
          <p:nvPr/>
        </p:nvSpPr>
        <p:spPr>
          <a:xfrm flipV="1">
            <a:off x="0" y="607031"/>
            <a:ext cx="527425" cy="409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Rectangular Callout 15"/>
          <p:cNvSpPr/>
          <p:nvPr/>
        </p:nvSpPr>
        <p:spPr>
          <a:xfrm flipH="1">
            <a:off x="6023992" y="2718452"/>
            <a:ext cx="3924436" cy="641605"/>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标题 1"/>
          <p:cNvSpPr>
            <a:spLocks noGrp="1"/>
          </p:cNvSpPr>
          <p:nvPr>
            <p:ph type="title" hasCustomPrompt="1"/>
          </p:nvPr>
        </p:nvSpPr>
        <p:spPr>
          <a:xfrm>
            <a:off x="6023992" y="2671870"/>
            <a:ext cx="3924436" cy="757130"/>
          </a:xfrm>
        </p:spPr>
        <p:txBody>
          <a:bodyPr anchor="ctr" anchorCtr="0">
            <a:normAutofit/>
          </a:bodyPr>
          <a:lstStyle>
            <a:lvl1pPr algn="r">
              <a:defRPr sz="36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6023992" y="3501009"/>
            <a:ext cx="3924436" cy="424732"/>
          </a:xfrm>
        </p:spPr>
        <p:txBody>
          <a:bodyPr>
            <a:normAutofit/>
          </a:bodyPr>
          <a:lstStyle>
            <a:lvl1pPr marL="0" indent="0" algn="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矩形 9"/>
          <p:cNvSpPr/>
          <p:nvPr/>
        </p:nvSpPr>
        <p:spPr>
          <a:xfrm flipV="1">
            <a:off x="0" y="751047"/>
            <a:ext cx="527425" cy="51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2" name="标题 1"/>
          <p:cNvSpPr>
            <a:spLocks noGrp="1"/>
          </p:cNvSpPr>
          <p:nvPr>
            <p:ph type="title"/>
          </p:nvPr>
        </p:nvSpPr>
        <p:spPr>
          <a:xfrm>
            <a:off x="839788" y="303237"/>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82816" y="2503812"/>
            <a:ext cx="5257800" cy="1089529"/>
          </a:xfrm>
        </p:spPr>
        <p:txBody>
          <a:bodyPr>
            <a:normAutofit/>
          </a:bodyPr>
          <a:lstStyle>
            <a:lvl1pPr algn="ctr">
              <a:defRPr sz="5400" b="1">
                <a:solidFill>
                  <a:schemeClr val="tx2"/>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B4916-4975-4389-AC0A-35860555A91B}" type="slidenum">
              <a:rPr lang="zh-CN" altLang="en-US" smtClean="0"/>
            </a:fld>
            <a:endParaRPr lang="zh-CN" altLang="en-US"/>
          </a:p>
        </p:txBody>
      </p:sp>
      <p:sp>
        <p:nvSpPr>
          <p:cNvPr id="8" name="内容占位符 7"/>
          <p:cNvSpPr>
            <a:spLocks noGrp="1"/>
          </p:cNvSpPr>
          <p:nvPr>
            <p:ph sz="quarter" idx="13"/>
          </p:nvPr>
        </p:nvSpPr>
        <p:spPr>
          <a:xfrm>
            <a:off x="6383338" y="3681028"/>
            <a:ext cx="5257800" cy="424732"/>
          </a:xfrm>
        </p:spPr>
        <p:txBody>
          <a:bodyPr>
            <a:normAutofit/>
          </a:bodyPr>
          <a:lstStyle>
            <a:lvl1pPr marL="0" indent="0" algn="ctr">
              <a:buNone/>
              <a:defRPr sz="1800">
                <a:solidFill>
                  <a:schemeClr val="tx1">
                    <a:lumMod val="65000"/>
                    <a:lumOff val="35000"/>
                  </a:schemeClr>
                </a:solidFill>
              </a:defRPr>
            </a:lvl1pPr>
            <a:lvl2pPr marL="457200" indent="0">
              <a:buNone/>
              <a:defRPr/>
            </a:lvl2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矩形 7"/>
          <p:cNvSpPr/>
          <p:nvPr/>
        </p:nvSpPr>
        <p:spPr>
          <a:xfrm flipV="1">
            <a:off x="0" y="656692"/>
            <a:ext cx="527425" cy="409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84432" y="365125"/>
            <a:ext cx="1369368"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002216"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flipV="1">
            <a:off x="0" y="823055"/>
            <a:ext cx="527425" cy="51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372CA94C-640B-4AB1-8275-25233356421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D93B4916-4975-4389-AC0A-35860555A91B}"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hemeOverride" Target="../theme/themeOverride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3.png"/><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image" Target="../media/image4.png"/><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5.jpeg"/><Relationship Id="rId2" Type="http://schemas.openxmlformats.org/officeDocument/2006/relationships/hyperlink" Target="https://www.cnblogs.com/alfred2017/p/6627824.html" TargetMode="Externa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952365" y="1056640"/>
            <a:ext cx="6868160" cy="2459990"/>
          </a:xfrm>
        </p:spPr>
        <p:txBody>
          <a:bodyPr>
            <a:normAutofit fontScale="90000"/>
          </a:bodyPr>
          <a:lstStyle/>
          <a:p>
            <a:r>
              <a:rPr lang="en-US" altLang="zh-CN"/>
              <a:t>Chapter 2  </a:t>
            </a:r>
            <a:br>
              <a:rPr lang="en-US" altLang="zh-CN"/>
            </a:br>
            <a:r>
              <a:rPr lang="zh-CN" altLang="en-US"/>
              <a:t>Data Modeling in Action -TheTitanic Example</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2392045"/>
            <a:ext cx="10515600" cy="1325563"/>
          </a:xfrm>
        </p:spPr>
        <p:txBody>
          <a:bodyPr vert="horz" wrap="square" lIns="91440" tIns="45720" rIns="91440" bIns="45720" rtlCol="0" anchor="ctr">
            <a:normAutofit fontScale="90000"/>
          </a:bodyPr>
          <a:lstStyle/>
          <a:p>
            <a:r>
              <a:rPr lang="zh-CN" altLang="en-US" dirty="0">
                <a:solidFill>
                  <a:schemeClr val="accent1"/>
                </a:solidFill>
                <a:effectLst>
                  <a:outerShdw blurRad="38100" dist="25400" dir="5400000" algn="ctr" rotWithShape="0">
                    <a:srgbClr val="6E747A">
                      <a:alpha val="43000"/>
                    </a:srgbClr>
                  </a:outerShdw>
                </a:effectLst>
              </a:rPr>
              <a:t>Titanic example – model building and training</a:t>
            </a:r>
            <a:endParaRPr lang="zh-CN" altLang="en-US" dirty="0">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1326515"/>
            <a:ext cx="10515600" cy="3326130"/>
          </a:xfrm>
        </p:spPr>
        <p:txBody>
          <a:bodyPr vert="horz" wrap="square" lIns="91440" tIns="45720" rIns="91440" bIns="45720" rtlCol="0" anchor="ctr">
            <a:normAutofit/>
          </a:bodyPr>
          <a:lstStyle/>
          <a:p>
            <a:pPr algn="ctr"/>
            <a:r>
              <a:rPr lang="zh-CN" altLang="en-US" sz="4000" b="1" dirty="0">
                <a:solidFill>
                  <a:schemeClr val="accent1"/>
                </a:solidFill>
                <a:effectLst>
                  <a:outerShdw blurRad="38100" dist="25400" dir="5400000" algn="ctr" rotWithShape="0">
                    <a:srgbClr val="6E747A">
                      <a:alpha val="43000"/>
                    </a:srgbClr>
                  </a:outerShdw>
                </a:effectLst>
              </a:rPr>
              <a:t>总结</a:t>
            </a:r>
            <a:br>
              <a:rPr lang="zh-CN" altLang="en-US" sz="4000" b="1" dirty="0">
                <a:solidFill>
                  <a:schemeClr val="accent1"/>
                </a:solidFill>
                <a:effectLst>
                  <a:outerShdw blurRad="38100" dist="25400" dir="5400000" algn="ctr" rotWithShape="0">
                    <a:srgbClr val="6E747A">
                      <a:alpha val="43000"/>
                    </a:srgbClr>
                  </a:outerShdw>
                </a:effectLst>
              </a:rPr>
            </a:br>
            <a:br>
              <a:rPr lang="zh-CN" altLang="en-US" sz="2800" dirty="0">
                <a:solidFill>
                  <a:schemeClr val="accent1"/>
                </a:solidFill>
                <a:effectLst>
                  <a:outerShdw blurRad="38100" dist="25400" dir="5400000" algn="ctr" rotWithShape="0">
                    <a:srgbClr val="6E747A">
                      <a:alpha val="43000"/>
                    </a:srgbClr>
                  </a:outerShdw>
                </a:effectLst>
              </a:rPr>
            </a:br>
            <a:r>
              <a:rPr lang="zh-CN" altLang="en-US" sz="2800" dirty="0">
                <a:solidFill>
                  <a:schemeClr val="accent1"/>
                </a:solidFill>
                <a:effectLst>
                  <a:outerShdw blurRad="38100" dist="25400" dir="5400000" algn="ctr" rotWithShape="0">
                    <a:srgbClr val="6E747A">
                      <a:alpha val="43000"/>
                    </a:srgbClr>
                  </a:outerShdw>
                </a:effectLst>
              </a:rPr>
              <a:t>线性模型是一个非常强大的工具，如果数据与它的假设相匹配，您可以使用它作为初始学习算法。理解线性模型将有助于您理解使用线性模型作为构建块的更复杂的模型。</a:t>
            </a:r>
            <a:endParaRPr lang="zh-CN" altLang="en-US" sz="2800" dirty="0">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感谢您的观看</a:t>
            </a:r>
            <a:endParaRPr lang="zh-CN" altLang="en-US"/>
          </a:p>
        </p:txBody>
      </p:sp>
      <p:sp>
        <p:nvSpPr>
          <p:cNvPr id="7" name="内容占位符 6"/>
          <p:cNvSpPr>
            <a:spLocks noGrp="1"/>
          </p:cNvSpPr>
          <p:nvPr>
            <p:ph sz="quarter" idx="13"/>
            <p:custDataLst>
              <p:tags r:id="rId2"/>
            </p:custDataLst>
          </p:nvPr>
        </p:nvSpPr>
        <p:spPr/>
        <p:txBody>
          <a:bodyPr/>
          <a:lstStyle/>
          <a:p>
            <a:r>
              <a:rPr lang="en-US" altLang="zh-CN"/>
              <a:t>THANK YOU FOR YOUR WATCHING</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87350"/>
            <a:ext cx="10515600" cy="2526665"/>
          </a:xfrm>
        </p:spPr>
        <p:txBody>
          <a:bodyPr vert="horz" wrap="square" lIns="91440" tIns="45720" rIns="91440" bIns="45720" rtlCol="0" anchor="ctr">
            <a:normAutofit fontScale="90000"/>
          </a:bodyPr>
          <a:lstStyle/>
          <a:p>
            <a:r>
              <a:rPr lang="zh-CN" altLang="en-US" dirty="0">
                <a:solidFill>
                  <a:schemeClr val="accent1"/>
                </a:solidFill>
                <a:effectLst>
                  <a:outerShdw blurRad="38100" dist="25400" dir="5400000" algn="ctr" rotWithShape="0">
                    <a:srgbClr val="6E747A">
                      <a:alpha val="43000"/>
                    </a:srgbClr>
                  </a:outerShdw>
                </a:effectLst>
              </a:rPr>
              <a:t>Data Modeling in Action -TheTitanic Example</a:t>
            </a:r>
            <a:br>
              <a:rPr lang="zh-CN" altLang="en-US" dirty="0">
                <a:solidFill>
                  <a:schemeClr val="accent1"/>
                </a:solidFill>
                <a:effectLst>
                  <a:outerShdw blurRad="38100" dist="25400" dir="5400000" algn="ctr" rotWithShape="0">
                    <a:srgbClr val="6E747A">
                      <a:alpha val="43000"/>
                    </a:srgbClr>
                  </a:outerShdw>
                </a:effectLst>
              </a:rPr>
            </a:br>
            <a:br>
              <a:rPr lang="zh-CN" altLang="en-US" sz="20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br>
            <a:r>
              <a:rPr lang="zh-CN" altLang="en-US" sz="24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这个例子的目的是引入线性模型进行分类，从数据处理和探索到模型评估，看到一个完整的机器学习系统流水线。</a:t>
            </a:r>
            <a:endParaRPr lang="zh-CN" altLang="en-US" sz="24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3" name="内容占位符 2"/>
          <p:cNvSpPr>
            <a:spLocks noGrp="1"/>
          </p:cNvSpPr>
          <p:nvPr>
            <p:ph idx="1"/>
            <p:custDataLst>
              <p:tags r:id="rId2"/>
            </p:custDataLst>
          </p:nvPr>
        </p:nvSpPr>
        <p:spPr>
          <a:xfrm>
            <a:off x="838200" y="2448560"/>
            <a:ext cx="10515600" cy="3423920"/>
          </a:xfrm>
        </p:spPr>
        <p:txBody>
          <a:bodyPr>
            <a:normAutofit lnSpcReduction="10000"/>
          </a:bodyPr>
          <a:lstStyle/>
          <a:p>
            <a:pPr algn="just">
              <a:lnSpc>
                <a:spcPct val="120000"/>
              </a:lnSpc>
            </a:pPr>
            <a:endParaRPr lang="zh-CN" altLang="en-US" sz="2000">
              <a:sym typeface="+mn-ea"/>
            </a:endParaRPr>
          </a:p>
          <a:p>
            <a:pPr algn="just">
              <a:lnSpc>
                <a:spcPct val="120000"/>
              </a:lnSpc>
            </a:pPr>
            <a:r>
              <a:rPr lang="zh-CN" altLang="en-US">
                <a:sym typeface="+mn-ea"/>
              </a:rPr>
              <a:t>Linear models for regression（线性回归模型）</a:t>
            </a:r>
            <a:endParaRPr lang="zh-CN" altLang="en-US">
              <a:sym typeface="+mn-ea"/>
            </a:endParaRPr>
          </a:p>
          <a:p>
            <a:pPr algn="just">
              <a:lnSpc>
                <a:spcPct val="120000"/>
              </a:lnSpc>
            </a:pPr>
            <a:r>
              <a:rPr lang="zh-CN" altLang="en-US">
                <a:sym typeface="+mn-ea"/>
              </a:rPr>
              <a:t>Linear models for classification（线性分类模型）</a:t>
            </a:r>
            <a:endParaRPr lang="zh-CN" altLang="en-US">
              <a:sym typeface="+mn-ea"/>
            </a:endParaRPr>
          </a:p>
          <a:p>
            <a:pPr algn="just">
              <a:lnSpc>
                <a:spcPct val="120000"/>
              </a:lnSpc>
            </a:pPr>
            <a:r>
              <a:rPr lang="zh-CN" altLang="en-US">
                <a:sym typeface="+mn-ea"/>
              </a:rPr>
              <a:t>Titanic example—model building and training （泰坦尼克号模型的建立和训练）</a:t>
            </a:r>
            <a:endParaRPr lang="zh-CN" altLang="en-US">
              <a:sym typeface="+mn-ea"/>
            </a:endParaRPr>
          </a:p>
          <a:p>
            <a:pPr algn="just">
              <a:lnSpc>
                <a:spcPct val="120000"/>
              </a:lnSpc>
            </a:pPr>
            <a:r>
              <a:rPr lang="zh-CN" altLang="en-US">
                <a:sym typeface="+mn-ea"/>
              </a:rPr>
              <a:t>Different types of errors</a:t>
            </a:r>
            <a:endParaRPr lang="zh-CN" altLang="en-US">
              <a:sym typeface="+mn-ea"/>
            </a:endParaRPr>
          </a:p>
          <a:p>
            <a:pPr algn="just">
              <a:lnSpc>
                <a:spcPct val="120000"/>
              </a:lnSpc>
            </a:pPr>
            <a:endParaRPr lang="zh-CN" altLang="en-US" sz="2000"/>
          </a:p>
          <a:p>
            <a:pPr algn="just">
              <a:lnSpc>
                <a:spcPct val="120000"/>
              </a:lnSpc>
            </a:pPr>
            <a:endParaRPr lang="zh-CN" altLang="en-US" sz="2000"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accent1"/>
                </a:solidFill>
                <a:effectLst>
                  <a:outerShdw blurRad="38100" dist="25400" dir="5400000" algn="ctr" rotWithShape="0">
                    <a:srgbClr val="6E747A">
                      <a:alpha val="43000"/>
                    </a:srgbClr>
                  </a:outerShdw>
                </a:effectLst>
              </a:rPr>
              <a:t>Linear models for regression</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sz="half" idx="1"/>
            <p:custDataLst>
              <p:tags r:id="rId2"/>
            </p:custDataLst>
          </p:nvPr>
        </p:nvSpPr>
        <p:spPr>
          <a:xfrm>
            <a:off x="838200" y="1825625"/>
            <a:ext cx="10297795" cy="4351655"/>
          </a:xfrm>
        </p:spPr>
        <p:txBody>
          <a:bodyPr vert="horz" lIns="91440" tIns="45720" rIns="91440" bIns="45720" rtlCol="0">
            <a:normAutofit/>
          </a:bodyPr>
          <a:lstStyle/>
          <a:p>
            <a:pPr>
              <a:lnSpc>
                <a:spcPct val="120000"/>
              </a:lnSpc>
            </a:pPr>
            <a:r>
              <a:rPr sz="2000" dirty="0"/>
              <a:t>线性回归模型是最基本的回归模型，在预测数据分析中得到了广泛的应用。回归模型的总体思想是检查两件事：</a:t>
            </a:r>
            <a:br>
              <a:rPr sz="2000" dirty="0"/>
            </a:br>
            <a:r>
              <a:rPr sz="2000" dirty="0"/>
              <a:t>    </a:t>
            </a:r>
            <a:br>
              <a:rPr sz="2000" dirty="0"/>
            </a:br>
            <a:r>
              <a:rPr lang="en-US" altLang="zh-CN" sz="2000" dirty="0"/>
              <a:t>1.一组解释性特性/输入变量在预测输出变量方面做得很好吗？模型是否使用了解释因变量(输出变量)变化的特性？</a:t>
            </a:r>
            <a:br>
              <a:rPr lang="en-US" altLang="zh-CN" sz="2000" dirty="0"/>
            </a:br>
            <a:br>
              <a:rPr lang="en-US" altLang="zh-CN" sz="2000" dirty="0"/>
            </a:br>
            <a:r>
              <a:rPr lang="en-US" altLang="zh-CN" sz="2000" dirty="0"/>
              <a:t>2.哪些特征是因变量的重要特征？它们以何种方式影响因变量(由参数的大小和符号表示)？这些回归参数用于解释一个输出变量(因变量)和一个或多个输入特性(自变量)之间的关系。</a:t>
            </a:r>
            <a:endParaRPr lang="en-US" altLang="zh-CN" sz="2000" dirty="0"/>
          </a:p>
          <a:p>
            <a:pPr>
              <a:lnSpc>
                <a:spcPct val="120000"/>
              </a:lnSpc>
            </a:pPr>
            <a:endParaRPr lang="en-US" altLang="zh-CN" sz="2000" dirty="0"/>
          </a:p>
          <a:p>
            <a:pPr>
              <a:lnSpc>
                <a:spcPct val="120000"/>
              </a:lnSpc>
            </a:pPr>
            <a:r>
              <a:rPr lang="en-US" altLang="zh-CN" sz="2000" dirty="0"/>
              <a:t>回归方程表示输入变量(自变量)对输出变量(因变量)的影响。</a:t>
            </a:r>
            <a:endParaRPr lang="en-US" altLang="zh-CN" sz="2000" dirty="0"/>
          </a:p>
        </p:txBody>
      </p:sp>
      <p:sp>
        <p:nvSpPr>
          <p:cNvPr id="4" name="文本框 3"/>
          <p:cNvSpPr txBox="1"/>
          <p:nvPr/>
        </p:nvSpPr>
        <p:spPr>
          <a:xfrm>
            <a:off x="5901690" y="4909185"/>
            <a:ext cx="5140325" cy="1568450"/>
          </a:xfrm>
          <a:prstGeom prst="rect">
            <a:avLst/>
          </a:prstGeom>
          <a:noFill/>
        </p:spPr>
        <p:txBody>
          <a:bodyPr wrap="square" rtlCol="0">
            <a:spAutoFit/>
          </a:bodyPr>
          <a:p>
            <a:r>
              <a:rPr lang="zh-CN" altLang="en-US" sz="2400">
                <a:solidFill>
                  <a:schemeClr val="tx2"/>
                </a:solidFill>
              </a:rPr>
              <a:t>最简单形式：y=c</a:t>
            </a:r>
            <a:r>
              <a:rPr lang="en-US" altLang="zh-CN" sz="2400">
                <a:solidFill>
                  <a:schemeClr val="tx2"/>
                </a:solidFill>
              </a:rPr>
              <a:t>+</a:t>
            </a:r>
            <a:r>
              <a:rPr lang="zh-CN" altLang="en-US" sz="2400">
                <a:solidFill>
                  <a:schemeClr val="tx2"/>
                </a:solidFill>
              </a:rPr>
              <a:t>b*x</a:t>
            </a:r>
            <a:endParaRPr lang="zh-CN" altLang="en-US" sz="2400">
              <a:solidFill>
                <a:schemeClr val="tx2"/>
              </a:solidFill>
            </a:endParaRPr>
          </a:p>
          <a:p>
            <a:endParaRPr lang="zh-CN" altLang="en-US" sz="2400">
              <a:solidFill>
                <a:schemeClr val="tx2"/>
              </a:solidFill>
            </a:endParaRPr>
          </a:p>
          <a:p>
            <a:r>
              <a:rPr lang="zh-CN" altLang="en-US" sz="2400">
                <a:solidFill>
                  <a:schemeClr val="tx2"/>
                </a:solidFill>
              </a:rPr>
              <a:t>这里，y=估计相依分数，c=常数，b=回归参数/系数，x=输入(独立)变量。</a:t>
            </a:r>
            <a:endParaRPr lang="zh-CN" altLang="en-US" sz="2400">
              <a:solidFill>
                <a:schemeClr val="tx2"/>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accent1"/>
                </a:solidFill>
                <a:effectLst>
                  <a:outerShdw blurRad="38100" dist="25400" dir="5400000" algn="ctr" rotWithShape="0">
                    <a:srgbClr val="6E747A">
                      <a:alpha val="43000"/>
                    </a:srgbClr>
                  </a:outerShdw>
                </a:effectLst>
                <a:sym typeface="+mn-ea"/>
              </a:rPr>
              <a:t>Linear models for regression</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5" name="内容占位符 4"/>
          <p:cNvSpPr>
            <a:spLocks noGrp="1"/>
          </p:cNvSpPr>
          <p:nvPr>
            <p:ph sz="half" idx="1"/>
            <p:custDataLst>
              <p:tags r:id="rId2"/>
            </p:custDataLst>
          </p:nvPr>
        </p:nvSpPr>
        <p:spPr>
          <a:xfrm>
            <a:off x="838200" y="1825625"/>
            <a:ext cx="10297795" cy="4351655"/>
          </a:xfrm>
        </p:spPr>
        <p:txBody>
          <a:bodyPr vert="horz" lIns="91440" tIns="45720" rIns="91440" bIns="45720" rtlCol="0">
            <a:normAutofit fontScale="90000" lnSpcReduction="10000"/>
          </a:bodyPr>
          <a:p>
            <a:pPr fontAlgn="auto">
              <a:lnSpc>
                <a:spcPct val="150000"/>
              </a:lnSpc>
            </a:pPr>
            <a:r>
              <a:rPr sz="3600" b="1" dirty="0">
                <a:latin typeface="+mn-ea"/>
              </a:rPr>
              <a:t>线性回归模型</a:t>
            </a:r>
            <a:r>
              <a:rPr lang="zh-CN" sz="3600" b="1" dirty="0">
                <a:latin typeface="Arial (正文)" charset="0"/>
                <a:ea typeface="Arial (正文)" charset="0"/>
              </a:rPr>
              <a:t>的优点</a:t>
            </a:r>
            <a:br>
              <a:rPr sz="2000" dirty="0"/>
            </a:br>
            <a:r>
              <a:rPr sz="2000" dirty="0"/>
              <a:t>    </a:t>
            </a:r>
            <a:br>
              <a:rPr sz="2000" dirty="0"/>
            </a:br>
            <a:r>
              <a:rPr lang="en-US" altLang="zh-CN" sz="3200" dirty="0">
                <a:solidFill>
                  <a:schemeClr val="tx2"/>
                </a:solidFill>
              </a:rPr>
              <a:t>1.</a:t>
            </a:r>
            <a:r>
              <a:rPr lang="zh-CN" altLang="en-US" sz="3200" dirty="0">
                <a:solidFill>
                  <a:schemeClr val="tx2"/>
                </a:solidFill>
              </a:rPr>
              <a:t>涉及范围广</a:t>
            </a:r>
            <a:br>
              <a:rPr lang="en-US" altLang="zh-CN" sz="3200" dirty="0">
                <a:solidFill>
                  <a:schemeClr val="tx2"/>
                </a:solidFill>
              </a:rPr>
            </a:br>
            <a:r>
              <a:rPr lang="en-US" altLang="zh-CN" sz="3200" dirty="0">
                <a:solidFill>
                  <a:schemeClr val="tx2"/>
                </a:solidFill>
              </a:rPr>
              <a:t>2.</a:t>
            </a:r>
            <a:r>
              <a:rPr lang="zh-CN" altLang="en-US" sz="3200" dirty="0">
                <a:solidFill>
                  <a:schemeClr val="tx2"/>
                </a:solidFill>
              </a:rPr>
              <a:t>运行速度快</a:t>
            </a:r>
            <a:br>
              <a:rPr lang="zh-CN" altLang="en-US" sz="3200" dirty="0">
                <a:solidFill>
                  <a:schemeClr val="tx2"/>
                </a:solidFill>
              </a:rPr>
            </a:br>
            <a:r>
              <a:rPr lang="en-US" altLang="zh-CN" sz="3200" dirty="0">
                <a:solidFill>
                  <a:schemeClr val="tx2"/>
                </a:solidFill>
              </a:rPr>
              <a:t>3.易于使用(不需要大量的调优)</a:t>
            </a:r>
            <a:br>
              <a:rPr lang="en-US" altLang="zh-CN" sz="3200" dirty="0">
                <a:solidFill>
                  <a:schemeClr val="tx2"/>
                </a:solidFill>
              </a:rPr>
            </a:br>
            <a:r>
              <a:rPr lang="en-US" altLang="zh-CN" sz="3200" dirty="0">
                <a:solidFill>
                  <a:schemeClr val="tx2"/>
                </a:solidFill>
              </a:rPr>
              <a:t>4.高度可解释</a:t>
            </a:r>
            <a:r>
              <a:rPr lang="zh-CN" altLang="en-US" sz="3200" dirty="0">
                <a:solidFill>
                  <a:schemeClr val="tx2"/>
                </a:solidFill>
              </a:rPr>
              <a:t>性</a:t>
            </a:r>
            <a:br>
              <a:rPr lang="zh-CN" altLang="en-US" sz="3200" dirty="0">
                <a:solidFill>
                  <a:schemeClr val="tx2"/>
                </a:solidFill>
              </a:rPr>
            </a:br>
            <a:r>
              <a:rPr lang="en-US" altLang="zh-CN" sz="3200" dirty="0">
                <a:solidFill>
                  <a:schemeClr val="tx2"/>
                </a:solidFill>
              </a:rPr>
              <a:t>5.</a:t>
            </a:r>
            <a:r>
              <a:rPr lang="zh-CN" altLang="en-US" sz="3200" dirty="0">
                <a:solidFill>
                  <a:schemeClr val="tx2"/>
                </a:solidFill>
              </a:rPr>
              <a:t>是</a:t>
            </a:r>
            <a:r>
              <a:rPr lang="en-US" altLang="zh-CN" sz="3200" dirty="0">
                <a:solidFill>
                  <a:schemeClr val="tx2"/>
                </a:solidFill>
              </a:rPr>
              <a:t>许多其他方法的基础</a:t>
            </a:r>
            <a:endParaRPr lang="en-US" altLang="zh-CN" sz="2000" dirty="0"/>
          </a:p>
          <a:p>
            <a:pPr>
              <a:lnSpc>
                <a:spcPct val="120000"/>
              </a:lnSpc>
            </a:pPr>
            <a:endParaRPr lang="en-US" altLang="zh-CN" sz="2000" dirty="0"/>
          </a:p>
          <a:p>
            <a:pPr marL="0" indent="0">
              <a:lnSpc>
                <a:spcPct val="120000"/>
              </a:lnSpc>
              <a:buNone/>
            </a:pPr>
            <a:endParaRPr lang="en-US" altLang="zh-CN" sz="2000" dirty="0"/>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9470" y="457200"/>
            <a:ext cx="9128760" cy="628650"/>
          </a:xfrm>
        </p:spPr>
        <p:txBody>
          <a:bodyPr>
            <a:normAutofit fontScale="90000"/>
          </a:bodyPr>
          <a:lstStyle/>
          <a:p>
            <a:r>
              <a:rPr lang="en-US" altLang="zh-CN" dirty="0">
                <a:solidFill>
                  <a:schemeClr val="accent1"/>
                </a:solidFill>
                <a:effectLst>
                  <a:outerShdw blurRad="38100" dist="25400" dir="5400000" algn="ctr" rotWithShape="0">
                    <a:srgbClr val="6E747A">
                      <a:alpha val="43000"/>
                    </a:srgbClr>
                  </a:outerShdw>
                </a:effectLst>
                <a:sym typeface="+mn-ea"/>
              </a:rPr>
              <a:t>A</a:t>
            </a:r>
            <a:r>
              <a:rPr lang="zh-CN" altLang="en-US" dirty="0">
                <a:solidFill>
                  <a:schemeClr val="accent1"/>
                </a:solidFill>
                <a:effectLst>
                  <a:outerShdw blurRad="38100" dist="25400" dir="5400000" algn="ctr" rotWithShape="0">
                    <a:srgbClr val="6E747A">
                      <a:alpha val="43000"/>
                    </a:srgbClr>
                  </a:outerShdw>
                </a:effectLst>
                <a:sym typeface="+mn-ea"/>
              </a:rPr>
              <a:t> </a:t>
            </a:r>
            <a:r>
              <a:rPr lang="en-US" altLang="zh-CN" dirty="0">
                <a:solidFill>
                  <a:schemeClr val="accent1"/>
                </a:solidFill>
                <a:effectLst>
                  <a:outerShdw blurRad="38100" dist="25400" dir="5400000" algn="ctr" rotWithShape="0">
                    <a:srgbClr val="6E747A">
                      <a:alpha val="43000"/>
                    </a:srgbClr>
                  </a:outerShdw>
                </a:effectLst>
                <a:sym typeface="+mn-ea"/>
              </a:rPr>
              <a:t>F</a:t>
            </a:r>
            <a:r>
              <a:rPr lang="zh-CN" altLang="en-US" dirty="0">
                <a:solidFill>
                  <a:schemeClr val="accent1"/>
                </a:solidFill>
                <a:effectLst>
                  <a:outerShdw blurRad="38100" dist="25400" dir="5400000" algn="ctr" rotWithShape="0">
                    <a:srgbClr val="6E747A">
                      <a:alpha val="43000"/>
                    </a:srgbClr>
                  </a:outerShdw>
                </a:effectLst>
                <a:sym typeface="+mn-ea"/>
              </a:rPr>
              <a:t>inancial </a:t>
            </a:r>
            <a:r>
              <a:rPr lang="en-US" altLang="zh-CN" dirty="0">
                <a:solidFill>
                  <a:schemeClr val="accent1"/>
                </a:solidFill>
                <a:effectLst>
                  <a:outerShdw blurRad="38100" dist="25400" dir="5400000" algn="ctr" rotWithShape="0">
                    <a:srgbClr val="6E747A">
                      <a:alpha val="43000"/>
                    </a:srgbClr>
                  </a:outerShdw>
                </a:effectLst>
                <a:sym typeface="+mn-ea"/>
              </a:rPr>
              <a:t>E</a:t>
            </a:r>
            <a:r>
              <a:rPr lang="zh-CN" altLang="en-US" dirty="0">
                <a:solidFill>
                  <a:schemeClr val="accent1"/>
                </a:solidFill>
                <a:effectLst>
                  <a:outerShdw blurRad="38100" dist="25400" dir="5400000" algn="ctr" rotWithShape="0">
                    <a:srgbClr val="6E747A">
                      <a:alpha val="43000"/>
                    </a:srgbClr>
                  </a:outerShdw>
                </a:effectLst>
                <a:sym typeface="+mn-ea"/>
              </a:rPr>
              <a:t>xample</a:t>
            </a:r>
            <a:br>
              <a:rPr lang="zh-CN" altLang="en-US" dirty="0">
                <a:solidFill>
                  <a:schemeClr val="accent1"/>
                </a:solidFill>
                <a:effectLst>
                  <a:outerShdw blurRad="38100" dist="25400" dir="5400000" algn="ctr" rotWithShape="0">
                    <a:srgbClr val="6E747A">
                      <a:alpha val="43000"/>
                    </a:srgbClr>
                  </a:outerShdw>
                </a:effectLst>
              </a:rPr>
            </a:br>
            <a:endParaRPr lang="en-US" altLang="zh-CN" dirty="0">
              <a:solidFill>
                <a:schemeClr val="tx1"/>
              </a:solidFill>
            </a:endParaRPr>
          </a:p>
        </p:txBody>
      </p:sp>
      <p:sp>
        <p:nvSpPr>
          <p:cNvPr id="7" name="文本框 6"/>
          <p:cNvSpPr txBox="1"/>
          <p:nvPr/>
        </p:nvSpPr>
        <p:spPr>
          <a:xfrm>
            <a:off x="573405" y="1587500"/>
            <a:ext cx="4685665" cy="3784600"/>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rPr>
              <a:t>为了更好地理解线性回归模型，我们将通过一个实例广告。考虑到这些公司在电视、广播和报纸广告上花费多少钱，我们将尝试预测一些公司的销售额。为了用线性回归来建模我们的广告数据样本，我们将使用统计模型库来获得线性模型的良好特性。随后，我们将使用Scikit</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Learning，它对于数据科学非常有用。</a:t>
            </a:r>
            <a:endParaRPr lang="zh-CN" altLang="en-US" sz="2400">
              <a:latin typeface="宋体" panose="02010600030101010101" pitchFamily="2" charset="-122"/>
              <a:ea typeface="宋体" panose="02010600030101010101" pitchFamily="2" charset="-122"/>
            </a:endParaRPr>
          </a:p>
        </p:txBody>
      </p:sp>
      <p:sp>
        <p:nvSpPr>
          <p:cNvPr id="8" name="右箭头 7"/>
          <p:cNvSpPr/>
          <p:nvPr/>
        </p:nvSpPr>
        <p:spPr>
          <a:xfrm>
            <a:off x="5076825" y="3216910"/>
            <a:ext cx="971550" cy="422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048375" y="2880360"/>
            <a:ext cx="2085340" cy="1198880"/>
          </a:xfrm>
          <a:prstGeom prst="rect">
            <a:avLst/>
          </a:prstGeom>
          <a:noFill/>
        </p:spPr>
        <p:txBody>
          <a:bodyPr wrap="square" rtlCol="0" anchor="t">
            <a:spAutoFit/>
          </a:bodyPr>
          <a:p>
            <a:r>
              <a:rPr lang="zh-CN" altLang="en-US" sz="2400" b="1">
                <a:solidFill>
                  <a:schemeClr val="tx2"/>
                </a:solidFill>
                <a:latin typeface="宋体" panose="02010600030101010101" pitchFamily="2" charset="-122"/>
                <a:ea typeface="宋体" panose="02010600030101010101" pitchFamily="2" charset="-122"/>
              </a:rPr>
              <a:t>向</a:t>
            </a:r>
            <a:r>
              <a:rPr lang="en-US" altLang="zh-CN" sz="2400" b="1">
                <a:solidFill>
                  <a:schemeClr val="tx2"/>
                </a:solidFill>
                <a:latin typeface="宋体" panose="02010600030101010101" pitchFamily="2" charset="-122"/>
                <a:ea typeface="宋体" panose="02010600030101010101" pitchFamily="2" charset="-122"/>
              </a:rPr>
              <a:t>pandas</a:t>
            </a:r>
            <a:r>
              <a:rPr lang="zh-CN" altLang="en-US" sz="2400" b="1">
                <a:solidFill>
                  <a:schemeClr val="tx2"/>
                </a:solidFill>
                <a:latin typeface="宋体" panose="02010600030101010101" pitchFamily="2" charset="-122"/>
                <a:ea typeface="宋体" panose="02010600030101010101" pitchFamily="2" charset="-122"/>
              </a:rPr>
              <a:t>中输入数据，同时了解数据</a:t>
            </a:r>
            <a:r>
              <a:rPr lang="zh-CN" altLang="en-US" sz="2400">
                <a:latin typeface="宋体" panose="02010600030101010101" pitchFamily="2" charset="-122"/>
                <a:ea typeface="宋体" panose="02010600030101010101" pitchFamily="2" charset="-122"/>
              </a:rPr>
              <a:t>               </a:t>
            </a:r>
            <a:endParaRPr lang="zh-CN" altLang="en-US" sz="2400">
              <a:latin typeface="宋体" panose="02010600030101010101" pitchFamily="2" charset="-122"/>
              <a:ea typeface="宋体" panose="02010600030101010101" pitchFamily="2" charset="-122"/>
            </a:endParaRPr>
          </a:p>
        </p:txBody>
      </p:sp>
      <p:sp>
        <p:nvSpPr>
          <p:cNvPr id="10" name="文本框 9"/>
          <p:cNvSpPr txBox="1"/>
          <p:nvPr/>
        </p:nvSpPr>
        <p:spPr>
          <a:xfrm>
            <a:off x="5259070" y="3902075"/>
            <a:ext cx="3931920" cy="267652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sym typeface="+mn-ea"/>
              </a:rPr>
              <a:t>Python中有很多库可以用来读取、转换或写入数据，</a:t>
            </a:r>
            <a:r>
              <a:rPr lang="en-US" altLang="zh-CN" sz="2400">
                <a:latin typeface="宋体" panose="02010600030101010101" pitchFamily="2" charset="-122"/>
                <a:ea typeface="宋体" panose="02010600030101010101" pitchFamily="2" charset="-122"/>
                <a:sym typeface="+mn-ea"/>
              </a:rPr>
              <a:t>pandas</a:t>
            </a:r>
            <a:r>
              <a:rPr lang="zh-CN" altLang="en-US" sz="2400">
                <a:latin typeface="宋体" panose="02010600030101010101" pitchFamily="2" charset="-122"/>
                <a:ea typeface="宋体" panose="02010600030101010101" pitchFamily="2" charset="-122"/>
                <a:sym typeface="+mn-ea"/>
              </a:rPr>
              <a:t>是其中的一个库。</a:t>
            </a:r>
            <a:r>
              <a:rPr lang="en-US" altLang="zh-CN" sz="2400">
                <a:latin typeface="宋体" panose="02010600030101010101" pitchFamily="2" charset="-122"/>
                <a:ea typeface="宋体" panose="02010600030101010101" pitchFamily="2" charset="-122"/>
                <a:sym typeface="+mn-ea"/>
              </a:rPr>
              <a:t>pandas</a:t>
            </a:r>
            <a:r>
              <a:rPr lang="zh-CN" altLang="en-US" sz="2400">
                <a:latin typeface="宋体" panose="02010600030101010101" pitchFamily="2" charset="-122"/>
                <a:ea typeface="宋体" panose="02010600030101010101" pitchFamily="2" charset="-122"/>
                <a:sym typeface="+mn-ea"/>
              </a:rPr>
              <a:t>是一个开放源码库，具有很好的数据分析功能和工具，以及非常容易使用的数据结构。</a:t>
            </a:r>
            <a:endParaRPr lang="zh-CN" altLang="en-US" sz="2400"/>
          </a:p>
        </p:txBody>
      </p:sp>
      <p:sp>
        <p:nvSpPr>
          <p:cNvPr id="11" name="右箭头 10"/>
          <p:cNvSpPr/>
          <p:nvPr/>
        </p:nvSpPr>
        <p:spPr>
          <a:xfrm>
            <a:off x="8133715" y="3216910"/>
            <a:ext cx="971550" cy="422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5265" y="3064510"/>
            <a:ext cx="1616075" cy="829945"/>
          </a:xfrm>
          <a:prstGeom prst="rect">
            <a:avLst/>
          </a:prstGeom>
          <a:noFill/>
        </p:spPr>
        <p:txBody>
          <a:bodyPr wrap="square" rtlCol="0" anchor="t">
            <a:spAutoFit/>
          </a:bodyPr>
          <a:p>
            <a:r>
              <a:rPr lang="zh-CN" altLang="en-US" sz="24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数据分析和可视化</a:t>
            </a:r>
            <a:endParaRPr lang="zh-CN" altLang="en-US" sz="24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19" name="右箭头 18"/>
          <p:cNvSpPr/>
          <p:nvPr/>
        </p:nvSpPr>
        <p:spPr>
          <a:xfrm>
            <a:off x="10470515" y="3216910"/>
            <a:ext cx="971550" cy="422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60145" y="290830"/>
            <a:ext cx="10039985" cy="59626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ctr"/>
            <a:r>
              <a:rPr lang="zh-CN" altLang="en-US" sz="1800" dirty="0">
                <a:solidFill>
                  <a:schemeClr val="accent1"/>
                </a:solidFill>
                <a:effectLst>
                  <a:outerShdw blurRad="38100" dist="25400" dir="5400000" algn="ctr" rotWithShape="0">
                    <a:srgbClr val="6E747A">
                      <a:alpha val="43000"/>
                    </a:srgbClr>
                  </a:outerShdw>
                </a:effectLst>
                <a:latin typeface="+mn-ea"/>
                <a:ea typeface="+mn-ea"/>
                <a:cs typeface="+mn-ea"/>
              </a:rPr>
              <a:t>广告数据特征与响应变量之间关系的散点图</a:t>
            </a:r>
            <a:endParaRPr lang="zh-CN" altLang="en-US" sz="1800" dirty="0">
              <a:solidFill>
                <a:schemeClr val="accent1"/>
              </a:solidFill>
              <a:effectLst>
                <a:outerShdw blurRad="38100" dist="25400" dir="5400000" algn="ctr" rotWithShape="0">
                  <a:srgbClr val="6E747A">
                    <a:alpha val="43000"/>
                  </a:srgbClr>
                </a:outerShdw>
              </a:effectLst>
              <a:latin typeface="+mn-ea"/>
              <a:ea typeface="+mn-ea"/>
              <a:cs typeface="+mn-ea"/>
            </a:endParaRPr>
          </a:p>
        </p:txBody>
      </p:sp>
      <p:grpSp>
        <p:nvGrpSpPr>
          <p:cNvPr id="1073743001" name="组合 1073743000"/>
          <p:cNvGrpSpPr/>
          <p:nvPr/>
        </p:nvGrpSpPr>
        <p:grpSpPr>
          <a:xfrm>
            <a:off x="1137285" y="875665"/>
            <a:ext cx="9854565" cy="5045710"/>
            <a:chOff x="1134" y="243"/>
            <a:chExt cx="8561" cy="4490"/>
          </a:xfrm>
        </p:grpSpPr>
        <p:pic>
          <p:nvPicPr>
            <p:cNvPr id="1073743002" name="图片 1073743001"/>
            <p:cNvPicPr>
              <a:picLocks noChangeAspect="1"/>
            </p:cNvPicPr>
            <p:nvPr/>
          </p:nvPicPr>
          <p:blipFill>
            <a:blip r:embed="rId2"/>
            <a:stretch>
              <a:fillRect/>
            </a:stretch>
          </p:blipFill>
          <p:spPr>
            <a:xfrm>
              <a:off x="1154" y="263"/>
              <a:ext cx="8521" cy="4449"/>
            </a:xfrm>
            <a:prstGeom prst="rect">
              <a:avLst/>
            </a:prstGeom>
            <a:noFill/>
            <a:ln w="9525">
              <a:noFill/>
            </a:ln>
          </p:spPr>
        </p:pic>
        <p:sp>
          <p:nvSpPr>
            <p:cNvPr id="1073743003" name="直接连接符 1073743002"/>
            <p:cNvSpPr/>
            <p:nvPr/>
          </p:nvSpPr>
          <p:spPr>
            <a:xfrm>
              <a:off x="1144" y="253"/>
              <a:ext cx="8540" cy="0"/>
            </a:xfrm>
            <a:prstGeom prst="line">
              <a:avLst/>
            </a:prstGeom>
            <a:ln w="12700" cap="flat" cmpd="sng">
              <a:solidFill>
                <a:srgbClr val="010202"/>
              </a:solidFill>
              <a:prstDash val="solid"/>
              <a:headEnd type="none" w="med" len="med"/>
              <a:tailEnd type="none" w="med" len="med"/>
            </a:ln>
          </p:spPr>
        </p:sp>
        <p:sp>
          <p:nvSpPr>
            <p:cNvPr id="1073743004" name="直接连接符 1073743003"/>
            <p:cNvSpPr/>
            <p:nvPr/>
          </p:nvSpPr>
          <p:spPr>
            <a:xfrm>
              <a:off x="1144" y="253"/>
              <a:ext cx="0" cy="4469"/>
            </a:xfrm>
            <a:prstGeom prst="line">
              <a:avLst/>
            </a:prstGeom>
            <a:ln w="12700" cap="flat" cmpd="sng">
              <a:solidFill>
                <a:srgbClr val="010202"/>
              </a:solidFill>
              <a:prstDash val="solid"/>
              <a:headEnd type="none" w="med" len="med"/>
              <a:tailEnd type="none" w="med" len="med"/>
            </a:ln>
          </p:spPr>
        </p:sp>
        <p:sp>
          <p:nvSpPr>
            <p:cNvPr id="1073743005" name="直接连接符 1073743004"/>
            <p:cNvSpPr/>
            <p:nvPr/>
          </p:nvSpPr>
          <p:spPr>
            <a:xfrm>
              <a:off x="9684" y="253"/>
              <a:ext cx="0" cy="4469"/>
            </a:xfrm>
            <a:prstGeom prst="line">
              <a:avLst/>
            </a:prstGeom>
            <a:ln w="12700" cap="flat" cmpd="sng">
              <a:solidFill>
                <a:srgbClr val="010202"/>
              </a:solidFill>
              <a:prstDash val="solid"/>
              <a:headEnd type="none" w="med" len="med"/>
              <a:tailEnd type="none" w="med" len="med"/>
            </a:ln>
          </p:spPr>
        </p:sp>
        <p:sp>
          <p:nvSpPr>
            <p:cNvPr id="1073743006" name="直接连接符 1073743005"/>
            <p:cNvSpPr/>
            <p:nvPr/>
          </p:nvSpPr>
          <p:spPr>
            <a:xfrm>
              <a:off x="1144" y="4722"/>
              <a:ext cx="8540" cy="0"/>
            </a:xfrm>
            <a:prstGeom prst="line">
              <a:avLst/>
            </a:prstGeom>
            <a:ln w="12700" cap="flat" cmpd="sng">
              <a:solidFill>
                <a:srgbClr val="010202"/>
              </a:solidFill>
              <a:prstDash val="solid"/>
              <a:headEnd type="none" w="med" len="med"/>
              <a:tailEnd type="none" w="med" len="med"/>
            </a:ln>
          </p:spPr>
        </p:sp>
      </p:grpSp>
      <p:sp>
        <p:nvSpPr>
          <p:cNvPr id="4" name="文本框 3"/>
          <p:cNvSpPr txBox="1"/>
          <p:nvPr/>
        </p:nvSpPr>
        <p:spPr>
          <a:xfrm>
            <a:off x="1160145" y="5909310"/>
            <a:ext cx="9819005" cy="922020"/>
          </a:xfrm>
          <a:prstGeom prst="rect">
            <a:avLst/>
          </a:prstGeom>
          <a:noFill/>
        </p:spPr>
        <p:txBody>
          <a:bodyPr wrap="square" rtlCol="0" anchor="t">
            <a:spAutoFit/>
          </a:bodyPr>
          <a:p>
            <a:r>
              <a:rPr lang="zh-CN" altLang="en-US"/>
              <a:t>现在，我们需要看看广告将如何帮助提高销售。所以，我们需要问自己几个问题如：哪种广告对销售贡献更大，以及每种类型的广告对销售的大致影响。我们将尝试用一个简单的线性模型来回答这样的问题。</a:t>
            </a:r>
            <a:endParaRPr lang="zh-CN" altLang="en-US"/>
          </a:p>
        </p:txBody>
      </p:sp>
      <p:sp>
        <p:nvSpPr>
          <p:cNvPr id="11" name="右箭头 10"/>
          <p:cNvSpPr/>
          <p:nvPr/>
        </p:nvSpPr>
        <p:spPr>
          <a:xfrm>
            <a:off x="10968355" y="6053455"/>
            <a:ext cx="971550" cy="422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258185" y="2071370"/>
            <a:ext cx="5080000" cy="521970"/>
          </a:xfrm>
          <a:prstGeom prst="rect">
            <a:avLst/>
          </a:prstGeom>
          <a:noFill/>
          <a:ln w="9525">
            <a:noFill/>
          </a:ln>
        </p:spPr>
        <p:txBody>
          <a:bodyPr>
            <a:spAutoFit/>
          </a:bodyPr>
          <a:p>
            <a:pPr indent="0" algn="ctr"/>
            <a:r>
              <a:rPr lang="en-US" sz="2800" b="0" i="1">
                <a:solidFill>
                  <a:srgbClr val="010202"/>
                </a:solidFill>
                <a:latin typeface="Palatino Linotype" panose="02040502050505030304" charset="0"/>
                <a:cs typeface="Calibri" panose="020F0502020204030204" charset="0"/>
              </a:rPr>
              <a:t>y = beta0 + beta1*x</a:t>
            </a:r>
            <a:endParaRPr lang="zh-CN" altLang="en-US" sz="2800"/>
          </a:p>
        </p:txBody>
      </p:sp>
      <p:sp>
        <p:nvSpPr>
          <p:cNvPr id="4" name="文本框 3"/>
          <p:cNvSpPr txBox="1"/>
          <p:nvPr/>
        </p:nvSpPr>
        <p:spPr>
          <a:xfrm>
            <a:off x="3352165" y="643573"/>
            <a:ext cx="5080000" cy="521970"/>
          </a:xfrm>
          <a:prstGeom prst="rect">
            <a:avLst/>
          </a:prstGeom>
          <a:noFill/>
          <a:ln w="9525">
            <a:noFill/>
          </a:ln>
        </p:spPr>
        <p:txBody>
          <a:bodyPr>
            <a:spAutoFit/>
          </a:bodyPr>
          <a:p>
            <a:pPr indent="0" algn="ctr"/>
            <a:r>
              <a:rPr lang="en-US" sz="2800" b="1">
                <a:solidFill>
                  <a:schemeClr val="accent1"/>
                </a:solidFill>
                <a:effectLst>
                  <a:outerShdw blurRad="38100" dist="25400" dir="5400000" algn="ctr" rotWithShape="0">
                    <a:srgbClr val="6E747A">
                      <a:alpha val="43000"/>
                    </a:srgbClr>
                  </a:outerShdw>
                </a:effectLst>
                <a:latin typeface="Arial" panose="020B0604020202020204" pitchFamily="34" charset="0"/>
                <a:cs typeface="Calibri" panose="020F0502020204030204" charset="0"/>
              </a:rPr>
              <a:t>Simple regression model</a:t>
            </a:r>
            <a:endParaRPr lang="en-US" altLang="en-US" sz="2800" b="1">
              <a:solidFill>
                <a:schemeClr val="accent1"/>
              </a:solidFill>
              <a:effectLst>
                <a:outerShdw blurRad="38100" dist="25400" dir="5400000" algn="ctr" rotWithShape="0">
                  <a:srgbClr val="6E747A">
                    <a:alpha val="43000"/>
                  </a:srgbClr>
                </a:outerShdw>
              </a:effectLst>
              <a:latin typeface="Arial" panose="020B0604020202020204" pitchFamily="34" charset="0"/>
              <a:cs typeface="Calibri" panose="020F0502020204030204" charset="0"/>
            </a:endParaRPr>
          </a:p>
        </p:txBody>
      </p:sp>
      <p:sp>
        <p:nvSpPr>
          <p:cNvPr id="5" name="文本框 4"/>
          <p:cNvSpPr txBox="1"/>
          <p:nvPr/>
        </p:nvSpPr>
        <p:spPr>
          <a:xfrm>
            <a:off x="1927225" y="1578610"/>
            <a:ext cx="5673725" cy="398780"/>
          </a:xfrm>
          <a:prstGeom prst="rect">
            <a:avLst/>
          </a:prstGeom>
          <a:noFill/>
        </p:spPr>
        <p:txBody>
          <a:bodyPr wrap="square" rtlCol="0" anchor="t">
            <a:spAutoFit/>
          </a:bodyPr>
          <a:p>
            <a:r>
              <a:rPr lang="zh-CN" altLang="en-US" sz="2000"/>
              <a:t>只有一个特征的简单线性回归模型采用以下形式：</a:t>
            </a:r>
            <a:endParaRPr lang="zh-CN" altLang="en-US" sz="2000"/>
          </a:p>
        </p:txBody>
      </p:sp>
      <p:sp>
        <p:nvSpPr>
          <p:cNvPr id="6" name="文本框 5"/>
          <p:cNvSpPr txBox="1"/>
          <p:nvPr/>
        </p:nvSpPr>
        <p:spPr>
          <a:xfrm>
            <a:off x="7834630" y="1671320"/>
            <a:ext cx="3275965" cy="1322070"/>
          </a:xfrm>
          <a:prstGeom prst="rect">
            <a:avLst/>
          </a:prstGeom>
          <a:noFill/>
        </p:spPr>
        <p:txBody>
          <a:bodyPr wrap="square" rtlCol="0" anchor="t">
            <a:spAutoFit/>
          </a:bodyPr>
          <a:p>
            <a:r>
              <a:rPr lang="zh-CN" altLang="en-US" sz="2000"/>
              <a:t>y是预测的数值(响应)</a:t>
            </a:r>
            <a:r>
              <a:rPr lang="en-US" altLang="zh-CN" sz="2000"/>
              <a:t>&lt;sales</a:t>
            </a:r>
            <a:endParaRPr lang="en-US" altLang="zh-CN" sz="2000"/>
          </a:p>
          <a:p>
            <a:r>
              <a:rPr lang="en-US" altLang="zh-CN" sz="2000"/>
              <a:t>x是特征</a:t>
            </a:r>
            <a:r>
              <a:rPr lang="zh-CN" altLang="en-US" sz="2000"/>
              <a:t>值</a:t>
            </a:r>
            <a:endParaRPr lang="zh-CN" altLang="en-US" sz="2000"/>
          </a:p>
          <a:p>
            <a:r>
              <a:rPr lang="en-US" altLang="zh-CN" sz="2000"/>
              <a:t>beta0</a:t>
            </a:r>
            <a:r>
              <a:rPr lang="zh-CN" altLang="en-US" sz="2000"/>
              <a:t>为误差项（干扰项）</a:t>
            </a:r>
            <a:endParaRPr lang="zh-CN" altLang="en-US" sz="2000"/>
          </a:p>
          <a:p>
            <a:r>
              <a:rPr lang="en-US" altLang="zh-CN" sz="2000"/>
              <a:t>beta1</a:t>
            </a:r>
            <a:r>
              <a:rPr lang="zh-CN" altLang="en-US" sz="2000"/>
              <a:t>是特征值</a:t>
            </a:r>
            <a:r>
              <a:rPr lang="en-US" altLang="zh-CN" sz="2000"/>
              <a:t>x</a:t>
            </a:r>
            <a:r>
              <a:rPr lang="zh-CN" altLang="en-US" sz="2000"/>
              <a:t>的特征系数</a:t>
            </a:r>
            <a:endParaRPr lang="zh-CN" altLang="en-US" sz="2000"/>
          </a:p>
        </p:txBody>
      </p:sp>
      <p:sp>
        <p:nvSpPr>
          <p:cNvPr id="8" name="文本框 7"/>
          <p:cNvSpPr txBox="1"/>
          <p:nvPr/>
        </p:nvSpPr>
        <p:spPr>
          <a:xfrm>
            <a:off x="3258185" y="3150235"/>
            <a:ext cx="4671060" cy="2245360"/>
          </a:xfrm>
          <a:prstGeom prst="rect">
            <a:avLst/>
          </a:prstGeom>
          <a:noFill/>
        </p:spPr>
        <p:txBody>
          <a:bodyPr wrap="square" rtlCol="0" anchor="t">
            <a:spAutoFit/>
          </a:bodyPr>
          <a:p>
            <a:endParaRPr lang="zh-CN" altLang="en-US" sz="2000"/>
          </a:p>
          <a:p>
            <a:endParaRPr lang="zh-CN" altLang="en-US" sz="2000"/>
          </a:p>
          <a:p>
            <a:r>
              <a:rPr lang="zh-CN" altLang="en-US" sz="2000">
                <a:sym typeface="+mn-ea"/>
              </a:rPr>
              <a:t>如果beta1=0.04，这意味着在电视广告上额外花费100美元与四个小部件的销售增长有关。因此，我们需要继续研究，看看我们如何才能学习这些系数。</a:t>
            </a:r>
            <a:endParaRPr lang="zh-CN" altLang="en-US" sz="2000"/>
          </a:p>
          <a:p>
            <a:endParaRPr lang="zh-CN" altLang="en-US" sz="2000"/>
          </a:p>
        </p:txBody>
      </p:sp>
      <p:sp>
        <p:nvSpPr>
          <p:cNvPr id="11" name="右箭头 10"/>
          <p:cNvSpPr/>
          <p:nvPr/>
        </p:nvSpPr>
        <p:spPr>
          <a:xfrm>
            <a:off x="8338185" y="4061460"/>
            <a:ext cx="971550" cy="422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9309735" y="4061460"/>
            <a:ext cx="2540000" cy="398780"/>
          </a:xfrm>
          <a:prstGeom prst="rect">
            <a:avLst/>
          </a:prstGeom>
          <a:noFill/>
        </p:spPr>
        <p:txBody>
          <a:bodyPr wrap="square" rtlCol="0" anchor="t">
            <a:spAutoFit/>
          </a:bodyPr>
          <a:p>
            <a:r>
              <a:rPr lang="zh-CN" altLang="en-US" sz="2000">
                <a:solidFill>
                  <a:schemeClr val="accent1"/>
                </a:solidFill>
                <a:effectLst>
                  <a:outerShdw blurRad="38100" dist="25400" dir="5400000" algn="ctr" rotWithShape="0">
                    <a:srgbClr val="6E747A">
                      <a:alpha val="43000"/>
                    </a:srgbClr>
                  </a:outerShdw>
                </a:effectLst>
              </a:rPr>
              <a:t>学习模型系数</a:t>
            </a:r>
            <a:endParaRPr lang="zh-CN" altLang="en-US" sz="20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76985" y="620395"/>
            <a:ext cx="10039985" cy="1614170"/>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2000" dirty="0">
                <a:solidFill>
                  <a:schemeClr val="tx1"/>
                </a:solidFill>
                <a:latin typeface="+mn-ea"/>
                <a:ea typeface="+mn-ea"/>
                <a:cs typeface="+mn-ea"/>
              </a:rPr>
              <a:t>为了估计模型的系数，我们需要用一条与实际销售相似的回归线来拟合数据。为了得到一条最适合数据的回归线，我们将使用一个叫做最小二乘的标准。因此，我们需要找到一条将预测值和观察值(实际值)之间的差异最小化的线。</a:t>
            </a:r>
            <a:endParaRPr lang="zh-CN" altLang="en-US" sz="2000" dirty="0">
              <a:solidFill>
                <a:schemeClr val="tx1"/>
              </a:solidFill>
              <a:latin typeface="+mn-ea"/>
              <a:ea typeface="+mn-ea"/>
              <a:cs typeface="+mn-ea"/>
            </a:endParaRPr>
          </a:p>
        </p:txBody>
      </p:sp>
      <p:grpSp>
        <p:nvGrpSpPr>
          <p:cNvPr id="1073743022" name="组合 1073743021"/>
          <p:cNvGrpSpPr/>
          <p:nvPr/>
        </p:nvGrpSpPr>
        <p:grpSpPr>
          <a:xfrm>
            <a:off x="732790" y="2027555"/>
            <a:ext cx="6363970" cy="3459480"/>
            <a:chOff x="3167" y="243"/>
            <a:chExt cx="4495" cy="2440"/>
          </a:xfrm>
        </p:grpSpPr>
        <p:pic>
          <p:nvPicPr>
            <p:cNvPr id="1073743023" name="图片 1073743022"/>
            <p:cNvPicPr>
              <a:picLocks noChangeAspect="1"/>
            </p:cNvPicPr>
            <p:nvPr/>
          </p:nvPicPr>
          <p:blipFill>
            <a:blip r:embed="rId2"/>
            <a:stretch>
              <a:fillRect/>
            </a:stretch>
          </p:blipFill>
          <p:spPr>
            <a:xfrm>
              <a:off x="3187" y="263"/>
              <a:ext cx="4455" cy="2400"/>
            </a:xfrm>
            <a:prstGeom prst="rect">
              <a:avLst/>
            </a:prstGeom>
            <a:noFill/>
            <a:ln w="9525">
              <a:noFill/>
            </a:ln>
          </p:spPr>
        </p:pic>
        <p:sp>
          <p:nvSpPr>
            <p:cNvPr id="1073743024" name="直接连接符 1073743023"/>
            <p:cNvSpPr/>
            <p:nvPr/>
          </p:nvSpPr>
          <p:spPr>
            <a:xfrm>
              <a:off x="3177" y="253"/>
              <a:ext cx="4475" cy="0"/>
            </a:xfrm>
            <a:prstGeom prst="line">
              <a:avLst/>
            </a:prstGeom>
            <a:ln w="12700" cap="flat" cmpd="sng">
              <a:solidFill>
                <a:srgbClr val="010202"/>
              </a:solidFill>
              <a:prstDash val="solid"/>
              <a:headEnd type="none" w="med" len="med"/>
              <a:tailEnd type="none" w="med" len="med"/>
            </a:ln>
          </p:spPr>
        </p:sp>
        <p:sp>
          <p:nvSpPr>
            <p:cNvPr id="1073743025" name="直接连接符 1073743024"/>
            <p:cNvSpPr/>
            <p:nvPr/>
          </p:nvSpPr>
          <p:spPr>
            <a:xfrm>
              <a:off x="3177" y="253"/>
              <a:ext cx="0" cy="2420"/>
            </a:xfrm>
            <a:prstGeom prst="line">
              <a:avLst/>
            </a:prstGeom>
            <a:ln w="12700" cap="flat" cmpd="sng">
              <a:solidFill>
                <a:srgbClr val="010202"/>
              </a:solidFill>
              <a:prstDash val="solid"/>
              <a:headEnd type="none" w="med" len="med"/>
              <a:tailEnd type="none" w="med" len="med"/>
            </a:ln>
          </p:spPr>
        </p:sp>
        <p:sp>
          <p:nvSpPr>
            <p:cNvPr id="1073743026" name="直接连接符 1073743025"/>
            <p:cNvSpPr/>
            <p:nvPr/>
          </p:nvSpPr>
          <p:spPr>
            <a:xfrm>
              <a:off x="7652" y="253"/>
              <a:ext cx="0" cy="2420"/>
            </a:xfrm>
            <a:prstGeom prst="line">
              <a:avLst/>
            </a:prstGeom>
            <a:ln w="12700" cap="flat" cmpd="sng">
              <a:solidFill>
                <a:srgbClr val="010202"/>
              </a:solidFill>
              <a:prstDash val="solid"/>
              <a:headEnd type="none" w="med" len="med"/>
              <a:tailEnd type="none" w="med" len="med"/>
            </a:ln>
          </p:spPr>
        </p:sp>
        <p:sp>
          <p:nvSpPr>
            <p:cNvPr id="1073743027" name="直接连接符 1073743026"/>
            <p:cNvSpPr/>
            <p:nvPr/>
          </p:nvSpPr>
          <p:spPr>
            <a:xfrm>
              <a:off x="3177" y="2673"/>
              <a:ext cx="4475" cy="0"/>
            </a:xfrm>
            <a:prstGeom prst="line">
              <a:avLst/>
            </a:prstGeom>
            <a:ln w="12700" cap="flat" cmpd="sng">
              <a:solidFill>
                <a:srgbClr val="010202"/>
              </a:solidFill>
              <a:prstDash val="solid"/>
              <a:headEnd type="none" w="med" len="med"/>
              <a:tailEnd type="none" w="med" len="med"/>
            </a:ln>
          </p:spPr>
        </p:sp>
      </p:grpSp>
      <p:sp>
        <p:nvSpPr>
          <p:cNvPr id="3" name="文本框 2"/>
          <p:cNvSpPr txBox="1"/>
          <p:nvPr/>
        </p:nvSpPr>
        <p:spPr>
          <a:xfrm>
            <a:off x="2240915" y="5473065"/>
            <a:ext cx="3792855" cy="368300"/>
          </a:xfrm>
          <a:prstGeom prst="rect">
            <a:avLst/>
          </a:prstGeom>
          <a:noFill/>
        </p:spPr>
        <p:txBody>
          <a:bodyPr wrap="square" rtlCol="0" anchor="t">
            <a:spAutoFit/>
          </a:bodyPr>
          <a:p>
            <a:r>
              <a:rPr lang="zh-CN" altLang="en-US"/>
              <a:t>最小二乘线与模型系数的关系</a:t>
            </a:r>
            <a:endParaRPr lang="zh-CN" altLang="en-US"/>
          </a:p>
        </p:txBody>
      </p:sp>
      <p:sp>
        <p:nvSpPr>
          <p:cNvPr id="11" name="右箭头 10"/>
          <p:cNvSpPr/>
          <p:nvPr/>
        </p:nvSpPr>
        <p:spPr>
          <a:xfrm>
            <a:off x="7617460" y="3545205"/>
            <a:ext cx="971550" cy="422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8589010" y="3446145"/>
            <a:ext cx="1851025" cy="521970"/>
          </a:xfrm>
          <a:prstGeom prst="rect">
            <a:avLst/>
          </a:prstGeom>
          <a:noFill/>
        </p:spPr>
        <p:txBody>
          <a:bodyPr wrap="square" rtlCol="0" anchor="t">
            <a:spAutoFit/>
          </a:bodyPr>
          <a:p>
            <a:r>
              <a:rPr lang="zh-CN" altLang="en-US" sz="2800">
                <a:solidFill>
                  <a:schemeClr val="tx2"/>
                </a:solidFill>
              </a:rPr>
              <a:t>解释模型</a:t>
            </a:r>
            <a:endParaRPr lang="zh-CN" altLang="en-US" sz="2800">
              <a:solidFill>
                <a:schemeClr val="tx2"/>
              </a:solidFill>
            </a:endParaRPr>
          </a:p>
        </p:txBody>
      </p:sp>
      <p:sp>
        <p:nvSpPr>
          <p:cNvPr id="100" name="文本框 99"/>
          <p:cNvSpPr txBox="1"/>
          <p:nvPr/>
        </p:nvSpPr>
        <p:spPr>
          <a:xfrm>
            <a:off x="7617460" y="4180205"/>
            <a:ext cx="5080000" cy="460375"/>
          </a:xfrm>
          <a:prstGeom prst="rect">
            <a:avLst/>
          </a:prstGeom>
          <a:noFill/>
          <a:ln w="9525">
            <a:noFill/>
          </a:ln>
        </p:spPr>
        <p:txBody>
          <a:bodyPr>
            <a:spAutoFit/>
          </a:bodyPr>
          <a:p>
            <a:pPr indent="0" algn="ctr"/>
            <a:r>
              <a:rPr lang="en-US" sz="2400" b="0" i="1">
                <a:solidFill>
                  <a:schemeClr val="accent1"/>
                </a:solidFill>
                <a:effectLst>
                  <a:outerShdw blurRad="38100" dist="25400" dir="5400000" algn="ctr" rotWithShape="0">
                    <a:srgbClr val="6E747A">
                      <a:alpha val="43000"/>
                    </a:srgbClr>
                  </a:outerShdw>
                </a:effectLst>
                <a:latin typeface="Palatino Linotype" panose="02040502050505030304" charset="0"/>
                <a:cs typeface="Calibri" panose="020F0502020204030204" charset="0"/>
              </a:rPr>
              <a:t>y = 7.032594 + 0.047537 *</a:t>
            </a:r>
            <a:r>
              <a:rPr lang="en-US" sz="2400" b="0" i="1">
                <a:solidFill>
                  <a:schemeClr val="accent1"/>
                </a:solidFill>
                <a:effectLst>
                  <a:outerShdw blurRad="38100" dist="25400" dir="5400000" algn="ctr" rotWithShape="0">
                    <a:srgbClr val="6E747A">
                      <a:alpha val="43000"/>
                    </a:srgbClr>
                  </a:outerShdw>
                </a:effectLst>
                <a:latin typeface="Arial" panose="020B0604020202020204" pitchFamily="34" charset="0"/>
                <a:cs typeface="Calibri" panose="020F0502020204030204" charset="0"/>
              </a:rPr>
              <a:t>x</a:t>
            </a:r>
            <a:endParaRPr lang="en-US" altLang="en-US" sz="2400" b="0" i="1">
              <a:solidFill>
                <a:schemeClr val="accent1"/>
              </a:solidFill>
              <a:effectLst>
                <a:outerShdw blurRad="38100" dist="25400" dir="5400000" algn="ctr" rotWithShape="0">
                  <a:srgbClr val="6E747A">
                    <a:alpha val="43000"/>
                  </a:srgbClr>
                </a:outerShdw>
              </a:effectLst>
              <a:latin typeface="Arial" panose="020B0604020202020204" pitchFamily="34" charset="0"/>
              <a:cs typeface="Calibri" panose="020F0502020204030204" charset="0"/>
            </a:endParaRPr>
          </a:p>
        </p:txBody>
      </p:sp>
      <p:sp>
        <p:nvSpPr>
          <p:cNvPr id="5" name="文本框 4"/>
          <p:cNvSpPr txBox="1"/>
          <p:nvPr/>
        </p:nvSpPr>
        <p:spPr>
          <a:xfrm>
            <a:off x="7711440" y="5057775"/>
            <a:ext cx="4420235" cy="1198880"/>
          </a:xfrm>
          <a:prstGeom prst="rect">
            <a:avLst/>
          </a:prstGeom>
          <a:noFill/>
        </p:spPr>
        <p:txBody>
          <a:bodyPr wrap="square" rtlCol="0" anchor="t">
            <a:spAutoFit/>
          </a:bodyPr>
          <a:p>
            <a:r>
              <a:rPr lang="zh-CN" altLang="en-US"/>
              <a:t>可以收工计算，也可以使用Statsmodel为我们做预测。首先，我们需要在</a:t>
            </a:r>
            <a:r>
              <a:rPr lang="en-US" altLang="zh-CN"/>
              <a:t>pandas</a:t>
            </a:r>
            <a:endParaRPr lang="en-US" altLang="zh-CN"/>
          </a:p>
          <a:p>
            <a:r>
              <a:rPr lang="zh-CN" altLang="en-US"/>
              <a:t>DataFrame中提供电视广告值，因为StatsModel界面期望它</a:t>
            </a:r>
            <a:endParaRPr lang="zh-CN" altLang="en-US"/>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95350" y="632460"/>
            <a:ext cx="10039985" cy="596265"/>
          </a:xfrm>
          <a:prstGeom prst="rect">
            <a:avLst/>
          </a:prstGeom>
        </p:spPr>
        <p:txBody>
          <a:bodyPr vert="horz" wrap="square" lIns="91440" tIns="45720" rIns="91440" bIns="45720" rtlCol="0" anchor="ctr">
            <a:noAutofit/>
          </a:bodyPr>
          <a:lstStyle>
            <a:lvl1pPr>
              <a:lnSpc>
                <a:spcPct val="90000"/>
              </a:lnSpc>
              <a:spcBef>
                <a:spcPct val="0"/>
              </a:spcBef>
              <a:buNone/>
              <a:defRPr sz="4000">
                <a:solidFill>
                  <a:srgbClr val="00B0F0"/>
                </a:solidFill>
                <a:latin typeface="+mj-lt"/>
                <a:ea typeface="+mj-ea"/>
                <a:cs typeface="+mj-cs"/>
              </a:defRPr>
            </a:lvl1pPr>
          </a:lstStyle>
          <a:p>
            <a:r>
              <a:rPr sz="3600" dirty="0">
                <a:solidFill>
                  <a:schemeClr val="accent1"/>
                </a:solidFill>
                <a:effectLst>
                  <a:outerShdw blurRad="38100" dist="25400" dir="5400000" algn="ctr" rotWithShape="0">
                    <a:srgbClr val="6E747A">
                      <a:alpha val="43000"/>
                    </a:srgbClr>
                  </a:outerShdw>
                </a:effectLst>
                <a:latin typeface="+mn-ea"/>
                <a:ea typeface="+mn-ea"/>
                <a:cs typeface="+mn-ea"/>
              </a:rPr>
              <a:t>Linear models for classification</a:t>
            </a:r>
            <a:endParaRPr sz="3600" dirty="0">
              <a:solidFill>
                <a:schemeClr val="accent1"/>
              </a:solidFill>
              <a:effectLst>
                <a:outerShdw blurRad="38100" dist="25400" dir="5400000" algn="ctr" rotWithShape="0">
                  <a:srgbClr val="6E747A">
                    <a:alpha val="43000"/>
                  </a:srgbClr>
                </a:outerShdw>
              </a:effectLst>
              <a:latin typeface="+mn-ea"/>
              <a:ea typeface="+mn-ea"/>
              <a:cs typeface="+mn-ea"/>
            </a:endParaRPr>
          </a:p>
        </p:txBody>
      </p:sp>
      <p:sp>
        <p:nvSpPr>
          <p:cNvPr id="7" name="文本框 6"/>
          <p:cNvSpPr txBox="1"/>
          <p:nvPr/>
        </p:nvSpPr>
        <p:spPr>
          <a:xfrm>
            <a:off x="1135380" y="1414145"/>
            <a:ext cx="8823325" cy="953135"/>
          </a:xfrm>
          <a:prstGeom prst="rect">
            <a:avLst/>
          </a:prstGeom>
          <a:noFill/>
        </p:spPr>
        <p:txBody>
          <a:bodyPr wrap="square" rtlCol="0" anchor="t">
            <a:spAutoFit/>
          </a:bodyPr>
          <a:p>
            <a:r>
              <a:rPr lang="zh-CN" altLang="en-US" sz="2800">
                <a:hlinkClick r:id="rId2" action="ppaction://hlinkfile"/>
              </a:rPr>
              <a:t>Logistic回归</a:t>
            </a:r>
            <a:r>
              <a:rPr lang="zh-CN" altLang="en-US" sz="2800"/>
              <a:t>，是一种包含线性判别的分类算法，这是广泛使用的分类算法之一。</a:t>
            </a:r>
            <a:endParaRPr lang="en-US" altLang="zh-CN" sz="2800"/>
          </a:p>
        </p:txBody>
      </p:sp>
      <p:grpSp>
        <p:nvGrpSpPr>
          <p:cNvPr id="1073743035" name="组合 1073743034"/>
          <p:cNvGrpSpPr/>
          <p:nvPr/>
        </p:nvGrpSpPr>
        <p:grpSpPr>
          <a:xfrm>
            <a:off x="3965575" y="2677795"/>
            <a:ext cx="4260215" cy="3671570"/>
            <a:chOff x="3332" y="203"/>
            <a:chExt cx="4165" cy="3955"/>
          </a:xfrm>
        </p:grpSpPr>
        <p:pic>
          <p:nvPicPr>
            <p:cNvPr id="1073743036" name="图片 1073743035"/>
            <p:cNvPicPr>
              <a:picLocks noChangeAspect="1"/>
            </p:cNvPicPr>
            <p:nvPr/>
          </p:nvPicPr>
          <p:blipFill>
            <a:blip r:embed="rId3"/>
            <a:stretch>
              <a:fillRect/>
            </a:stretch>
          </p:blipFill>
          <p:spPr>
            <a:xfrm>
              <a:off x="3352" y="223"/>
              <a:ext cx="4125" cy="3915"/>
            </a:xfrm>
            <a:prstGeom prst="rect">
              <a:avLst/>
            </a:prstGeom>
            <a:noFill/>
            <a:ln w="9525">
              <a:noFill/>
            </a:ln>
          </p:spPr>
        </p:pic>
        <p:sp>
          <p:nvSpPr>
            <p:cNvPr id="1073743037" name="直接连接符 1073743036"/>
            <p:cNvSpPr/>
            <p:nvPr/>
          </p:nvSpPr>
          <p:spPr>
            <a:xfrm>
              <a:off x="3342" y="213"/>
              <a:ext cx="4145" cy="0"/>
            </a:xfrm>
            <a:prstGeom prst="line">
              <a:avLst/>
            </a:prstGeom>
            <a:ln w="12700" cap="flat" cmpd="sng">
              <a:solidFill>
                <a:srgbClr val="010202"/>
              </a:solidFill>
              <a:prstDash val="solid"/>
              <a:headEnd type="none" w="med" len="med"/>
              <a:tailEnd type="none" w="med" len="med"/>
            </a:ln>
          </p:spPr>
        </p:sp>
        <p:sp>
          <p:nvSpPr>
            <p:cNvPr id="1073743038" name="直接连接符 1073743037"/>
            <p:cNvSpPr/>
            <p:nvPr/>
          </p:nvSpPr>
          <p:spPr>
            <a:xfrm>
              <a:off x="3342" y="213"/>
              <a:ext cx="0" cy="3935"/>
            </a:xfrm>
            <a:prstGeom prst="line">
              <a:avLst/>
            </a:prstGeom>
            <a:ln w="12700" cap="flat" cmpd="sng">
              <a:solidFill>
                <a:srgbClr val="010202"/>
              </a:solidFill>
              <a:prstDash val="solid"/>
              <a:headEnd type="none" w="med" len="med"/>
              <a:tailEnd type="none" w="med" len="med"/>
            </a:ln>
          </p:spPr>
        </p:sp>
        <p:sp>
          <p:nvSpPr>
            <p:cNvPr id="1073743039" name="直接连接符 1073743038"/>
            <p:cNvSpPr/>
            <p:nvPr/>
          </p:nvSpPr>
          <p:spPr>
            <a:xfrm>
              <a:off x="7487" y="213"/>
              <a:ext cx="0" cy="3935"/>
            </a:xfrm>
            <a:prstGeom prst="line">
              <a:avLst/>
            </a:prstGeom>
            <a:ln w="12700" cap="flat" cmpd="sng">
              <a:solidFill>
                <a:srgbClr val="010202"/>
              </a:solidFill>
              <a:prstDash val="solid"/>
              <a:headEnd type="none" w="med" len="med"/>
              <a:tailEnd type="none" w="med" len="med"/>
            </a:ln>
          </p:spPr>
        </p:sp>
        <p:sp>
          <p:nvSpPr>
            <p:cNvPr id="1073743040" name="直接连接符 1073743039"/>
            <p:cNvSpPr/>
            <p:nvPr/>
          </p:nvSpPr>
          <p:spPr>
            <a:xfrm>
              <a:off x="3342" y="4148"/>
              <a:ext cx="4145" cy="0"/>
            </a:xfrm>
            <a:prstGeom prst="line">
              <a:avLst/>
            </a:prstGeom>
            <a:ln w="12700" cap="flat" cmpd="sng">
              <a:solidFill>
                <a:srgbClr val="010202"/>
              </a:solidFill>
              <a:prstDash val="solid"/>
              <a:headEnd type="none" w="med" len="med"/>
              <a:tailEnd type="none" w="med" len="med"/>
            </a:ln>
          </p:spPr>
        </p:sp>
      </p:grpSp>
      <p:sp>
        <p:nvSpPr>
          <p:cNvPr id="8" name="文本框 7"/>
          <p:cNvSpPr txBox="1"/>
          <p:nvPr/>
        </p:nvSpPr>
        <p:spPr>
          <a:xfrm>
            <a:off x="4825365" y="6340475"/>
            <a:ext cx="2540000" cy="368300"/>
          </a:xfrm>
          <a:prstGeom prst="rect">
            <a:avLst/>
          </a:prstGeom>
          <a:noFill/>
        </p:spPr>
        <p:txBody>
          <a:bodyPr wrap="square" rtlCol="0" anchor="t">
            <a:spAutoFit/>
          </a:bodyPr>
          <a:p>
            <a:r>
              <a:rPr lang="zh-CN" altLang="en-US"/>
              <a:t>线性决策曲面分离两类</a:t>
            </a:r>
            <a:endParaRPr lang="zh-CN" altLang="en-US"/>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638"/>
</p:tagLst>
</file>

<file path=ppt/tags/tag10.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228"/>
  <p:tag name="KSO_WM_UNIT_PRESET_TEXT_INDEX" val="4"/>
  <p:tag name="KSO_WM_UNIT_CLEAR" val="0"/>
  <p:tag name="KSO_WM_UNIT_COMPATIBLE" val="0"/>
  <p:tag name="KSO_WM_UNIT_HIGHLIGHT" val="0"/>
  <p:tag name="KSO_WM_UNIT_VALUE" val="209"/>
  <p:tag name="KSO_WM_UNIT_LAYERLEVEL" val="1"/>
  <p:tag name="KSO_WM_UNIT_INDEX" val="1"/>
  <p:tag name="KSO_WM_UNIT_ID" val="custom20184638_3*f*1"/>
  <p:tag name="KSO_WM_UNIT_TYPE" val="f"/>
</p:tagLst>
</file>

<file path=ppt/tags/tag11.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SLIDE_INDEX" val="3"/>
  <p:tag name="KSO_WM_SLIDE_ID" val="custom20184638_3"/>
  <p:tag name="KSO_WM_TAG_VERSION" val="1.0"/>
  <p:tag name="KSO_WM_TEMPLATE_INDEX" val="20184638"/>
  <p:tag name="KSO_WM_TEMPLATE_CATEGORY" val="custom"/>
</p:tagLst>
</file>

<file path=ppt/tags/tag12.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8_3*a*1"/>
  <p:tag name="KSO_WM_UNIT_TYPE" val="a"/>
</p:tagLst>
</file>

<file path=ppt/tags/tag13.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228"/>
  <p:tag name="KSO_WM_UNIT_PRESET_TEXT_INDEX" val="4"/>
  <p:tag name="KSO_WM_UNIT_CLEAR" val="0"/>
  <p:tag name="KSO_WM_UNIT_COMPATIBLE" val="0"/>
  <p:tag name="KSO_WM_UNIT_HIGHLIGHT" val="0"/>
  <p:tag name="KSO_WM_UNIT_VALUE" val="209"/>
  <p:tag name="KSO_WM_UNIT_LAYERLEVEL" val="1"/>
  <p:tag name="KSO_WM_UNIT_INDEX" val="1"/>
  <p:tag name="KSO_WM_UNIT_ID" val="custom20184638_3*f*1"/>
  <p:tag name="KSO_WM_UNIT_TYPE" val="f"/>
</p:tagLst>
</file>

<file path=ppt/tags/tag14.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SLIDE_INDEX" val="3"/>
  <p:tag name="KSO_WM_SLIDE_ID" val="custom20184638_3"/>
  <p:tag name="KSO_WM_TAG_VERSION" val="1.0"/>
  <p:tag name="KSO_WM_TEMPLATE_INDEX" val="20184638"/>
  <p:tag name="KSO_WM_TEMPLATE_CATEGORY" val="custom"/>
</p:tagLst>
</file>

<file path=ppt/tags/tag15.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8"/>
  <p:tag name="KSO_WM_UNIT_LAYERLEVEL" val="1"/>
  <p:tag name="KSO_WM_UNIT_INDEX" val="1"/>
  <p:tag name="KSO_WM_UNIT_ID" val="custom20184638_4*a*1"/>
  <p:tag name="KSO_WM_UNIT_TYPE" val="a"/>
</p:tagLst>
</file>

<file path=ppt/tags/tag16.xml><?xml version="1.0" encoding="utf-8"?>
<p:tagLst xmlns:p="http://schemas.openxmlformats.org/presentationml/2006/main">
  <p:tag name="KSO_WM_SLIDE_SIZE" val="827*426"/>
  <p:tag name="KSO_WM_SLIDE_POSITION" val="66*36"/>
  <p:tag name="KSO_WM_SLIDE_LAYOUT_CNT" val="1_1_1"/>
  <p:tag name="KSO_WM_SLIDE_LAYOUT" val="a_f_d"/>
  <p:tag name="KSO_WM_BEAUTIFY_FLAG" val="#wm#"/>
  <p:tag name="KSO_WM_SLIDE_TYPE" val="text"/>
  <p:tag name="KSO_WM_SLIDE_ITEM_CNT" val="2"/>
  <p:tag name="KSO_WM_SLIDE_INDEX" val="4"/>
  <p:tag name="KSO_WM_SLIDE_ID" val="custom20184638_4"/>
  <p:tag name="KSO_WM_TAG_VERSION" val="1.0"/>
  <p:tag name="KSO_WM_TEMPLATE_INDEX" val="20184638"/>
  <p:tag name="KSO_WM_TEMPLATE_CATEGORY" val="custom"/>
</p:tagLst>
</file>

<file path=ppt/tags/tag17.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ID" val="custom20184638_5*a*1"/>
  <p:tag name="KSO_WM_UNIT_TYPE" val="a"/>
</p:tagLst>
</file>

<file path=ppt/tags/tag18.xml><?xml version="1.0" encoding="utf-8"?>
<p:tagLst xmlns:p="http://schemas.openxmlformats.org/presentationml/2006/main">
  <p:tag name="KSO_WM_SLIDE_SIZE" val="790*332"/>
  <p:tag name="KSO_WM_SLIDE_POSITION" val="75*135"/>
  <p:tag name="KSO_WM_SLIDE_LAYOUT_CNT" val="1_1_1"/>
  <p:tag name="KSO_WM_SLIDE_LAYOUT" val="a_f_d"/>
  <p:tag name="KSO_WM_BEAUTIFY_FLAG" val="#wm#"/>
  <p:tag name="KSO_WM_SLIDE_TYPE" val="text"/>
  <p:tag name="KSO_WM_SLIDE_ITEM_CNT" val="2"/>
  <p:tag name="KSO_WM_SLIDE_INDEX" val="5"/>
  <p:tag name="KSO_WM_SLIDE_ID" val="custom20184638_5"/>
  <p:tag name="KSO_WM_TAG_VERSION" val="1.0"/>
  <p:tag name="KSO_WM_TEMPLATE_INDEX" val="20184638"/>
  <p:tag name="KSO_WM_TEMPLATE_CATEGORY" val="custom"/>
</p:tagLst>
</file>

<file path=ppt/tags/tag19.xml><?xml version="1.0" encoding="utf-8"?>
<p:tagLst xmlns:p="http://schemas.openxmlformats.org/presentationml/2006/main">
  <p:tag name="KSO_WM_SLIDE_SIZE" val="790*332"/>
  <p:tag name="KSO_WM_SLIDE_POSITION" val="75*135"/>
  <p:tag name="KSO_WM_SLIDE_LAYOUT_CNT" val="1_1_1"/>
  <p:tag name="KSO_WM_SLIDE_LAYOUT" val="a_f_d"/>
  <p:tag name="KSO_WM_BEAUTIFY_FLAG" val="#wm#"/>
  <p:tag name="KSO_WM_SLIDE_TYPE" val="text"/>
  <p:tag name="KSO_WM_SLIDE_ITEM_CNT" val="2"/>
  <p:tag name="KSO_WM_SLIDE_INDEX" val="5"/>
  <p:tag name="KSO_WM_SLIDE_ID" val="custom20184638_5"/>
  <p:tag name="KSO_WM_TAG_VERSION" val="1.0"/>
  <p:tag name="KSO_WM_TEMPLATE_INDEX" val="20184638"/>
  <p:tag name="KSO_WM_TEMPLATE_CATEGORY" val="custom"/>
</p:tagLst>
</file>

<file path=ppt/tags/tag2.xml><?xml version="1.0" encoding="utf-8"?>
<p:tagLst xmlns:p="http://schemas.openxmlformats.org/presentationml/2006/main">
  <p:tag name="KSO_WM_TAG_VERSION" val="1.0"/>
  <p:tag name="KSO_WM_TEMPLATE_CATEGORY" val="custom"/>
  <p:tag name="KSO_WM_TEMPLATE_INDEX" val="20184638"/>
</p:tagLst>
</file>

<file path=ppt/tags/tag20.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ID" val="custom20184638_5*a*1"/>
  <p:tag name="KSO_WM_UNIT_TYPE" val="a"/>
</p:tagLst>
</file>

<file path=ppt/tags/tag21.xml><?xml version="1.0" encoding="utf-8"?>
<p:tagLst xmlns:p="http://schemas.openxmlformats.org/presentationml/2006/main">
  <p:tag name="KSO_WM_SLIDE_SIZE" val="790*332"/>
  <p:tag name="KSO_WM_SLIDE_POSITION" val="75*135"/>
  <p:tag name="KSO_WM_SLIDE_LAYOUT_CNT" val="1_1_1"/>
  <p:tag name="KSO_WM_SLIDE_LAYOUT" val="a_f_d"/>
  <p:tag name="KSO_WM_BEAUTIFY_FLAG" val="#wm#"/>
  <p:tag name="KSO_WM_SLIDE_TYPE" val="text"/>
  <p:tag name="KSO_WM_SLIDE_ITEM_CNT" val="2"/>
  <p:tag name="KSO_WM_SLIDE_INDEX" val="5"/>
  <p:tag name="KSO_WM_SLIDE_ID" val="custom20184638_5"/>
  <p:tag name="KSO_WM_TAG_VERSION" val="1.0"/>
  <p:tag name="KSO_WM_TEMPLATE_INDEX" val="20184638"/>
  <p:tag name="KSO_WM_TEMPLATE_CATEGORY" val="custom"/>
</p:tagLst>
</file>

<file path=ppt/tags/tag22.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1"/>
  <p:tag name="KSO_WM_UNIT_LAYERLEVEL" val="1"/>
  <p:tag name="KSO_WM_UNIT_INDEX" val="1"/>
  <p:tag name="KSO_WM_UNIT_ID" val="custom20184638_5*a*1"/>
  <p:tag name="KSO_WM_UNIT_TYPE" val="a"/>
</p:tagLst>
</file>

<file path=ppt/tags/tag23.xml><?xml version="1.0" encoding="utf-8"?>
<p:tagLst xmlns:p="http://schemas.openxmlformats.org/presentationml/2006/main">
  <p:tag name="KSO_WM_SLIDE_SIZE" val="790*332"/>
  <p:tag name="KSO_WM_SLIDE_POSITION" val="75*135"/>
  <p:tag name="KSO_WM_SLIDE_LAYOUT_CNT" val="1_1_1"/>
  <p:tag name="KSO_WM_SLIDE_LAYOUT" val="a_f_d"/>
  <p:tag name="KSO_WM_BEAUTIFY_FLAG" val="#wm#"/>
  <p:tag name="KSO_WM_SLIDE_TYPE" val="text"/>
  <p:tag name="KSO_WM_SLIDE_ITEM_CNT" val="2"/>
  <p:tag name="KSO_WM_SLIDE_INDEX" val="5"/>
  <p:tag name="KSO_WM_SLIDE_ID" val="custom20184638_5"/>
  <p:tag name="KSO_WM_TAG_VERSION" val="1.0"/>
  <p:tag name="KSO_WM_TEMPLATE_INDEX" val="20184638"/>
  <p:tag name="KSO_WM_TEMPLATE_CATEGORY" val="custom"/>
</p:tagLst>
</file>

<file path=ppt/tags/tag24.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8_3*a*1"/>
  <p:tag name="KSO_WM_UNIT_TYPE" val="a"/>
</p:tagLst>
</file>

<file path=ppt/tags/tag25.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SLIDE_INDEX" val="3"/>
  <p:tag name="KSO_WM_SLIDE_ID" val="custom20184638_3"/>
  <p:tag name="KSO_WM_TAG_VERSION" val="1.0"/>
  <p:tag name="KSO_WM_TEMPLATE_INDEX" val="20184638"/>
  <p:tag name="KSO_WM_TEMPLATE_CATEGORY" val="custom"/>
</p:tagLst>
</file>

<file path=ppt/tags/tag26.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8_3*a*1"/>
  <p:tag name="KSO_WM_UNIT_TYPE" val="a"/>
</p:tagLst>
</file>

<file path=ppt/tags/tag27.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SLIDE_INDEX" val="3"/>
  <p:tag name="KSO_WM_SLIDE_ID" val="custom20184638_3"/>
  <p:tag name="KSO_WM_TAG_VERSION" val="1.0"/>
  <p:tag name="KSO_WM_TEMPLATE_INDEX" val="20184638"/>
  <p:tag name="KSO_WM_TEMPLATE_CATEGORY" val="custom"/>
</p:tagLst>
</file>

<file path=ppt/tags/tag28.xml><?xml version="1.0" encoding="utf-8"?>
<p:tagLst xmlns:p="http://schemas.openxmlformats.org/presentationml/2006/main">
  <p:tag name="KSO_WM_TEMPLATE_CATEGORY" val="custom"/>
  <p:tag name="KSO_WM_TEMPLATE_INDEX" val="20184638"/>
  <p:tag name="KSO_WM_TAG_VERSION" val="1.0"/>
  <p:tag name="KSO_WM_UNIT_TYPE" val="a"/>
  <p:tag name="KSO_WM_UNIT_INDEX" val="1"/>
  <p:tag name="KSO_WM_UNIT_ID" val="custom20184638_21*a*1"/>
  <p:tag name="KSO_WM_UNIT_LAYERLEVEL" val="1"/>
  <p:tag name="KSO_WM_UNIT_VALUE" val="8"/>
  <p:tag name="KSO_WM_UNIT_ISCONTENTSTITLE" val="0"/>
  <p:tag name="KSO_WM_UNIT_HIGHLIGHT" val="0"/>
  <p:tag name="KSO_WM_UNIT_COMPATIBLE" val="0"/>
  <p:tag name="KSO_WM_UNIT_CLEAR" val="0"/>
  <p:tag name="KSO_WM_BEAUTIFY_FLAG" val="#wm#"/>
  <p:tag name="KSO_WM_UNIT_PRESET_TEXT" val="感谢您的观看"/>
</p:tagLst>
</file>

<file path=ppt/tags/tag29.xml><?xml version="1.0" encoding="utf-8"?>
<p:tagLst xmlns:p="http://schemas.openxmlformats.org/presentationml/2006/main">
  <p:tag name="KSO_WM_TEMPLATE_CATEGORY" val="custom"/>
  <p:tag name="KSO_WM_TEMPLATE_INDEX" val="20184638"/>
  <p:tag name="KSO_WM_TAG_VERSION" val="1.0"/>
  <p:tag name="KSO_WM_UNIT_TYPE" val="b"/>
  <p:tag name="KSO_WM_UNIT_INDEX" val="1"/>
  <p:tag name="KSO_WM_UNIT_ID" val="custom20184638_21*b*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HANK YOU FOR YOUR WATCHING"/>
</p:tagLst>
</file>

<file path=ppt/tags/tag3.xml><?xml version="1.0" encoding="utf-8"?>
<p:tagLst xmlns:p="http://schemas.openxmlformats.org/presentationml/2006/main">
  <p:tag name="KSO_WM_TEMPLATE_CATEGORY" val="custom"/>
  <p:tag name="KSO_WM_TEMPLATE_INDEX" val="20184638"/>
  <p:tag name="KSO_WM_TAG_VERSION" val="1.0"/>
  <p:tag name="KSO_WM_BEAUTIFY_FLAG" val="#wm#"/>
  <p:tag name="KSO_WM_TEMPLATE_THUMBS_INDEX" val="1、9、12、16、4、5、21"/>
</p:tagLst>
</file>

<file path=ppt/tags/tag30.xml><?xml version="1.0" encoding="utf-8"?>
<p:tagLst xmlns:p="http://schemas.openxmlformats.org/presentationml/2006/main">
  <p:tag name="KSO_WM_TEMPLATE_CATEGORY" val="custom"/>
  <p:tag name="KSO_WM_TEMPLATE_INDEX" val="20184638"/>
  <p:tag name="KSO_WM_TAG_VERSION" val="1.0"/>
  <p:tag name="KSO_WM_SLIDE_ID" val="custom20184638_21"/>
  <p:tag name="KSO_WM_SLIDE_INDEX" val="21"/>
  <p:tag name="KSO_WM_SLIDE_ITEM_CNT" val="2"/>
  <p:tag name="KSO_WM_SLIDE_LAYOUT" val="a_b"/>
  <p:tag name="KSO_WM_SLIDE_LAYOUT_CNT" val="1_1"/>
  <p:tag name="KSO_WM_SLIDE_TYPE" val="endPage"/>
  <p:tag name="KSO_WM_BEAUTIFY_FLAG" val="#wm#"/>
</p:tagLst>
</file>

<file path=ppt/tags/tag4.xml><?xml version="1.0" encoding="utf-8"?>
<p:tagLst xmlns:p="http://schemas.openxmlformats.org/presentationml/2006/main">
  <p:tag name="KSO_WM_TEMPLATE_CATEGORY" val="custom"/>
  <p:tag name="KSO_WM_TEMPLATE_INDEX" val="20184638"/>
  <p:tag name="KSO_WM_UNIT_TYPE" val="a"/>
  <p:tag name="KSO_WM_UNIT_INDEX" val="1"/>
  <p:tag name="KSO_WM_UNIT_ID" val="custom20184638_1*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互联网年度工作总结"/>
</p:tagLst>
</file>

<file path=ppt/tags/tag5.xml><?xml version="1.0" encoding="utf-8"?>
<p:tagLst xmlns:p="http://schemas.openxmlformats.org/presentationml/2006/main">
  <p:tag name="KSO_WM_TEMPLATE_CATEGORY" val="custom"/>
  <p:tag name="KSO_WM_TEMPLATE_INDEX" val="20184638"/>
  <p:tag name="KSO_WM_TAG_VERSION" val="1.0"/>
  <p:tag name="KSO_WM_SLIDE_ID" val="custom20184638_1"/>
  <p:tag name="KSO_WM_SLIDE_INDEX" val="1"/>
  <p:tag name="KSO_WM_SLIDE_ITEM_CNT" val="2"/>
  <p:tag name="KSO_WM_SLIDE_LAYOUT" val="a_b"/>
  <p:tag name="KSO_WM_SLIDE_LAYOUT_CNT" val="1_1"/>
  <p:tag name="KSO_WM_SLIDE_TYPE" val="title"/>
  <p:tag name="KSO_WM_BEAUTIFY_FLAG" val="#wm#"/>
  <p:tag name="KSO_WM_TEMPLATE_THUMBS_INDEX" val="1、9、12、16、4、5、21、"/>
</p:tagLst>
</file>

<file path=ppt/tags/tag6.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8_2*a*1"/>
  <p:tag name="KSO_WM_UNIT_TYPE" val="a"/>
</p:tagLst>
</file>

<file path=ppt/tags/tag7.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4638_2*f*1"/>
  <p:tag name="KSO_WM_UNIT_TYPE" val="f"/>
</p:tagLst>
</file>

<file path=ppt/tags/tag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4638_2"/>
  <p:tag name="KSO_WM_TAG_VERSION" val="1.0"/>
  <p:tag name="KSO_WM_TEMPLATE_INDEX" val="20184638"/>
  <p:tag name="KSO_WM_TEMPLATE_CATEGORY" val="custom"/>
</p:tagLst>
</file>

<file path=ppt/tags/tag9.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8_3*a*1"/>
  <p:tag name="KSO_WM_UNIT_TYPE" val="a"/>
</p:tagLst>
</file>

<file path=ppt/theme/theme1.xml><?xml version="1.0" encoding="utf-8"?>
<a:theme xmlns:a="http://schemas.openxmlformats.org/drawingml/2006/main" name="自定义设计方案">
  <a:themeElements>
    <a:clrScheme name="Office">
      <a:dk1>
        <a:srgbClr val="000000"/>
      </a:dk1>
      <a:lt1>
        <a:srgbClr val="FFFFFF"/>
      </a:lt1>
      <a:dk2>
        <a:srgbClr val="22A0D7"/>
      </a:dk2>
      <a:lt2>
        <a:srgbClr val="E7E6E6"/>
      </a:lt2>
      <a:accent1>
        <a:srgbClr val="22A0D7"/>
      </a:accent1>
      <a:accent2>
        <a:srgbClr val="ED7D31"/>
      </a:accent2>
      <a:accent3>
        <a:srgbClr val="A5A5A5"/>
      </a:accent3>
      <a:accent4>
        <a:srgbClr val="FFC000"/>
      </a:accent4>
      <a:accent5>
        <a:srgbClr val="5B9BD5"/>
      </a:accent5>
      <a:accent6>
        <a:srgbClr val="FFFF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22A0D7"/>
    </a:dk2>
    <a:lt2>
      <a:srgbClr val="E7E6E6"/>
    </a:lt2>
    <a:accent1>
      <a:srgbClr val="22A0D7"/>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22A0D7"/>
    </a:dk2>
    <a:lt2>
      <a:srgbClr val="E7E6E6"/>
    </a:lt2>
    <a:accent1>
      <a:srgbClr val="22A0D7"/>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1769</Words>
  <Application>WPS 演示</Application>
  <PresentationFormat>宽屏</PresentationFormat>
  <Paragraphs>83</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Calibri</vt:lpstr>
      <vt:lpstr>微软雅黑</vt:lpstr>
      <vt:lpstr>Arial (正文)</vt:lpstr>
      <vt:lpstr>Palatino Linotype</vt:lpstr>
      <vt:lpstr>Arial Unicode MS</vt:lpstr>
      <vt:lpstr>黑体</vt:lpstr>
      <vt:lpstr>自定义设计方案</vt:lpstr>
      <vt:lpstr>Chapter 2   Data Modeling in Action -TheTitanic Example</vt:lpstr>
      <vt:lpstr>Data Modeling in Action -TheTitanic Example  这个例子的目的是引入线性模型进行分类，从数据处理和探索到模型评估，看到一个完整的机器学习系统流水线。</vt:lpstr>
      <vt:lpstr>Linear models for regression</vt:lpstr>
      <vt:lpstr>Linear models for regression</vt:lpstr>
      <vt:lpstr>A Financial Example </vt:lpstr>
      <vt:lpstr>PowerPoint 演示文稿</vt:lpstr>
      <vt:lpstr>PowerPoint 演示文稿</vt:lpstr>
      <vt:lpstr>PowerPoint 演示文稿</vt:lpstr>
      <vt:lpstr>PowerPoint 演示文稿</vt:lpstr>
      <vt:lpstr>Titanic example – model building and training</vt:lpstr>
      <vt:lpstr>Titanic example – model building and training</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适时即动</cp:lastModifiedBy>
  <cp:revision>49</cp:revision>
  <dcterms:created xsi:type="dcterms:W3CDTF">2018-02-10T09:04:00Z</dcterms:created>
  <dcterms:modified xsi:type="dcterms:W3CDTF">2018-10-17T05:27:54Z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