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7" r:id="rId7"/>
    <p:sldId id="259" r:id="rId8"/>
    <p:sldId id="260" r:id="rId9"/>
    <p:sldId id="297" r:id="rId10"/>
    <p:sldId id="296" r:id="rId11"/>
    <p:sldId id="299" r:id="rId12"/>
    <p:sldId id="300" r:id="rId13"/>
    <p:sldId id="302" r:id="rId14"/>
    <p:sldId id="303" r:id="rId15"/>
    <p:sldId id="304" r:id="rId16"/>
    <p:sldId id="305" r:id="rId17"/>
    <p:sldId id="315" r:id="rId18"/>
    <p:sldId id="269" r:id="rId19"/>
    <p:sldId id="270" r:id="rId20"/>
    <p:sldId id="276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E3D15-37DA-4B0B-BB5B-F9782FE4C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A74A9-56BF-43D1-BF7B-7FE1939C83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A74A9-56BF-43D1-BF7B-7FE1939C83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E3D15-37DA-4B0B-BB5B-F9782FE4C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48028" y="2611487"/>
            <a:ext cx="5472608" cy="904863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48028" y="3579403"/>
            <a:ext cx="5472608" cy="46166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A94C-640B-4AB1-8275-252333564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4916-4975-4389-AC0A-35860555A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V="1">
            <a:off x="0" y="607031"/>
            <a:ext cx="527425" cy="409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A94C-640B-4AB1-8275-252333564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4916-4975-4389-AC0A-35860555A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15"/>
          <p:cNvSpPr/>
          <p:nvPr/>
        </p:nvSpPr>
        <p:spPr>
          <a:xfrm flipH="1">
            <a:off x="6023992" y="2718452"/>
            <a:ext cx="3924436" cy="641605"/>
          </a:xfrm>
          <a:prstGeom prst="wedgeRect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23992" y="2671870"/>
            <a:ext cx="3924436" cy="757130"/>
          </a:xfrm>
        </p:spPr>
        <p:txBody>
          <a:bodyPr anchor="ctr" anchorCtr="0"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23992" y="3501009"/>
            <a:ext cx="3924436" cy="424732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A94C-640B-4AB1-8275-252333564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4916-4975-4389-AC0A-35860555A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A94C-640B-4AB1-8275-252333564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4916-4975-4389-AC0A-35860555A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751047"/>
            <a:ext cx="527425" cy="517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3237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A94C-640B-4AB1-8275-252333564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4916-4975-4389-AC0A-35860555A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82816" y="2503812"/>
            <a:ext cx="5257800" cy="10895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A94C-640B-4AB1-8275-252333564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4916-4975-4389-AC0A-35860555A91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383338" y="3681028"/>
            <a:ext cx="5257800" cy="42473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A94C-640B-4AB1-8275-252333564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4916-4975-4389-AC0A-35860555A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V="1">
            <a:off x="0" y="656692"/>
            <a:ext cx="527425" cy="409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84432" y="365125"/>
            <a:ext cx="1369368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002216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A94C-640B-4AB1-8275-252333564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4916-4975-4389-AC0A-35860555A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V="1">
            <a:off x="0" y="823055"/>
            <a:ext cx="527425" cy="517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72CA94C-640B-4AB1-8275-252333564213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93B4916-4975-4389-AC0A-35860555A91B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2" Type="http://schemas.openxmlformats.org/officeDocument/2006/relationships/image" Target="../media/image10.png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35.xml"/><Relationship Id="rId4" Type="http://schemas.openxmlformats.org/officeDocument/2006/relationships/image" Target="../media/image11.pn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8.xml"/><Relationship Id="rId3" Type="http://schemas.openxmlformats.org/officeDocument/2006/relationships/image" Target="../media/image12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42.xml"/><Relationship Id="rId4" Type="http://schemas.openxmlformats.org/officeDocument/2006/relationships/image" Target="../media/image11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9.xml"/><Relationship Id="rId3" Type="http://schemas.openxmlformats.org/officeDocument/2006/relationships/image" Target="../media/image13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1.xml"/><Relationship Id="rId2" Type="http://schemas.openxmlformats.org/officeDocument/2006/relationships/image" Target="../media/image14.png"/><Relationship Id="rId1" Type="http://schemas.openxmlformats.org/officeDocument/2006/relationships/tags" Target="../tags/tag50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3.xml"/><Relationship Id="rId2" Type="http://schemas.openxmlformats.org/officeDocument/2006/relationships/image" Target="../media/image15.png"/><Relationship Id="rId1" Type="http://schemas.openxmlformats.org/officeDocument/2006/relationships/tags" Target="../tags/tag5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6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2.xml"/><Relationship Id="rId4" Type="http://schemas.openxmlformats.org/officeDocument/2006/relationships/image" Target="../media/image3.jpe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.xml"/><Relationship Id="rId3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.xml"/><Relationship Id="rId3" Type="http://schemas.openxmlformats.org/officeDocument/2006/relationships/image" Target="../media/image6.jpe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3" Type="http://schemas.openxmlformats.org/officeDocument/2006/relationships/image" Target="../media/image7.jpe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6.xml"/><Relationship Id="rId2" Type="http://schemas.openxmlformats.org/officeDocument/2006/relationships/image" Target="../media/image8.png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9.png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第一章“数据科学-鸟瞰”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075815" y="687705"/>
            <a:ext cx="9535160" cy="5962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240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下图显示了如何使用不太复杂的模型来获得较少的错误分类错误，并对未见数据进行概括：</a:t>
            </a:r>
            <a:endParaRPr sz="2400" dirty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  <p:grpSp>
        <p:nvGrpSpPr>
          <p:cNvPr id="1073742920" name="组合 1073742919"/>
          <p:cNvGrpSpPr/>
          <p:nvPr/>
        </p:nvGrpSpPr>
        <p:grpSpPr>
          <a:xfrm>
            <a:off x="3155950" y="1543050"/>
            <a:ext cx="5880100" cy="3771900"/>
            <a:chOff x="2327" y="255"/>
            <a:chExt cx="6175" cy="3760"/>
          </a:xfrm>
        </p:grpSpPr>
        <p:pic>
          <p:nvPicPr>
            <p:cNvPr id="1073742921" name="图片 10737429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7" y="275"/>
              <a:ext cx="6135" cy="372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922" name="直接连接符 1073742921"/>
            <p:cNvSpPr/>
            <p:nvPr/>
          </p:nvSpPr>
          <p:spPr>
            <a:xfrm>
              <a:off x="2337" y="265"/>
              <a:ext cx="6155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23" name="直接连接符 1073742922"/>
            <p:cNvSpPr/>
            <p:nvPr/>
          </p:nvSpPr>
          <p:spPr>
            <a:xfrm>
              <a:off x="2337" y="265"/>
              <a:ext cx="0" cy="374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24" name="直接连接符 1073742923"/>
            <p:cNvSpPr/>
            <p:nvPr/>
          </p:nvSpPr>
          <p:spPr>
            <a:xfrm>
              <a:off x="8492" y="265"/>
              <a:ext cx="0" cy="374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25" name="直接连接符 1073742924"/>
            <p:cNvSpPr/>
            <p:nvPr/>
          </p:nvSpPr>
          <p:spPr>
            <a:xfrm>
              <a:off x="2337" y="4005"/>
              <a:ext cx="6155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 procedure of data science algorithms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  <a:t>不同的学习系统通常遵循相同的设计过程。它们从获取知识库开始，从数据中选择相关的解释性特征，通过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关注每一个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  <a:t>一系列候选学习算法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的表现来进行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  <a:t>评估过程，衡量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训练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  <a:t>过程的成功程度。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7687945" y="1691005"/>
            <a:ext cx="4069715" cy="44862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zh-CN" altLang="en-US" sz="2000" dirty="0"/>
              <a:t>      </a:t>
            </a:r>
            <a:endParaRPr lang="zh-CN" altLang="en-US" sz="20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zh-CN" altLang="en-US" sz="2000" dirty="0"/>
              <a:t>模型学习过程</a:t>
            </a:r>
            <a:endParaRPr lang="zh-CN" altLang="en-US" sz="2000" dirty="0"/>
          </a:p>
        </p:txBody>
      </p:sp>
      <p:grpSp>
        <p:nvGrpSpPr>
          <p:cNvPr id="1073742926" name="组合 1073742925"/>
          <p:cNvGrpSpPr/>
          <p:nvPr/>
        </p:nvGrpSpPr>
        <p:grpSpPr>
          <a:xfrm>
            <a:off x="7780655" y="1812925"/>
            <a:ext cx="3758565" cy="3690620"/>
            <a:chOff x="3159" y="243"/>
            <a:chExt cx="4510" cy="4360"/>
          </a:xfrm>
        </p:grpSpPr>
        <p:pic>
          <p:nvPicPr>
            <p:cNvPr id="1073742927" name="图片 10737429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9" y="263"/>
              <a:ext cx="4470" cy="432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928" name="直接连接符 1073742927"/>
            <p:cNvSpPr/>
            <p:nvPr/>
          </p:nvSpPr>
          <p:spPr>
            <a:xfrm>
              <a:off x="3169" y="253"/>
              <a:ext cx="449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29" name="直接连接符 1073742928"/>
            <p:cNvSpPr/>
            <p:nvPr/>
          </p:nvSpPr>
          <p:spPr>
            <a:xfrm>
              <a:off x="3169" y="253"/>
              <a:ext cx="0" cy="434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30" name="直接连接符 1073742929"/>
            <p:cNvSpPr/>
            <p:nvPr/>
          </p:nvSpPr>
          <p:spPr>
            <a:xfrm>
              <a:off x="7659" y="253"/>
              <a:ext cx="0" cy="434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31" name="直接连接符 1073742930"/>
            <p:cNvSpPr/>
            <p:nvPr/>
          </p:nvSpPr>
          <p:spPr>
            <a:xfrm>
              <a:off x="3169" y="4593"/>
              <a:ext cx="449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</p:grp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Getting to learn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  <a:t>构建机器学习系统会带来一些挑战和问题，我们将在本节中讨论这些挑战和问题。这些问题中有许多是特定领域的，而另一些则不是。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1" name="图片 20" descr="公司组织结构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940" y="1576705"/>
            <a:ext cx="10058400" cy="37045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 procedure of data science algorithms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  <a:t>不同的学习系统通常遵循相同的设计过程。它们从获取知识库开始，从数据中选择相关的解释性特征，通过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关注每一个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  <a:t>一系列候选学习算法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的表现来进行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  <a:t>评估过程，衡量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训练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  <a:t>过程的成功程度。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7687945" y="1691005"/>
            <a:ext cx="4069715" cy="44862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zh-CN" altLang="en-US" sz="2000" dirty="0"/>
              <a:t>      </a:t>
            </a:r>
            <a:endParaRPr lang="zh-CN" altLang="en-US" sz="20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zh-CN" altLang="en-US" sz="2000" dirty="0"/>
              <a:t>模型学习过程</a:t>
            </a:r>
            <a:endParaRPr lang="zh-CN" altLang="en-US" sz="2000" dirty="0"/>
          </a:p>
        </p:txBody>
      </p:sp>
      <p:grpSp>
        <p:nvGrpSpPr>
          <p:cNvPr id="1073742926" name="组合 1073742925"/>
          <p:cNvGrpSpPr/>
          <p:nvPr/>
        </p:nvGrpSpPr>
        <p:grpSpPr>
          <a:xfrm>
            <a:off x="7780655" y="1812925"/>
            <a:ext cx="3758565" cy="3690620"/>
            <a:chOff x="3159" y="243"/>
            <a:chExt cx="4510" cy="4360"/>
          </a:xfrm>
        </p:grpSpPr>
        <p:pic>
          <p:nvPicPr>
            <p:cNvPr id="1073742927" name="图片 10737429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9" y="263"/>
              <a:ext cx="4470" cy="432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928" name="直接连接符 1073742927"/>
            <p:cNvSpPr/>
            <p:nvPr/>
          </p:nvSpPr>
          <p:spPr>
            <a:xfrm>
              <a:off x="3169" y="253"/>
              <a:ext cx="449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29" name="直接连接符 1073742928"/>
            <p:cNvSpPr/>
            <p:nvPr/>
          </p:nvSpPr>
          <p:spPr>
            <a:xfrm>
              <a:off x="3169" y="253"/>
              <a:ext cx="0" cy="434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30" name="直接连接符 1073742929"/>
            <p:cNvSpPr/>
            <p:nvPr/>
          </p:nvSpPr>
          <p:spPr>
            <a:xfrm>
              <a:off x="7659" y="253"/>
              <a:ext cx="0" cy="434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31" name="直接连接符 1073742930"/>
            <p:cNvSpPr/>
            <p:nvPr/>
          </p:nvSpPr>
          <p:spPr>
            <a:xfrm>
              <a:off x="3169" y="4593"/>
              <a:ext cx="449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</p:grp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Implementing the fish recognition/detection model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  <a:t>卷积神经网络（Convolutional Neural Network,CNN）是一种前馈神经网络，它的人工神经元可以响应一部分覆盖范围内的周围单元，对于大型图像处理有出色表现。 它包括卷积层(convolutional layer)和池化层(pooling layer)。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82460" y="1825625"/>
            <a:ext cx="4069715" cy="28174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Keras是一个高级的神经网络API，用Python编写，能够运行在TensorFlow、CNTK或Theano之上。它是以快速试验为重点开发的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Keras 为支持快速实验而生，能够把你的idea迅速转换为结果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Implementing the fish recognition/detection model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-268605" y="1841500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数据集</a:t>
            </a:r>
            <a:endParaRPr lang="zh-CN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训练数据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测试数据</a:t>
            </a:r>
            <a:endParaRPr lang="zh-CN" altLang="en-US" sz="20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（特征提取</a:t>
            </a:r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sz="20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机器学习算法</a:t>
            </a:r>
            <a:endParaRPr lang="zh-CN" altLang="en-US" sz="20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 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（训练）</a:t>
            </a:r>
            <a:endParaRPr lang="zh-CN" altLang="en-US" sz="20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zh-CN" altLang="en-US" sz="20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   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预测结果</a:t>
            </a:r>
            <a:endParaRPr lang="zh-CN" altLang="en-US" sz="20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20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20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571625" y="2296795"/>
            <a:ext cx="609600" cy="706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325370" y="2280920"/>
            <a:ext cx="673735" cy="690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1186180" y="3227705"/>
            <a:ext cx="32385" cy="721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218565" y="4190365"/>
            <a:ext cx="882015" cy="785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501900" y="3275965"/>
            <a:ext cx="1026795" cy="1780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437765" y="5216525"/>
            <a:ext cx="657860" cy="224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3742952" name="组合 1073742951"/>
          <p:cNvGrpSpPr/>
          <p:nvPr/>
        </p:nvGrpSpPr>
        <p:grpSpPr>
          <a:xfrm>
            <a:off x="5679440" y="1469390"/>
            <a:ext cx="6192520" cy="4051935"/>
            <a:chOff x="2604" y="298"/>
            <a:chExt cx="6520" cy="3295"/>
          </a:xfrm>
        </p:grpSpPr>
        <p:pic>
          <p:nvPicPr>
            <p:cNvPr id="1073742953" name="图片 10737429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4" y="318"/>
              <a:ext cx="6480" cy="32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954" name="直接连接符 1073742953"/>
            <p:cNvSpPr/>
            <p:nvPr/>
          </p:nvSpPr>
          <p:spPr>
            <a:xfrm>
              <a:off x="2614" y="308"/>
              <a:ext cx="650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55" name="直接连接符 1073742954"/>
            <p:cNvSpPr/>
            <p:nvPr/>
          </p:nvSpPr>
          <p:spPr>
            <a:xfrm>
              <a:off x="2614" y="308"/>
              <a:ext cx="0" cy="3275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56" name="直接连接符 1073742955"/>
            <p:cNvSpPr/>
            <p:nvPr/>
          </p:nvSpPr>
          <p:spPr>
            <a:xfrm>
              <a:off x="9114" y="308"/>
              <a:ext cx="0" cy="3275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57" name="直接连接符 1073742956"/>
            <p:cNvSpPr/>
            <p:nvPr/>
          </p:nvSpPr>
          <p:spPr>
            <a:xfrm>
              <a:off x="2614" y="3583"/>
              <a:ext cx="650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" name="文本框 12"/>
          <p:cNvSpPr txBox="1"/>
          <p:nvPr/>
        </p:nvSpPr>
        <p:spPr>
          <a:xfrm>
            <a:off x="5698490" y="5690235"/>
            <a:ext cx="6336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如果只使用一种学习方法，则可以取消验证集，并将数据重新拆分为仅训练和测试集。通常，数据科学家使用75/25或者</a:t>
            </a:r>
            <a:r>
              <a:rPr lang="zh-CN" altLang="en-US">
                <a:sym typeface="+mn-ea"/>
              </a:rPr>
              <a:t>70/30</a:t>
            </a:r>
            <a:r>
              <a:rPr lang="zh-CN" altLang="en-US"/>
              <a:t>作为百分比。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811686" y="679339"/>
            <a:ext cx="7768590" cy="76944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da-DK" altLang="zh-CN" sz="4400" kern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Different learning types</a:t>
            </a:r>
            <a:endParaRPr lang="da-DK" altLang="zh-CN" sz="4400" kern="0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1073742964" name="组合 1073742963"/>
          <p:cNvGrpSpPr/>
          <p:nvPr/>
        </p:nvGrpSpPr>
        <p:grpSpPr>
          <a:xfrm>
            <a:off x="1884045" y="1727835"/>
            <a:ext cx="7562215" cy="4109720"/>
            <a:chOff x="2679" y="243"/>
            <a:chExt cx="5470" cy="2935"/>
          </a:xfrm>
        </p:grpSpPr>
        <p:pic>
          <p:nvPicPr>
            <p:cNvPr id="1073742965" name="图片 10737429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" y="263"/>
              <a:ext cx="5430" cy="28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966" name="直接连接符 1073742965"/>
            <p:cNvSpPr/>
            <p:nvPr/>
          </p:nvSpPr>
          <p:spPr>
            <a:xfrm>
              <a:off x="2689" y="253"/>
              <a:ext cx="545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67" name="直接连接符 1073742966"/>
            <p:cNvSpPr/>
            <p:nvPr/>
          </p:nvSpPr>
          <p:spPr>
            <a:xfrm>
              <a:off x="2689" y="253"/>
              <a:ext cx="0" cy="2915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68" name="直接连接符 1073742967"/>
            <p:cNvSpPr/>
            <p:nvPr/>
          </p:nvSpPr>
          <p:spPr>
            <a:xfrm>
              <a:off x="8139" y="253"/>
              <a:ext cx="0" cy="2915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69" name="直接连接符 1073742968"/>
            <p:cNvSpPr/>
            <p:nvPr/>
          </p:nvSpPr>
          <p:spPr>
            <a:xfrm>
              <a:off x="2689" y="3168"/>
              <a:ext cx="545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9418955" y="5455285"/>
            <a:ext cx="1780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P5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811686" y="679339"/>
            <a:ext cx="7768590" cy="76944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da-DK" altLang="zh-CN" sz="4400" kern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Different learning types</a:t>
            </a:r>
            <a:endParaRPr lang="da-DK" altLang="zh-CN" sz="4400" kern="0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endParaRPr lang="da-DK" altLang="zh-CN" sz="4400" kern="0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1073742970" name="组合 1073742969"/>
          <p:cNvGrpSpPr/>
          <p:nvPr/>
        </p:nvGrpSpPr>
        <p:grpSpPr>
          <a:xfrm>
            <a:off x="1691640" y="1449070"/>
            <a:ext cx="8406765" cy="4556125"/>
            <a:chOff x="1434" y="243"/>
            <a:chExt cx="7960" cy="3670"/>
          </a:xfrm>
        </p:grpSpPr>
        <p:pic>
          <p:nvPicPr>
            <p:cNvPr id="1073742971" name="图片 10737429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" y="263"/>
              <a:ext cx="7920" cy="36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972" name="直接连接符 1073742971"/>
            <p:cNvSpPr/>
            <p:nvPr/>
          </p:nvSpPr>
          <p:spPr>
            <a:xfrm>
              <a:off x="1444" y="253"/>
              <a:ext cx="794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73" name="直接连接符 1073742972"/>
            <p:cNvSpPr/>
            <p:nvPr/>
          </p:nvSpPr>
          <p:spPr>
            <a:xfrm>
              <a:off x="1444" y="253"/>
              <a:ext cx="0" cy="365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74" name="直接连接符 1073742973"/>
            <p:cNvSpPr/>
            <p:nvPr/>
          </p:nvSpPr>
          <p:spPr>
            <a:xfrm>
              <a:off x="9384" y="253"/>
              <a:ext cx="0" cy="365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75" name="直接连接符 1073742974"/>
            <p:cNvSpPr/>
            <p:nvPr/>
          </p:nvSpPr>
          <p:spPr>
            <a:xfrm>
              <a:off x="1444" y="3903"/>
              <a:ext cx="794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1683385" y="6163310"/>
            <a:ext cx="8935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 A</a:t>
            </a:r>
            <a:r>
              <a:rPr lang="zh-CN" altLang="en-US" b="1"/>
              <a:t> typical workflow for any supervised data science system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感谢您的观看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 YOU FOR YOUR WATCHING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627380"/>
            <a:ext cx="10515600" cy="1998345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“数据科学-鸟瞰”</a:t>
            </a:r>
            <a:b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本章中，我们将对数据科学有一个鸟瞰的视角，了解它是如何作为一个黑匣子工作的，以及数据科学家每天面临的挑战。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2127885"/>
            <a:ext cx="10515600" cy="404939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endParaRPr lang="zh-CN" altLang="en-US" sz="20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>
                <a:sym typeface="+mn-ea"/>
              </a:rPr>
              <a:t>Understanding data science by an example </a:t>
            </a:r>
            <a:endParaRPr lang="zh-CN" altLang="en-US"/>
          </a:p>
          <a:p>
            <a:pPr algn="just">
              <a:lnSpc>
                <a:spcPct val="120000"/>
              </a:lnSpc>
            </a:pPr>
            <a:r>
              <a:rPr lang="zh-CN" altLang="en-US">
                <a:sym typeface="+mn-ea"/>
              </a:rPr>
              <a:t>Design procedure of data science algorithms </a:t>
            </a:r>
            <a:endParaRPr lang="zh-CN" altLang="en-US"/>
          </a:p>
          <a:p>
            <a:pPr algn="just">
              <a:lnSpc>
                <a:spcPct val="120000"/>
              </a:lnSpc>
            </a:pPr>
            <a:r>
              <a:rPr lang="zh-CN" altLang="en-US">
                <a:sym typeface="+mn-ea"/>
              </a:rPr>
              <a:t>Getting to learn</a:t>
            </a:r>
            <a:endParaRPr lang="zh-CN" altLang="en-US"/>
          </a:p>
          <a:p>
            <a:pPr algn="just">
              <a:lnSpc>
                <a:spcPct val="120000"/>
              </a:lnSpc>
            </a:pPr>
            <a:r>
              <a:rPr lang="zh-CN" altLang="en-US">
                <a:sym typeface="+mn-ea"/>
              </a:rPr>
              <a:t>Implementing the fish recognition/detection model </a:t>
            </a:r>
            <a:endParaRPr lang="zh-CN" altLang="en-US"/>
          </a:p>
          <a:p>
            <a:pPr algn="just">
              <a:lnSpc>
                <a:spcPct val="120000"/>
              </a:lnSpc>
            </a:pPr>
            <a:r>
              <a:rPr lang="zh-CN" altLang="en-US">
                <a:sym typeface="+mn-ea"/>
              </a:rPr>
              <a:t>Different learning types</a:t>
            </a:r>
            <a:endParaRPr lang="zh-CN" altLang="en-US"/>
          </a:p>
          <a:p>
            <a:pPr algn="just">
              <a:lnSpc>
                <a:spcPct val="120000"/>
              </a:lnSpc>
            </a:pPr>
            <a:r>
              <a:rPr lang="zh-CN" altLang="en-US">
                <a:sym typeface="+mn-ea"/>
              </a:rPr>
              <a:t>Data size and industry needs</a:t>
            </a:r>
            <a:endParaRPr lang="zh-CN" altLang="en-US" sz="200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Understanding data science by an example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为了说明为特定数据构建学习算法的生命周期和挑战，让我们考虑一个实际的例子。自然保护协会正在与其他渔业公司和合作</a:t>
            </a:r>
            <a:r>
              <a:rPr lang="zh-CN" altLang="en-US" sz="2000" dirty="0"/>
              <a:t>者</a:t>
            </a:r>
            <a:r>
              <a:rPr lang="en-US" altLang="zh-CN" sz="2000" dirty="0"/>
              <a:t>合作，监测渔业活动并为未来保护渔业。因此，他们希望在未来使用相机来扩大这一监测过程。这些摄像机的部署将产生大量的数据，手工处理将十分繁琐和昂贵。因此，该委员会希望开发一种学习算法来自动检测和分类不同的鱼种</a:t>
            </a:r>
            <a:r>
              <a:rPr lang="zh-CN" altLang="en-US" sz="2000" dirty="0"/>
              <a:t>来</a:t>
            </a:r>
            <a:r>
              <a:rPr lang="en-US" altLang="zh-CN" sz="2000" dirty="0">
                <a:sym typeface="+mn-ea"/>
              </a:rPr>
              <a:t>加快</a:t>
            </a:r>
            <a:r>
              <a:rPr lang="en-US" altLang="zh-CN" sz="2000" dirty="0"/>
              <a:t>视频审查的进程。</a:t>
            </a:r>
            <a:endParaRPr lang="en-US" altLang="zh-CN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图像样本</a:t>
            </a:r>
            <a:r>
              <a:rPr lang="zh-CN" altLang="en-US" sz="2000" dirty="0"/>
              <a:t>，</a:t>
            </a:r>
            <a:r>
              <a:rPr lang="en-US" altLang="zh-CN" sz="2000" dirty="0"/>
              <a:t>将用于构建系统。</a:t>
            </a:r>
            <a:endParaRPr lang="en-US" altLang="zh-CN" sz="2000" dirty="0"/>
          </a:p>
        </p:txBody>
      </p:sp>
      <p:grpSp>
        <p:nvGrpSpPr>
          <p:cNvPr id="1073742875" name="组合 1073742874"/>
          <p:cNvGrpSpPr/>
          <p:nvPr/>
        </p:nvGrpSpPr>
        <p:grpSpPr>
          <a:xfrm>
            <a:off x="6384925" y="1910715"/>
            <a:ext cx="4622165" cy="3023870"/>
            <a:chOff x="4652" y="255"/>
            <a:chExt cx="2740" cy="1840"/>
          </a:xfrm>
        </p:grpSpPr>
        <p:pic>
          <p:nvPicPr>
            <p:cNvPr id="1073742876" name="图片 10737428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2" y="275"/>
              <a:ext cx="2700" cy="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77" name="直接连接符 1073742876"/>
            <p:cNvSpPr/>
            <p:nvPr/>
          </p:nvSpPr>
          <p:spPr>
            <a:xfrm>
              <a:off x="4662" y="265"/>
              <a:ext cx="272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78" name="直接连接符 1073742877"/>
            <p:cNvSpPr/>
            <p:nvPr/>
          </p:nvSpPr>
          <p:spPr>
            <a:xfrm>
              <a:off x="4662" y="265"/>
              <a:ext cx="0" cy="182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79" name="直接连接符 1073742878"/>
            <p:cNvSpPr/>
            <p:nvPr/>
          </p:nvSpPr>
          <p:spPr>
            <a:xfrm>
              <a:off x="7382" y="265"/>
              <a:ext cx="0" cy="182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80" name="直接连接符 1073742879"/>
            <p:cNvSpPr/>
            <p:nvPr/>
          </p:nvSpPr>
          <p:spPr>
            <a:xfrm>
              <a:off x="4662" y="2085"/>
              <a:ext cx="272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</p:grp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Understanding data science by an example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我们在这个例子中的目的是分离不同的物种</a:t>
            </a:r>
            <a:r>
              <a:rPr lang="zh-CN" altLang="en-US" sz="2000" dirty="0"/>
              <a:t>。作为一个说明性的例子，我们可以将问题限制为两类，金枪鱼和月鱼。</a:t>
            </a:r>
            <a:endParaRPr lang="zh-CN" altLang="en-US" sz="2000" dirty="0"/>
          </a:p>
        </p:txBody>
      </p:sp>
      <p:grpSp>
        <p:nvGrpSpPr>
          <p:cNvPr id="1073742881" name="组合 1073742880"/>
          <p:cNvGrpSpPr/>
          <p:nvPr/>
        </p:nvGrpSpPr>
        <p:grpSpPr>
          <a:xfrm>
            <a:off x="1179195" y="3216910"/>
            <a:ext cx="4304030" cy="2602865"/>
            <a:chOff x="2274" y="255"/>
            <a:chExt cx="6280" cy="2785"/>
          </a:xfrm>
        </p:grpSpPr>
        <p:pic>
          <p:nvPicPr>
            <p:cNvPr id="1073742882" name="图片 107374288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4" y="275"/>
              <a:ext cx="6240" cy="274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83" name="直接连接符 1073742882"/>
            <p:cNvSpPr/>
            <p:nvPr/>
          </p:nvSpPr>
          <p:spPr>
            <a:xfrm>
              <a:off x="2284" y="265"/>
              <a:ext cx="626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84" name="直接连接符 1073742883"/>
            <p:cNvSpPr/>
            <p:nvPr/>
          </p:nvSpPr>
          <p:spPr>
            <a:xfrm>
              <a:off x="2284" y="265"/>
              <a:ext cx="0" cy="2765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85" name="直接连接符 1073742884"/>
            <p:cNvSpPr/>
            <p:nvPr/>
          </p:nvSpPr>
          <p:spPr>
            <a:xfrm>
              <a:off x="8544" y="265"/>
              <a:ext cx="0" cy="2765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86" name="直接连接符 1073742885"/>
            <p:cNvSpPr/>
            <p:nvPr/>
          </p:nvSpPr>
          <p:spPr>
            <a:xfrm>
              <a:off x="2284" y="3030"/>
              <a:ext cx="626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" name="文本框 5"/>
          <p:cNvSpPr txBox="1"/>
          <p:nvPr/>
        </p:nvSpPr>
        <p:spPr>
          <a:xfrm>
            <a:off x="7082790" y="1934210"/>
            <a:ext cx="4857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从我们收集的一些随机图像中抽取一个样本，并开始注意这两种类型之间的一些物理区别。</a:t>
            </a:r>
            <a:endParaRPr lang="zh-CN" altLang="en-US"/>
          </a:p>
        </p:txBody>
      </p:sp>
      <p:sp>
        <p:nvSpPr>
          <p:cNvPr id="160" name=" 160"/>
          <p:cNvSpPr/>
          <p:nvPr/>
        </p:nvSpPr>
        <p:spPr>
          <a:xfrm>
            <a:off x="5627370" y="2421255"/>
            <a:ext cx="1263650" cy="122428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8873490" y="2579370"/>
            <a:ext cx="588645" cy="876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082790" y="3457575"/>
            <a:ext cx="4315460" cy="2122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4400">
                <a:solidFill>
                  <a:schemeClr val="accent4"/>
                </a:solidFill>
                <a:effectLst/>
              </a:rPr>
              <a:t>Length</a:t>
            </a:r>
            <a:endParaRPr lang="zh-CN" altLang="en-US" sz="4400">
              <a:solidFill>
                <a:schemeClr val="accent4"/>
              </a:solidFill>
            </a:endParaRPr>
          </a:p>
          <a:p>
            <a:pPr algn="ctr"/>
            <a:r>
              <a:rPr lang="zh-CN" altLang="en-US" sz="4400">
                <a:solidFill>
                  <a:schemeClr val="accent4"/>
                </a:solidFill>
              </a:rPr>
              <a:t>Width</a:t>
            </a:r>
            <a:endParaRPr lang="zh-CN" altLang="en-US" sz="4400">
              <a:solidFill>
                <a:schemeClr val="accent4"/>
              </a:solidFill>
            </a:endParaRPr>
          </a:p>
          <a:p>
            <a:pPr algn="ctr"/>
            <a:r>
              <a:rPr lang="zh-CN" altLang="en-US" sz="4400">
                <a:solidFill>
                  <a:schemeClr val="accent4"/>
                </a:solidFill>
              </a:rPr>
              <a:t>Color</a:t>
            </a:r>
            <a:endParaRPr lang="zh-CN" altLang="en-US" sz="4400">
              <a:solidFill>
                <a:schemeClr val="accent4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6" grpId="0"/>
      <p:bldP spid="7" grpId="0" bldLvl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742890" name="组合 1073742889"/>
          <p:cNvGrpSpPr/>
          <p:nvPr/>
        </p:nvGrpSpPr>
        <p:grpSpPr>
          <a:xfrm>
            <a:off x="2849880" y="1158875"/>
            <a:ext cx="8235315" cy="5662295"/>
            <a:chOff x="3249" y="255"/>
            <a:chExt cx="4330" cy="2875"/>
          </a:xfrm>
        </p:grpSpPr>
        <p:pic>
          <p:nvPicPr>
            <p:cNvPr id="1073742891" name="图片 107374289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69" y="275"/>
              <a:ext cx="4290" cy="283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92" name="直接连接符 1073742891"/>
            <p:cNvSpPr/>
            <p:nvPr/>
          </p:nvSpPr>
          <p:spPr>
            <a:xfrm>
              <a:off x="3259" y="265"/>
              <a:ext cx="431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93" name="直接连接符 1073742892"/>
            <p:cNvSpPr/>
            <p:nvPr/>
          </p:nvSpPr>
          <p:spPr>
            <a:xfrm>
              <a:off x="3259" y="265"/>
              <a:ext cx="0" cy="2855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94" name="直接连接符 1073742893"/>
            <p:cNvSpPr/>
            <p:nvPr/>
          </p:nvSpPr>
          <p:spPr>
            <a:xfrm>
              <a:off x="7569" y="265"/>
              <a:ext cx="0" cy="2855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95" name="直接连接符 1073742894"/>
            <p:cNvSpPr/>
            <p:nvPr/>
          </p:nvSpPr>
          <p:spPr>
            <a:xfrm>
              <a:off x="3259" y="3120"/>
              <a:ext cx="431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470" y="457200"/>
            <a:ext cx="9128760" cy="16002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Understanding data science by an example</a:t>
            </a:r>
            <a:b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470" y="1360805"/>
            <a:ext cx="4164965" cy="4508500"/>
          </a:xfrm>
        </p:spPr>
        <p:txBody>
          <a:bodyPr/>
          <a:lstStyle/>
          <a:p>
            <a:r>
              <a:rPr lang="en-US" altLang="zh-CN" dirty="0"/>
              <a:t>监督数据科学是从已知目标或输出的历史数据(如鱼类类型)中学习，然后使用这个学习模型来预测</a:t>
            </a:r>
            <a:r>
              <a:rPr lang="zh-CN" altLang="en-US" dirty="0">
                <a:sym typeface="+mn-ea"/>
              </a:rPr>
              <a:t>我们</a:t>
            </a:r>
            <a:r>
              <a:rPr lang="en-US" altLang="zh-CN" dirty="0">
                <a:sym typeface="+mn-ea"/>
              </a:rPr>
              <a:t>不知道目标/输出</a:t>
            </a:r>
            <a:r>
              <a:rPr lang="en-US" altLang="zh-CN" dirty="0"/>
              <a:t>案例或数据样本。</a:t>
            </a:r>
            <a:endParaRPr lang="en-US" altLang="zh-CN" dirty="0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248410" y="86360"/>
            <a:ext cx="10039985" cy="5962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通过从图像中提取出鱼的图像并测量每一幅图像的物理差异(长度、宽度、颜色等)。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595120" y="5921375"/>
            <a:ext cx="10039985" cy="90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</a:rPr>
              <a:t>If length(fish)&gt; length* then label(fish) = Tuna </a:t>
            </a:r>
            <a:endParaRPr lang="zh-CN" altLang="en-US" sz="1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ea"/>
            </a:endParaRPr>
          </a:p>
          <a:p>
            <a:r>
              <a:rPr lang="zh-CN" altLang="en-US" sz="1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</a:rPr>
              <a:t>Otherwise label(fish) = Opah</a:t>
            </a:r>
            <a:endParaRPr lang="zh-CN" altLang="en-US" sz="1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ea"/>
            </a:endParaRPr>
          </a:p>
        </p:txBody>
      </p:sp>
      <p:grpSp>
        <p:nvGrpSpPr>
          <p:cNvPr id="1073742896" name="组合 1073742895"/>
          <p:cNvGrpSpPr/>
          <p:nvPr/>
        </p:nvGrpSpPr>
        <p:grpSpPr>
          <a:xfrm>
            <a:off x="1343660" y="665480"/>
            <a:ext cx="9375140" cy="5046345"/>
            <a:chOff x="1134" y="225"/>
            <a:chExt cx="8561" cy="5919"/>
          </a:xfrm>
        </p:grpSpPr>
        <p:pic>
          <p:nvPicPr>
            <p:cNvPr id="1073742897" name="图片 10737428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" y="245"/>
              <a:ext cx="8521" cy="587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98" name="直接连接符 1073742897"/>
            <p:cNvSpPr/>
            <p:nvPr/>
          </p:nvSpPr>
          <p:spPr>
            <a:xfrm>
              <a:off x="1144" y="235"/>
              <a:ext cx="854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99" name="直接连接符 1073742898"/>
            <p:cNvSpPr/>
            <p:nvPr/>
          </p:nvSpPr>
          <p:spPr>
            <a:xfrm>
              <a:off x="1144" y="235"/>
              <a:ext cx="0" cy="5898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00" name="直接连接符 1073742899"/>
            <p:cNvSpPr/>
            <p:nvPr/>
          </p:nvSpPr>
          <p:spPr>
            <a:xfrm>
              <a:off x="9684" y="235"/>
              <a:ext cx="0" cy="5898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01" name="直接连接符 1073742900"/>
            <p:cNvSpPr/>
            <p:nvPr/>
          </p:nvSpPr>
          <p:spPr>
            <a:xfrm>
              <a:off x="1144" y="6133"/>
              <a:ext cx="854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</p:grp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248410" y="86360"/>
            <a:ext cx="10039985" cy="5962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通过从图像中提取出鱼的图像并测量每一幅图像的物理差异(长度、宽度、颜色等)。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595120" y="5921375"/>
            <a:ext cx="10039985" cy="90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</a:rPr>
              <a:t>If </a:t>
            </a:r>
            <a:r>
              <a:rPr lang="en-US" altLang="zh-CN" sz="1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</a:rPr>
              <a:t>width</a:t>
            </a:r>
            <a:r>
              <a:rPr lang="zh-CN" altLang="en-US" sz="1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</a:rPr>
              <a:t>(fish)&gt; </a:t>
            </a:r>
            <a:r>
              <a:rPr lang="en-US" altLang="zh-CN" sz="1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sym typeface="+mn-ea"/>
              </a:rPr>
              <a:t>width</a:t>
            </a:r>
            <a:r>
              <a:rPr lang="zh-CN" altLang="en-US" sz="1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</a:rPr>
              <a:t>* then label(fish) = </a:t>
            </a:r>
            <a:r>
              <a:rPr lang="zh-CN" altLang="en-US" sz="1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sym typeface="+mn-ea"/>
              </a:rPr>
              <a:t>Opah</a:t>
            </a:r>
            <a:r>
              <a:rPr lang="zh-CN" altLang="en-US" sz="1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</a:rPr>
              <a:t> </a:t>
            </a:r>
            <a:endParaRPr lang="zh-CN" altLang="en-US" sz="1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ea"/>
            </a:endParaRPr>
          </a:p>
          <a:p>
            <a:r>
              <a:rPr lang="zh-CN" altLang="en-US" sz="1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</a:rPr>
              <a:t>Otherwise label(fish) = </a:t>
            </a:r>
            <a:r>
              <a:rPr lang="zh-CN" altLang="en-US" sz="1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sym typeface="+mn-ea"/>
              </a:rPr>
              <a:t>Tuna</a:t>
            </a:r>
            <a:endParaRPr lang="zh-CN" altLang="en-US" sz="1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ea"/>
            </a:endParaRPr>
          </a:p>
        </p:txBody>
      </p:sp>
      <p:grpSp>
        <p:nvGrpSpPr>
          <p:cNvPr id="1073742902" name="组合 1073742901"/>
          <p:cNvGrpSpPr/>
          <p:nvPr/>
        </p:nvGrpSpPr>
        <p:grpSpPr>
          <a:xfrm>
            <a:off x="1501140" y="813435"/>
            <a:ext cx="9189085" cy="4977130"/>
            <a:chOff x="1134" y="255"/>
            <a:chExt cx="8561" cy="5919"/>
          </a:xfrm>
        </p:grpSpPr>
        <p:pic>
          <p:nvPicPr>
            <p:cNvPr id="1073742903" name="图片 10737429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" y="275"/>
              <a:ext cx="8521" cy="587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904" name="直接连接符 1073742903"/>
            <p:cNvSpPr/>
            <p:nvPr/>
          </p:nvSpPr>
          <p:spPr>
            <a:xfrm>
              <a:off x="1144" y="265"/>
              <a:ext cx="854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05" name="直接连接符 1073742904"/>
            <p:cNvSpPr/>
            <p:nvPr/>
          </p:nvSpPr>
          <p:spPr>
            <a:xfrm>
              <a:off x="1144" y="265"/>
              <a:ext cx="0" cy="5899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06" name="直接连接符 1073742905"/>
            <p:cNvSpPr/>
            <p:nvPr/>
          </p:nvSpPr>
          <p:spPr>
            <a:xfrm>
              <a:off x="9684" y="265"/>
              <a:ext cx="0" cy="5899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07" name="直接连接符 1073742906"/>
            <p:cNvSpPr/>
            <p:nvPr/>
          </p:nvSpPr>
          <p:spPr>
            <a:xfrm>
              <a:off x="1144" y="6164"/>
              <a:ext cx="854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</p:grp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276985" y="620395"/>
            <a:ext cx="10039985" cy="5962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仅靠长度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/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宽度特征不是一个完美区分方案来区分这两种类型。因此，我们可以尝试合并更多的特征，如宽度和长度两者合并。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  <p:grpSp>
        <p:nvGrpSpPr>
          <p:cNvPr id="1073742908" name="组合 1073742907"/>
          <p:cNvGrpSpPr/>
          <p:nvPr/>
        </p:nvGrpSpPr>
        <p:grpSpPr>
          <a:xfrm>
            <a:off x="1397635" y="1332230"/>
            <a:ext cx="9396095" cy="5114925"/>
            <a:chOff x="2492" y="243"/>
            <a:chExt cx="5845" cy="3505"/>
          </a:xfrm>
        </p:grpSpPr>
        <p:pic>
          <p:nvPicPr>
            <p:cNvPr id="1073742909" name="图片 107374290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" y="263"/>
              <a:ext cx="5805" cy="346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910" name="直接连接符 1073742909"/>
            <p:cNvSpPr/>
            <p:nvPr/>
          </p:nvSpPr>
          <p:spPr>
            <a:xfrm>
              <a:off x="2502" y="253"/>
              <a:ext cx="5825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11" name="直接连接符 1073742910"/>
            <p:cNvSpPr/>
            <p:nvPr/>
          </p:nvSpPr>
          <p:spPr>
            <a:xfrm>
              <a:off x="2502" y="253"/>
              <a:ext cx="0" cy="3485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12" name="直接连接符 1073742911"/>
            <p:cNvSpPr/>
            <p:nvPr/>
          </p:nvSpPr>
          <p:spPr>
            <a:xfrm>
              <a:off x="8327" y="253"/>
              <a:ext cx="0" cy="3485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13" name="直接连接符 1073742912"/>
            <p:cNvSpPr/>
            <p:nvPr/>
          </p:nvSpPr>
          <p:spPr>
            <a:xfrm>
              <a:off x="2502" y="3738"/>
              <a:ext cx="5825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517650" y="644525"/>
            <a:ext cx="10039985" cy="5962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180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设法增加规则的复杂性，以避免任何错误，并获得如下图形中的决策边界：</a:t>
            </a:r>
            <a:endParaRPr sz="1800" dirty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  <p:grpSp>
        <p:nvGrpSpPr>
          <p:cNvPr id="1073742914" name="组合 1073742913"/>
          <p:cNvGrpSpPr/>
          <p:nvPr/>
        </p:nvGrpSpPr>
        <p:grpSpPr>
          <a:xfrm>
            <a:off x="868680" y="1216025"/>
            <a:ext cx="8145145" cy="4609465"/>
            <a:chOff x="2342" y="255"/>
            <a:chExt cx="6145" cy="3685"/>
          </a:xfrm>
        </p:grpSpPr>
        <p:pic>
          <p:nvPicPr>
            <p:cNvPr id="1073742915" name="图片 10737429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2" y="275"/>
              <a:ext cx="6105" cy="364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916" name="直接连接符 1073742915"/>
            <p:cNvSpPr/>
            <p:nvPr/>
          </p:nvSpPr>
          <p:spPr>
            <a:xfrm>
              <a:off x="2352" y="265"/>
              <a:ext cx="6125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17" name="直接连接符 1073742916"/>
            <p:cNvSpPr/>
            <p:nvPr/>
          </p:nvSpPr>
          <p:spPr>
            <a:xfrm>
              <a:off x="2352" y="265"/>
              <a:ext cx="0" cy="3665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18" name="直接连接符 1073742917"/>
            <p:cNvSpPr/>
            <p:nvPr/>
          </p:nvSpPr>
          <p:spPr>
            <a:xfrm>
              <a:off x="8477" y="265"/>
              <a:ext cx="0" cy="3665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19" name="直接连接符 1073742918"/>
            <p:cNvSpPr/>
            <p:nvPr/>
          </p:nvSpPr>
          <p:spPr>
            <a:xfrm>
              <a:off x="2352" y="3930"/>
              <a:ext cx="6125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" name="文本框 3"/>
          <p:cNvSpPr txBox="1"/>
          <p:nvPr/>
        </p:nvSpPr>
        <p:spPr>
          <a:xfrm>
            <a:off x="882650" y="5977890"/>
            <a:ext cx="91928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</a:t>
            </a:r>
            <a:r>
              <a:rPr lang="zh-CN" altLang="en-US"/>
              <a:t>上图没有误差，但实际上，这并不是使用数据科学的目的。数据科学的目标是建立一个模型，该模型能够对未知的数据进行概括和良好的执行。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55150" y="1240790"/>
            <a:ext cx="19196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数据科学的最终目标是建立一个在生产中运行良好的模型，而不是训练集。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209405" y="4478020"/>
            <a:ext cx="30467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rgbClr val="FF0000"/>
                </a:solidFill>
                <a:latin typeface="+mn-ea"/>
                <a:cs typeface="+mn-ea"/>
              </a:rPr>
              <a:t>在训练中表现良好</a:t>
            </a:r>
            <a:r>
              <a:rPr 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，即使用位置数据时准确率低过度拟合。</a:t>
            </a:r>
            <a:endParaRPr lang="zh-CN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9295765" y="2816225"/>
            <a:ext cx="2874645" cy="16624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2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zh-CN" sz="180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测试阶段：</a:t>
            </a:r>
            <a:r>
              <a:rPr sz="180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我们给训练的模型一个未标记的图像，并期望模型给它分配正确</a:t>
            </a:r>
            <a:endParaRPr sz="1800" dirty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fontAlgn="auto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的标签(Tuna和opah)。</a:t>
            </a:r>
            <a:endParaRPr sz="1800" dirty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638"/>
</p:tagLst>
</file>

<file path=ppt/tags/tag10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228"/>
  <p:tag name="KSO_WM_UNIT_PRESET_TEXT_INDEX" val="4"/>
  <p:tag name="KSO_WM_UNIT_CLEAR" val="0"/>
  <p:tag name="KSO_WM_UNIT_COMPATIBLE" val="0"/>
  <p:tag name="KSO_WM_UNIT_HIGHLIGHT" val="0"/>
  <p:tag name="KSO_WM_UNIT_VALUE" val="209"/>
  <p:tag name="KSO_WM_UNIT_LAYERLEVEL" val="1"/>
  <p:tag name="KSO_WM_UNIT_INDEX" val="1"/>
  <p:tag name="KSO_WM_UNIT_ID" val="custom20184638_3*f*1"/>
  <p:tag name="KSO_WM_UNIT_TYPE" val="f"/>
</p:tagLst>
</file>

<file path=ppt/tags/tag11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228"/>
  <p:tag name="KSO_WM_UNIT_PRESET_TEXT_INDEX" val="4"/>
  <p:tag name="KSO_WM_UNIT_CLEAR" val="0"/>
  <p:tag name="KSO_WM_UNIT_COMPATIBLE" val="0"/>
  <p:tag name="KSO_WM_UNIT_HIGHLIGHT" val="0"/>
  <p:tag name="KSO_WM_UNIT_VALUE" val="209"/>
  <p:tag name="KSO_WM_UNIT_LAYERLEVEL" val="1"/>
  <p:tag name="KSO_WM_UNIT_INDEX" val="2"/>
  <p:tag name="KSO_WM_UNIT_ID" val="custom20184638_3*f*2"/>
  <p:tag name="KSO_WM_UNIT_TYPE" val="f"/>
</p:tagLst>
</file>

<file path=ppt/tags/tag12.xml><?xml version="1.0" encoding="utf-8"?>
<p:tagLst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SLIDE_INDEX" val="3"/>
  <p:tag name="KSO_WM_SLIDE_ID" val="custom20184638_3"/>
  <p:tag name="KSO_WM_TAG_VERSION" val="1.0"/>
  <p:tag name="KSO_WM_TEMPLATE_INDEX" val="20184638"/>
  <p:tag name="KSO_WM_TEMPLATE_CATEGORY" val="custom"/>
</p:tagLst>
</file>

<file path=ppt/tags/tag13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638_3*a*1"/>
  <p:tag name="KSO_WM_UNIT_TYPE" val="a"/>
</p:tagLst>
</file>

<file path=ppt/tags/tag14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228"/>
  <p:tag name="KSO_WM_UNIT_PRESET_TEXT_INDEX" val="4"/>
  <p:tag name="KSO_WM_UNIT_CLEAR" val="0"/>
  <p:tag name="KSO_WM_UNIT_COMPATIBLE" val="0"/>
  <p:tag name="KSO_WM_UNIT_HIGHLIGHT" val="0"/>
  <p:tag name="KSO_WM_UNIT_VALUE" val="209"/>
  <p:tag name="KSO_WM_UNIT_LAYERLEVEL" val="1"/>
  <p:tag name="KSO_WM_UNIT_INDEX" val="1"/>
  <p:tag name="KSO_WM_UNIT_ID" val="custom20184638_3*f*1"/>
  <p:tag name="KSO_WM_UNIT_TYPE" val="f"/>
</p:tagLst>
</file>

<file path=ppt/tags/tag15.xml><?xml version="1.0" encoding="utf-8"?>
<p:tagLst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SLIDE_INDEX" val="3"/>
  <p:tag name="KSO_WM_SLIDE_ID" val="custom20184638_3"/>
  <p:tag name="KSO_WM_TAG_VERSION" val="1.0"/>
  <p:tag name="KSO_WM_TEMPLATE_INDEX" val="20184638"/>
  <p:tag name="KSO_WM_TEMPLATE_CATEGORY" val="custom"/>
</p:tagLst>
</file>

<file path=ppt/tags/tag16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8"/>
  <p:tag name="KSO_WM_UNIT_LAYERLEVEL" val="1"/>
  <p:tag name="KSO_WM_UNIT_INDEX" val="1"/>
  <p:tag name="KSO_WM_UNIT_ID" val="custom20184638_4*a*1"/>
  <p:tag name="KSO_WM_UNIT_TYPE" val="a"/>
</p:tagLst>
</file>

<file path=ppt/tags/tag17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TYPE" val="f"/>
  <p:tag name="KSO_WM_UNIT_INDEX" val="1"/>
  <p:tag name="KSO_WM_UNIT_ID" val="custom20184638_4*f*1"/>
  <p:tag name="KSO_WM_UNIT_LAYERLEVEL" val="1"/>
  <p:tag name="KSO_WM_UNIT_VALUE" val="150"/>
  <p:tag name="KSO_WM_UNIT_HIGHLIGHT" val="0"/>
  <p:tag name="KSO_WM_UNIT_COMPATIBLE" val="0"/>
  <p:tag name="KSO_WM_UNIT_CLEAR" val="0"/>
  <p:tag name="KSO_WM_UNIT_PRESET_TEXT_INDEX" val="4"/>
  <p:tag name="KSO_WM_UNIT_PRESET_TEXT_LEN" val="228"/>
</p:tagLst>
</file>

<file path=ppt/tags/tag18.xml><?xml version="1.0" encoding="utf-8"?>
<p:tagLst xmlns:p="http://schemas.openxmlformats.org/presentationml/2006/main">
  <p:tag name="KSO_WM_SLIDE_SIZE" val="827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4638_4"/>
  <p:tag name="KSO_WM_TAG_VERSION" val="1.0"/>
  <p:tag name="KSO_WM_TEMPLATE_INDEX" val="20184638"/>
  <p:tag name="KSO_WM_TEMPLATE_CATEGORY" val="custom"/>
</p:tagLst>
</file>

<file path=ppt/tags/tag19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ID" val="custom20184638_5*a*1"/>
  <p:tag name="KSO_WM_UNIT_TYPE" val="a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638"/>
</p:tagLst>
</file>

<file path=ppt/tags/tag20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43"/>
  <p:tag name="KSO_WM_UNIT_LAYERLEVEL" val="1"/>
  <p:tag name="KSO_WM_UNIT_INDEX" val="1"/>
  <p:tag name="KSO_WM_UNIT_ID" val="custom20184638_5*f*1"/>
  <p:tag name="KSO_WM_UNIT_TYPE" val="f"/>
</p:tagLst>
</file>

<file path=ppt/tags/tag21.xml><?xml version="1.0" encoding="utf-8"?>
<p:tagLst xmlns:p="http://schemas.openxmlformats.org/presentationml/2006/main">
  <p:tag name="KSO_WM_SLIDE_SIZE" val="790*332"/>
  <p:tag name="KSO_WM_SLIDE_POSITION" val="75*135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4638_5"/>
  <p:tag name="KSO_WM_TAG_VERSION" val="1.0"/>
  <p:tag name="KSO_WM_TEMPLATE_INDEX" val="20184638"/>
  <p:tag name="KSO_WM_TEMPLATE_CATEGORY" val="custom"/>
</p:tagLst>
</file>

<file path=ppt/tags/tag22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ID" val="custom20184638_5*a*1"/>
  <p:tag name="KSO_WM_UNIT_TYPE" val="a"/>
</p:tagLst>
</file>

<file path=ppt/tags/tag23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43"/>
  <p:tag name="KSO_WM_UNIT_LAYERLEVEL" val="1"/>
  <p:tag name="KSO_WM_UNIT_INDEX" val="1"/>
  <p:tag name="KSO_WM_UNIT_ID" val="custom20184638_5*f*1"/>
  <p:tag name="KSO_WM_UNIT_TYPE" val="f"/>
</p:tagLst>
</file>

<file path=ppt/tags/tag24.xml><?xml version="1.0" encoding="utf-8"?>
<p:tagLst xmlns:p="http://schemas.openxmlformats.org/presentationml/2006/main">
  <p:tag name="KSO_WM_SLIDE_SIZE" val="790*332"/>
  <p:tag name="KSO_WM_SLIDE_POSITION" val="75*135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4638_5"/>
  <p:tag name="KSO_WM_TAG_VERSION" val="1.0"/>
  <p:tag name="KSO_WM_TEMPLATE_INDEX" val="20184638"/>
  <p:tag name="KSO_WM_TEMPLATE_CATEGORY" val="custom"/>
</p:tagLst>
</file>

<file path=ppt/tags/tag25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ID" val="custom20184638_5*a*1"/>
  <p:tag name="KSO_WM_UNIT_TYPE" val="a"/>
</p:tagLst>
</file>

<file path=ppt/tags/tag26.xml><?xml version="1.0" encoding="utf-8"?>
<p:tagLst xmlns:p="http://schemas.openxmlformats.org/presentationml/2006/main">
  <p:tag name="KSO_WM_SLIDE_SIZE" val="790*332"/>
  <p:tag name="KSO_WM_SLIDE_POSITION" val="75*135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4638_5"/>
  <p:tag name="KSO_WM_TAG_VERSION" val="1.0"/>
  <p:tag name="KSO_WM_TEMPLATE_INDEX" val="20184638"/>
  <p:tag name="KSO_WM_TEMPLATE_CATEGORY" val="custom"/>
</p:tagLst>
</file>

<file path=ppt/tags/tag27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ID" val="custom20184638_5*a*1"/>
  <p:tag name="KSO_WM_UNIT_TYPE" val="a"/>
</p:tagLst>
</file>

<file path=ppt/tags/tag28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ID" val="custom20184638_5*a*1"/>
  <p:tag name="KSO_WM_UNIT_TYPE" val="a"/>
</p:tagLst>
</file>

<file path=ppt/tags/tag29.xml><?xml version="1.0" encoding="utf-8"?>
<p:tagLst xmlns:p="http://schemas.openxmlformats.org/presentationml/2006/main">
  <p:tag name="KSO_WM_SLIDE_SIZE" val="790*332"/>
  <p:tag name="KSO_WM_SLIDE_POSITION" val="75*135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4638_5"/>
  <p:tag name="KSO_WM_TAG_VERSION" val="1.0"/>
  <p:tag name="KSO_WM_TEMPLATE_INDEX" val="20184638"/>
  <p:tag name="KSO_WM_TEMPLATE_CATEGORY" val="custom"/>
</p:tagLst>
</file>

<file path=ppt/tags/tag3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TEMPLATE_THUMBS_INDEX" val="1、9、12、16、4、5、21"/>
</p:tagLst>
</file>

<file path=ppt/tags/tag30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ID" val="custom20184638_5*a*1"/>
  <p:tag name="KSO_WM_UNIT_TYPE" val="a"/>
</p:tagLst>
</file>

<file path=ppt/tags/tag31.xml><?xml version="1.0" encoding="utf-8"?>
<p:tagLst xmlns:p="http://schemas.openxmlformats.org/presentationml/2006/main">
  <p:tag name="KSO_WM_SLIDE_SIZE" val="790*332"/>
  <p:tag name="KSO_WM_SLIDE_POSITION" val="75*135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4638_5"/>
  <p:tag name="KSO_WM_TAG_VERSION" val="1.0"/>
  <p:tag name="KSO_WM_TEMPLATE_INDEX" val="20184638"/>
  <p:tag name="KSO_WM_TEMPLATE_CATEGORY" val="custom"/>
</p:tagLst>
</file>

<file path=ppt/tags/tag32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638_3*a*1"/>
  <p:tag name="KSO_WM_UNIT_TYPE" val="a"/>
</p:tagLst>
</file>

<file path=ppt/tags/tag33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228"/>
  <p:tag name="KSO_WM_UNIT_PRESET_TEXT_INDEX" val="4"/>
  <p:tag name="KSO_WM_UNIT_CLEAR" val="0"/>
  <p:tag name="KSO_WM_UNIT_COMPATIBLE" val="0"/>
  <p:tag name="KSO_WM_UNIT_HIGHLIGHT" val="0"/>
  <p:tag name="KSO_WM_UNIT_VALUE" val="209"/>
  <p:tag name="KSO_WM_UNIT_LAYERLEVEL" val="1"/>
  <p:tag name="KSO_WM_UNIT_INDEX" val="1"/>
  <p:tag name="KSO_WM_UNIT_ID" val="custom20184638_3*f*1"/>
  <p:tag name="KSO_WM_UNIT_TYPE" val="f"/>
</p:tagLst>
</file>

<file path=ppt/tags/tag34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228"/>
  <p:tag name="KSO_WM_UNIT_PRESET_TEXT_INDEX" val="4"/>
  <p:tag name="KSO_WM_UNIT_CLEAR" val="0"/>
  <p:tag name="KSO_WM_UNIT_COMPATIBLE" val="0"/>
  <p:tag name="KSO_WM_UNIT_HIGHLIGHT" val="0"/>
  <p:tag name="KSO_WM_UNIT_VALUE" val="209"/>
  <p:tag name="KSO_WM_UNIT_LAYERLEVEL" val="1"/>
  <p:tag name="KSO_WM_UNIT_INDEX" val="2"/>
  <p:tag name="KSO_WM_UNIT_ID" val="custom20184638_3*f*2"/>
  <p:tag name="KSO_WM_UNIT_TYPE" val="f"/>
</p:tagLst>
</file>

<file path=ppt/tags/tag35.xml><?xml version="1.0" encoding="utf-8"?>
<p:tagLst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SLIDE_INDEX" val="3"/>
  <p:tag name="KSO_WM_SLIDE_ID" val="custom20184638_3"/>
  <p:tag name="KSO_WM_TAG_VERSION" val="1.0"/>
  <p:tag name="KSO_WM_TEMPLATE_INDEX" val="20184638"/>
  <p:tag name="KSO_WM_TEMPLATE_CATEGORY" val="custom"/>
</p:tagLst>
</file>

<file path=ppt/tags/tag36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638_3*a*1"/>
  <p:tag name="KSO_WM_UNIT_TYPE" val="a"/>
</p:tagLst>
</file>

<file path=ppt/tags/tag37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228"/>
  <p:tag name="KSO_WM_UNIT_PRESET_TEXT_INDEX" val="4"/>
  <p:tag name="KSO_WM_UNIT_CLEAR" val="0"/>
  <p:tag name="KSO_WM_UNIT_COMPATIBLE" val="0"/>
  <p:tag name="KSO_WM_UNIT_HIGHLIGHT" val="0"/>
  <p:tag name="KSO_WM_UNIT_VALUE" val="209"/>
  <p:tag name="KSO_WM_UNIT_LAYERLEVEL" val="1"/>
  <p:tag name="KSO_WM_UNIT_INDEX" val="1"/>
  <p:tag name="KSO_WM_UNIT_ID" val="custom20184638_3*f*1"/>
  <p:tag name="KSO_WM_UNIT_TYPE" val="f"/>
</p:tagLst>
</file>

<file path=ppt/tags/tag38.xml><?xml version="1.0" encoding="utf-8"?>
<p:tagLst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SLIDE_INDEX" val="3"/>
  <p:tag name="KSO_WM_SLIDE_ID" val="custom20184638_3"/>
  <p:tag name="KSO_WM_TAG_VERSION" val="1.0"/>
  <p:tag name="KSO_WM_TEMPLATE_INDEX" val="20184638"/>
  <p:tag name="KSO_WM_TEMPLATE_CATEGORY" val="custom"/>
</p:tagLst>
</file>

<file path=ppt/tags/tag39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638_3*a*1"/>
  <p:tag name="KSO_WM_UNIT_TYPE" val="a"/>
</p:tagLst>
</file>

<file path=ppt/tags/tag4.xml><?xml version="1.0" encoding="utf-8"?>
<p:tagLst xmlns:p="http://schemas.openxmlformats.org/presentationml/2006/main">
  <p:tag name="KSO_WM_TEMPLATE_CATEGORY" val="custom"/>
  <p:tag name="KSO_WM_TEMPLATE_INDEX" val="20184638"/>
  <p:tag name="KSO_WM_UNIT_TYPE" val="a"/>
  <p:tag name="KSO_WM_UNIT_INDEX" val="1"/>
  <p:tag name="KSO_WM_UNIT_ID" val="custom20184638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互联网年度工作总结"/>
</p:tagLst>
</file>

<file path=ppt/tags/tag40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228"/>
  <p:tag name="KSO_WM_UNIT_PRESET_TEXT_INDEX" val="4"/>
  <p:tag name="KSO_WM_UNIT_CLEAR" val="0"/>
  <p:tag name="KSO_WM_UNIT_COMPATIBLE" val="0"/>
  <p:tag name="KSO_WM_UNIT_HIGHLIGHT" val="0"/>
  <p:tag name="KSO_WM_UNIT_VALUE" val="209"/>
  <p:tag name="KSO_WM_UNIT_LAYERLEVEL" val="1"/>
  <p:tag name="KSO_WM_UNIT_INDEX" val="1"/>
  <p:tag name="KSO_WM_UNIT_ID" val="custom20184638_3*f*1"/>
  <p:tag name="KSO_WM_UNIT_TYPE" val="f"/>
</p:tagLst>
</file>

<file path=ppt/tags/tag41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228"/>
  <p:tag name="KSO_WM_UNIT_PRESET_TEXT_INDEX" val="4"/>
  <p:tag name="KSO_WM_UNIT_CLEAR" val="0"/>
  <p:tag name="KSO_WM_UNIT_COMPATIBLE" val="0"/>
  <p:tag name="KSO_WM_UNIT_HIGHLIGHT" val="0"/>
  <p:tag name="KSO_WM_UNIT_VALUE" val="209"/>
  <p:tag name="KSO_WM_UNIT_LAYERLEVEL" val="1"/>
  <p:tag name="KSO_WM_UNIT_INDEX" val="2"/>
  <p:tag name="KSO_WM_UNIT_ID" val="custom20184638_3*f*2"/>
  <p:tag name="KSO_WM_UNIT_TYPE" val="f"/>
</p:tagLst>
</file>

<file path=ppt/tags/tag42.xml><?xml version="1.0" encoding="utf-8"?>
<p:tagLst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SLIDE_INDEX" val="3"/>
  <p:tag name="KSO_WM_SLIDE_ID" val="custom20184638_3"/>
  <p:tag name="KSO_WM_TAG_VERSION" val="1.0"/>
  <p:tag name="KSO_WM_TEMPLATE_INDEX" val="20184638"/>
  <p:tag name="KSO_WM_TEMPLATE_CATEGORY" val="custom"/>
</p:tagLst>
</file>

<file path=ppt/tags/tag43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638_3*a*1"/>
  <p:tag name="KSO_WM_UNIT_TYPE" val="a"/>
</p:tagLst>
</file>

<file path=ppt/tags/tag44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228"/>
  <p:tag name="KSO_WM_UNIT_PRESET_TEXT_INDEX" val="4"/>
  <p:tag name="KSO_WM_UNIT_CLEAR" val="0"/>
  <p:tag name="KSO_WM_UNIT_COMPATIBLE" val="0"/>
  <p:tag name="KSO_WM_UNIT_HIGHLIGHT" val="0"/>
  <p:tag name="KSO_WM_UNIT_VALUE" val="209"/>
  <p:tag name="KSO_WM_UNIT_LAYERLEVEL" val="1"/>
  <p:tag name="KSO_WM_UNIT_INDEX" val="1"/>
  <p:tag name="KSO_WM_UNIT_ID" val="custom20184638_3*f*1"/>
  <p:tag name="KSO_WM_UNIT_TYPE" val="f"/>
</p:tagLst>
</file>

<file path=ppt/tags/tag45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228"/>
  <p:tag name="KSO_WM_UNIT_PRESET_TEXT_INDEX" val="4"/>
  <p:tag name="KSO_WM_UNIT_CLEAR" val="0"/>
  <p:tag name="KSO_WM_UNIT_COMPATIBLE" val="0"/>
  <p:tag name="KSO_WM_UNIT_HIGHLIGHT" val="0"/>
  <p:tag name="KSO_WM_UNIT_VALUE" val="209"/>
  <p:tag name="KSO_WM_UNIT_LAYERLEVEL" val="1"/>
  <p:tag name="KSO_WM_UNIT_INDEX" val="2"/>
  <p:tag name="KSO_WM_UNIT_ID" val="custom20184638_3*f*2"/>
  <p:tag name="KSO_WM_UNIT_TYPE" val="f"/>
</p:tagLst>
</file>

<file path=ppt/tags/tag46.xml><?xml version="1.0" encoding="utf-8"?>
<p:tagLst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SLIDE_INDEX" val="3"/>
  <p:tag name="KSO_WM_SLIDE_ID" val="custom20184638_3"/>
  <p:tag name="KSO_WM_TAG_VERSION" val="1.0"/>
  <p:tag name="KSO_WM_TEMPLATE_INDEX" val="20184638"/>
  <p:tag name="KSO_WM_TEMPLATE_CATEGORY" val="custom"/>
</p:tagLst>
</file>

<file path=ppt/tags/tag47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638_3*a*1"/>
  <p:tag name="KSO_WM_UNIT_TYPE" val="a"/>
</p:tagLst>
</file>

<file path=ppt/tags/tag48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228"/>
  <p:tag name="KSO_WM_UNIT_PRESET_TEXT_INDEX" val="4"/>
  <p:tag name="KSO_WM_UNIT_CLEAR" val="0"/>
  <p:tag name="KSO_WM_UNIT_COMPATIBLE" val="0"/>
  <p:tag name="KSO_WM_UNIT_HIGHLIGHT" val="0"/>
  <p:tag name="KSO_WM_UNIT_VALUE" val="209"/>
  <p:tag name="KSO_WM_UNIT_LAYERLEVEL" val="1"/>
  <p:tag name="KSO_WM_UNIT_INDEX" val="1"/>
  <p:tag name="KSO_WM_UNIT_ID" val="custom20184638_3*f*1"/>
  <p:tag name="KSO_WM_UNIT_TYPE" val="f"/>
</p:tagLst>
</file>

<file path=ppt/tags/tag49.xml><?xml version="1.0" encoding="utf-8"?>
<p:tagLst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SLIDE_INDEX" val="3"/>
  <p:tag name="KSO_WM_SLIDE_ID" val="custom20184638_3"/>
  <p:tag name="KSO_WM_TAG_VERSION" val="1.0"/>
  <p:tag name="KSO_WM_TEMPLATE_INDEX" val="20184638"/>
  <p:tag name="KSO_WM_TEMPLATE_CATEGORY" val="custom"/>
</p:tagLst>
</file>

<file path=ppt/tags/tag5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SLIDE_ID" val="custom2018463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6、4、5、21、"/>
</p:tagLst>
</file>

<file path=ppt/tags/tag50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TYPE" val="a"/>
  <p:tag name="KSO_WM_UNIT_INDEX" val="1"/>
  <p:tag name="KSO_WM_UNIT_ID" val="custom20184638_14*a*1"/>
  <p:tag name="KSO_WM_UNIT_CLEAR" val="1"/>
  <p:tag name="KSO_WM_UNIT_LAYERLEVEL" val="1"/>
  <p:tag name="KSO_WM_UNIT_VALUE" val="14"/>
  <p:tag name="KSO_WM_UNIT_HIGHLIGHT" val="0"/>
  <p:tag name="KSO_WM_UNIT_COMPATIBLE" val="0"/>
  <p:tag name="KSO_WM_UNIT_RELATE_UNITID" val="261*l*1"/>
  <p:tag name="KSO_WM_UNIT_PRESET_TEXT_INDEX" val="3"/>
  <p:tag name="KSO_WM_UNIT_PRESET_TEXT_LEN" val="17"/>
  <p:tag name="KSO_WM_UNIT_ISCONTENTSTITLE" val="0"/>
</p:tagLst>
</file>

<file path=ppt/tags/tag51.xml><?xml version="1.0" encoding="utf-8"?>
<p:tagLst xmlns:p="http://schemas.openxmlformats.org/presentationml/2006/main">
  <p:tag name="KSO_WM_SLIDE_ID" val="custom20184638_14"/>
  <p:tag name="KSO_WM_SLIDE_INDEX" val="14"/>
  <p:tag name="KSO_WM_SLIDE_ITEM_CNT" val="2"/>
  <p:tag name="KSO_WM_SLIDE_LAYOUT" val="m_a"/>
  <p:tag name="KSO_WM_SLIDE_LAYOUT_CNT" val="1_1"/>
  <p:tag name="KSO_WM_SLIDE_TYPE" val="text"/>
  <p:tag name="KSO_WM_BEAUTIFY_FLAG" val="#wm#"/>
  <p:tag name="KSO_WM_SLIDE_POSITION" val="287*135"/>
  <p:tag name="KSO_WM_SLIDE_SIZE" val="385*344"/>
  <p:tag name="KSO_WM_TEMPLATE_CATEGORY" val="custom"/>
  <p:tag name="KSO_WM_TEMPLATE_INDEX" val="20184638"/>
  <p:tag name="KSO_WM_TAG_VERSION" val="1.0"/>
  <p:tag name="KSO_WM_DIAGRAM_GROUP_CODE" val="m1-1"/>
</p:tagLst>
</file>

<file path=ppt/tags/tag52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TYPE" val="a"/>
  <p:tag name="KSO_WM_UNIT_INDEX" val="1"/>
  <p:tag name="KSO_WM_UNIT_ID" val="custom20184638_15*a*1"/>
  <p:tag name="KSO_WM_UNIT_CLEAR" val="1"/>
  <p:tag name="KSO_WM_UNIT_LAYERLEVEL" val="1"/>
  <p:tag name="KSO_WM_UNIT_VALUE" val="14"/>
  <p:tag name="KSO_WM_UNIT_HIGHLIGHT" val="0"/>
  <p:tag name="KSO_WM_UNIT_COMPATIBLE" val="0"/>
  <p:tag name="KSO_WM_UNIT_RELATE_UNITID" val="261*l*1"/>
  <p:tag name="KSO_WM_UNIT_PRESET_TEXT_INDEX" val="3"/>
  <p:tag name="KSO_WM_UNIT_PRESET_TEXT_LEN" val="17"/>
  <p:tag name="KSO_WM_UNIT_ISCONTENTSTITLE" val="0"/>
</p:tagLst>
</file>

<file path=ppt/tags/tag53.xml><?xml version="1.0" encoding="utf-8"?>
<p:tagLst xmlns:p="http://schemas.openxmlformats.org/presentationml/2006/main">
  <p:tag name="KSO_WM_SLIDE_ID" val="custom20184638_15"/>
  <p:tag name="KSO_WM_SLIDE_INDEX" val="15"/>
  <p:tag name="KSO_WM_SLIDE_ITEM_CNT" val="3"/>
  <p:tag name="KSO_WM_SLIDE_LAYOUT" val="m_a"/>
  <p:tag name="KSO_WM_SLIDE_LAYOUT_CNT" val="1_1"/>
  <p:tag name="KSO_WM_SLIDE_TYPE" val="text"/>
  <p:tag name="KSO_WM_BEAUTIFY_FLAG" val="#wm#"/>
  <p:tag name="KSO_WM_SLIDE_POSITION" val="189*135"/>
  <p:tag name="KSO_WM_SLIDE_SIZE" val="581*344"/>
  <p:tag name="KSO_WM_TEMPLATE_CATEGORY" val="custom"/>
  <p:tag name="KSO_WM_TEMPLATE_INDEX" val="20184638"/>
  <p:tag name="KSO_WM_TAG_VERSION" val="1.0"/>
  <p:tag name="KSO_WM_DIAGRAM_GROUP_CODE" val="m1-1"/>
</p:tagLst>
</file>

<file path=ppt/tags/tag54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UNIT_TYPE" val="a"/>
  <p:tag name="KSO_WM_UNIT_INDEX" val="1"/>
  <p:tag name="KSO_WM_UNIT_ID" val="custom20184638_21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感谢您的观看"/>
</p:tagLst>
</file>

<file path=ppt/tags/tag55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UNIT_TYPE" val="b"/>
  <p:tag name="KSO_WM_UNIT_INDEX" val="1"/>
  <p:tag name="KSO_WM_UNIT_ID" val="custom20184638_2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THANK YOU FOR YOUR WATCHING"/>
</p:tagLst>
</file>

<file path=ppt/tags/tag56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SLIDE_ID" val="custom20184638_21"/>
  <p:tag name="KSO_WM_SLIDE_INDEX" val="21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6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638_2*a*1"/>
  <p:tag name="KSO_WM_UNIT_TYPE" val="a"/>
</p:tagLst>
</file>

<file path=ppt/tags/tag7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638_2*f*1"/>
  <p:tag name="KSO_WM_UNIT_TYPE" val="f"/>
</p:tagLst>
</file>

<file path=ppt/tags/tag8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638_2"/>
  <p:tag name="KSO_WM_TAG_VERSION" val="1.0"/>
  <p:tag name="KSO_WM_TEMPLATE_INDEX" val="20184638"/>
  <p:tag name="KSO_WM_TEMPLATE_CATEGORY" val="custom"/>
</p:tagLst>
</file>

<file path=ppt/tags/tag9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638_3*a*1"/>
  <p:tag name="KSO_WM_UNIT_TYPE" val="a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22A0D7"/>
      </a:dk2>
      <a:lt2>
        <a:srgbClr val="E7E6E6"/>
      </a:lt2>
      <a:accent1>
        <a:srgbClr val="22A0D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FFFFFF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22A0D7"/>
    </a:dk2>
    <a:lt2>
      <a:srgbClr val="E7E6E6"/>
    </a:lt2>
    <a:accent1>
      <a:srgbClr val="22A0D7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22A0D7"/>
    </a:dk2>
    <a:lt2>
      <a:srgbClr val="E7E6E6"/>
    </a:lt2>
    <a:accent1>
      <a:srgbClr val="22A0D7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2284</Words>
  <Application>WPS 演示</Application>
  <PresentationFormat>宽屏</PresentationFormat>
  <Paragraphs>127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Arial</vt:lpstr>
      <vt:lpstr>黑体</vt:lpstr>
      <vt:lpstr>Arial Unicode MS</vt:lpstr>
      <vt:lpstr>自定义设计方案</vt:lpstr>
      <vt:lpstr>第一章“数据科学-鸟瞰”</vt:lpstr>
      <vt:lpstr>“数据科学-鸟瞰”  本章中，我们将对数据科学有一个鸟瞰的视角，了解它是如何作为一个黑匣子工作的，以及数据科学家每天面临的挑战。</vt:lpstr>
      <vt:lpstr>Understanding data science by an example</vt:lpstr>
      <vt:lpstr>Understanding data science by an example</vt:lpstr>
      <vt:lpstr>Understanding data science by an example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Design procedure of data science algorithms</vt:lpstr>
      <vt:lpstr>Getting to learn</vt:lpstr>
      <vt:lpstr>Design procedure of data science algorithms</vt:lpstr>
      <vt:lpstr>Implementing the fish recognition/detection model</vt:lpstr>
      <vt:lpstr>Implementing the fish recognition/detection model</vt:lpstr>
      <vt:lpstr>PowerPoint 演示文稿</vt:lpstr>
      <vt:lpstr>PowerPoint 演示文稿</vt:lpstr>
      <vt:lpstr>感谢您的观看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适时即动</cp:lastModifiedBy>
  <cp:revision>26</cp:revision>
  <dcterms:created xsi:type="dcterms:W3CDTF">2018-02-10T09:04:00Z</dcterms:created>
  <dcterms:modified xsi:type="dcterms:W3CDTF">2018-10-12T04:11:22Z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