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375f1e8b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375f1e8b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375f1e8b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375f1e8b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375f1e8b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375f1e8b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375f1e8b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375f1e8b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375f1e8b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375f1e8b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tlassian.com/agile/scrum/ro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kbauer.com/blog/software-development-life-cycle-sdl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ject-management.com/agile-vs-waterfall/#:~:text=Agile%20is%20an%20incremental%20and,divides%20a%20project%20into%20phases.&amp;text=Testing%20is%20performed%20concurrently%20with,phase%20in%20a%20Waterfall%20proje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 Presentation</a:t>
            </a:r>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200"/>
              <a:t>CS 250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10/17/2021</a:t>
            </a:r>
            <a:endParaRPr sz="12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Zach Doehring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Roles in a Scrum-Agile Team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sz="1200"/>
              <a:t>Scrum Master</a:t>
            </a:r>
            <a:r>
              <a:rPr b="1" lang="en"/>
              <a:t> - </a:t>
            </a:r>
            <a:r>
              <a:rPr lang="en" sz="1000"/>
              <a:t>Will teach the Scrum-Agile </a:t>
            </a:r>
            <a:r>
              <a:rPr lang="en" sz="1000"/>
              <a:t>framework, assist team in following framework, and will assist in removing impediments for the developers.</a:t>
            </a:r>
            <a:endParaRPr sz="1000"/>
          </a:p>
          <a:p>
            <a:pPr indent="0" lvl="0" marL="457200" rtl="0" algn="l">
              <a:spcBef>
                <a:spcPts val="1200"/>
              </a:spcBef>
              <a:spcAft>
                <a:spcPts val="0"/>
              </a:spcAft>
              <a:buNone/>
            </a:pPr>
            <a:r>
              <a:t/>
            </a:r>
            <a:endParaRPr sz="1050"/>
          </a:p>
          <a:p>
            <a:pPr indent="-311150" lvl="0" marL="457200" rtl="0" algn="l">
              <a:spcBef>
                <a:spcPts val="1200"/>
              </a:spcBef>
              <a:spcAft>
                <a:spcPts val="0"/>
              </a:spcAft>
              <a:buSzPts val="1300"/>
              <a:buChar char="●"/>
            </a:pPr>
            <a:r>
              <a:rPr b="1" lang="en" sz="1200"/>
              <a:t>Developer </a:t>
            </a:r>
            <a:r>
              <a:rPr b="1" lang="en"/>
              <a:t>- </a:t>
            </a:r>
            <a:r>
              <a:rPr lang="en" sz="1000"/>
              <a:t>The members of the team that will be doing the coding and implementation of the project work to the final </a:t>
            </a:r>
            <a:r>
              <a:rPr lang="en" sz="1000"/>
              <a:t>product</a:t>
            </a:r>
            <a:r>
              <a:rPr lang="en" sz="1000"/>
              <a:t> (or the small iteration of the full product).</a:t>
            </a:r>
            <a:endParaRPr sz="1000"/>
          </a:p>
          <a:p>
            <a:pPr indent="0" lvl="0" marL="457200" rtl="0" algn="l">
              <a:spcBef>
                <a:spcPts val="1200"/>
              </a:spcBef>
              <a:spcAft>
                <a:spcPts val="0"/>
              </a:spcAft>
              <a:buNone/>
            </a:pPr>
            <a:r>
              <a:t/>
            </a:r>
            <a:endParaRPr sz="1050"/>
          </a:p>
          <a:p>
            <a:pPr indent="-311150" lvl="0" marL="457200" rtl="0" algn="l">
              <a:spcBef>
                <a:spcPts val="1200"/>
              </a:spcBef>
              <a:spcAft>
                <a:spcPts val="0"/>
              </a:spcAft>
              <a:buSzPts val="1300"/>
              <a:buChar char="●"/>
            </a:pPr>
            <a:r>
              <a:rPr b="1" lang="en" sz="1200"/>
              <a:t>Product Owner</a:t>
            </a:r>
            <a:r>
              <a:rPr b="1" lang="en"/>
              <a:t> - </a:t>
            </a:r>
            <a:r>
              <a:rPr lang="en" sz="1000"/>
              <a:t>Will make sure the needs of the project and the </a:t>
            </a:r>
            <a:r>
              <a:rPr lang="en" sz="1000"/>
              <a:t>requirements</a:t>
            </a:r>
            <a:r>
              <a:rPr lang="en" sz="1000"/>
              <a:t> of it are expressed to </a:t>
            </a:r>
            <a:r>
              <a:rPr lang="en" sz="1000"/>
              <a:t>the</a:t>
            </a:r>
            <a:r>
              <a:rPr lang="en" sz="1000"/>
              <a:t> development team as well as the scrum master. Will assist in refining the </a:t>
            </a:r>
            <a:r>
              <a:rPr lang="en" sz="1000"/>
              <a:t>backlog</a:t>
            </a:r>
            <a:r>
              <a:rPr lang="en" sz="1000"/>
              <a:t> during backlog </a:t>
            </a:r>
            <a:r>
              <a:rPr lang="en" sz="1000"/>
              <a:t>refinement</a:t>
            </a:r>
            <a:r>
              <a:rPr lang="en" sz="1000"/>
              <a:t> and sprint planning. Is also invited to voice opinions, tips, and </a:t>
            </a:r>
            <a:r>
              <a:rPr lang="en" sz="1000"/>
              <a:t>concerns during the retrospective as well.</a:t>
            </a:r>
            <a:endParaRPr sz="1000"/>
          </a:p>
          <a:p>
            <a:pPr indent="0" lvl="0" marL="0" rtl="0" algn="l">
              <a:spcBef>
                <a:spcPts val="1200"/>
              </a:spcBef>
              <a:spcAft>
                <a:spcPts val="1200"/>
              </a:spcAft>
              <a:buNone/>
            </a:pPr>
            <a:r>
              <a:rPr lang="en" sz="1000"/>
              <a:t>Source - </a:t>
            </a:r>
            <a:r>
              <a:rPr lang="en" sz="1000" u="sng">
                <a:solidFill>
                  <a:schemeClr val="hlink"/>
                </a:solidFill>
                <a:hlinkClick r:id="rId3"/>
              </a:rPr>
              <a:t>https://www.atlassian.com/agile/scrum/roles</a:t>
            </a:r>
            <a:endParaRPr b="1"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 and SDLC</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Planning/Analysis </a:t>
            </a:r>
            <a:r>
              <a:rPr lang="en"/>
              <a:t>- </a:t>
            </a:r>
            <a:r>
              <a:rPr lang="en" sz="1000"/>
              <a:t>During these </a:t>
            </a:r>
            <a:r>
              <a:rPr lang="en" sz="1000"/>
              <a:t>sections of the SDLC the </a:t>
            </a:r>
            <a:r>
              <a:rPr lang="en" sz="1000"/>
              <a:t>team is able to first look at what the story points are, find out exactly what would need to be done by the team, assign working units to the story, and then assign tasks and sub-tasks to the different members of the team. </a:t>
            </a:r>
            <a:endParaRPr sz="1000"/>
          </a:p>
          <a:p>
            <a:pPr indent="-304800" lvl="0" marL="457200" rtl="0" algn="l">
              <a:spcBef>
                <a:spcPts val="0"/>
              </a:spcBef>
              <a:spcAft>
                <a:spcPts val="0"/>
              </a:spcAft>
              <a:buSzPts val="1200"/>
              <a:buChar char="●"/>
            </a:pPr>
            <a:r>
              <a:rPr b="1" lang="en" sz="1200"/>
              <a:t>Design </a:t>
            </a:r>
            <a:r>
              <a:rPr lang="en" sz="1200"/>
              <a:t>- </a:t>
            </a:r>
            <a:r>
              <a:rPr lang="en" sz="1000"/>
              <a:t>During</a:t>
            </a:r>
            <a:r>
              <a:rPr lang="en" sz="1000"/>
              <a:t> the Design phase the team will work on designing a portion of the project in the design stages. From here the developers will express any issues they have to the team and Scrum Master. The Scrum Master will then assist in removing any of those problems or impediments so that the developers can continue to work. </a:t>
            </a:r>
            <a:endParaRPr sz="1000"/>
          </a:p>
          <a:p>
            <a:pPr indent="-304800" lvl="0" marL="457200" rtl="0" algn="l">
              <a:spcBef>
                <a:spcPts val="0"/>
              </a:spcBef>
              <a:spcAft>
                <a:spcPts val="0"/>
              </a:spcAft>
              <a:buSzPts val="1200"/>
              <a:buChar char="●"/>
            </a:pPr>
            <a:r>
              <a:rPr b="1" lang="en" sz="1200"/>
              <a:t>Implementation/Testing</a:t>
            </a:r>
            <a:r>
              <a:rPr lang="en" sz="1200"/>
              <a:t> - </a:t>
            </a:r>
            <a:r>
              <a:rPr lang="en" sz="1000"/>
              <a:t>During the Implementation/Testing phases, towards the middle of the spring the code will be implemented into the project and then tested and integrated, from there if any issues are to arise they would then work on the maintenance of this project.</a:t>
            </a:r>
            <a:endParaRPr sz="1000"/>
          </a:p>
          <a:p>
            <a:pPr indent="-304800" lvl="0" marL="457200" rtl="0" algn="l">
              <a:spcBef>
                <a:spcPts val="0"/>
              </a:spcBef>
              <a:spcAft>
                <a:spcPts val="0"/>
              </a:spcAft>
              <a:buSzPts val="1200"/>
              <a:buChar char="●"/>
            </a:pPr>
            <a:r>
              <a:rPr b="1" lang="en" sz="1200"/>
              <a:t>Maintenance - </a:t>
            </a:r>
            <a:r>
              <a:rPr lang="en" sz="1000"/>
              <a:t>During all of this the Scrum Team using the Scrum-agile approach will be refining the backlog to make sure all items on the backlog are relevant and that they are categorized correctly in order of priority.</a:t>
            </a:r>
            <a:endParaRPr sz="1000"/>
          </a:p>
          <a:p>
            <a:pPr indent="0" lvl="0" marL="0" rtl="0" algn="l">
              <a:spcBef>
                <a:spcPts val="1200"/>
              </a:spcBef>
              <a:spcAft>
                <a:spcPts val="0"/>
              </a:spcAft>
              <a:buNone/>
            </a:pPr>
            <a:r>
              <a:rPr b="1" lang="en" sz="1000"/>
              <a:t>Source</a:t>
            </a:r>
            <a:r>
              <a:rPr lang="en" sz="1000"/>
              <a:t> - </a:t>
            </a:r>
            <a:r>
              <a:rPr lang="en" sz="1000" u="sng">
                <a:solidFill>
                  <a:schemeClr val="hlink"/>
                </a:solidFill>
                <a:hlinkClick r:id="rId3"/>
              </a:rPr>
              <a:t>https://arkbauer.com/blog/software-development-life-cycle-sdlc/</a:t>
            </a:r>
            <a:endParaRPr sz="1000"/>
          </a:p>
          <a:p>
            <a:pPr indent="0" lvl="0" marL="0" rtl="0" algn="l">
              <a:spcBef>
                <a:spcPts val="1200"/>
              </a:spcBef>
              <a:spcAft>
                <a:spcPts val="120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Waterfall vs. Agile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287655" lvl="0" marL="457200" rtl="0" algn="l">
              <a:spcBef>
                <a:spcPts val="0"/>
              </a:spcBef>
              <a:spcAft>
                <a:spcPts val="0"/>
              </a:spcAft>
              <a:buSzPct val="80000"/>
              <a:buChar char="●"/>
            </a:pPr>
            <a:r>
              <a:rPr b="1" lang="en" sz="1500"/>
              <a:t>Sprints/Phases </a:t>
            </a:r>
            <a:r>
              <a:rPr lang="en" sz="1200"/>
              <a:t>- </a:t>
            </a:r>
            <a:r>
              <a:rPr lang="en" sz="1250"/>
              <a:t>In agile we use sprints where we break down a large project into smaller, more </a:t>
            </a:r>
            <a:r>
              <a:rPr lang="en" sz="1250"/>
              <a:t>manageable</a:t>
            </a:r>
            <a:r>
              <a:rPr lang="en" sz="1250"/>
              <a:t> sprints. Here we have a </a:t>
            </a:r>
            <a:r>
              <a:rPr lang="en" sz="1250"/>
              <a:t>length</a:t>
            </a:r>
            <a:r>
              <a:rPr lang="en" sz="1250"/>
              <a:t> of time from 1 to 4 weeks that is set to work on a portion of a deliverable product. In </a:t>
            </a:r>
            <a:r>
              <a:rPr lang="en" sz="1250"/>
              <a:t>waterfall</a:t>
            </a:r>
            <a:r>
              <a:rPr lang="en" sz="1250"/>
              <a:t> Phases are </a:t>
            </a:r>
            <a:r>
              <a:rPr lang="en" sz="1250"/>
              <a:t>used</a:t>
            </a:r>
            <a:r>
              <a:rPr lang="en" sz="1250"/>
              <a:t> instead, where the whole project is worked on at once, doing so would make the process seemed rushed, and we would’ve been able to take less time to look into small details of our project to make sure they ran correctly.</a:t>
            </a:r>
            <a:endParaRPr sz="1250"/>
          </a:p>
          <a:p>
            <a:pPr indent="-287655" lvl="0" marL="457200" rtl="0" algn="l">
              <a:spcBef>
                <a:spcPts val="0"/>
              </a:spcBef>
              <a:spcAft>
                <a:spcPts val="0"/>
              </a:spcAft>
              <a:buSzPct val="80000"/>
              <a:buChar char="●"/>
            </a:pPr>
            <a:r>
              <a:rPr b="1" lang="en" sz="1500"/>
              <a:t>Testing</a:t>
            </a:r>
            <a:r>
              <a:rPr lang="en" sz="1500"/>
              <a:t> </a:t>
            </a:r>
            <a:r>
              <a:rPr lang="en" sz="1200"/>
              <a:t>- </a:t>
            </a:r>
            <a:r>
              <a:rPr lang="en" sz="1352"/>
              <a:t>In agile you are constantly testing the project you are working on throughout the spring. In waterfall you will only test the product after the build phase. This can lead to errors that could’ve been addressed earlier and solved turn into big problems since you are only able to test after the product has been built.</a:t>
            </a:r>
            <a:endParaRPr sz="1352"/>
          </a:p>
          <a:p>
            <a:pPr indent="-287655" lvl="0" marL="457200" rtl="0" algn="l">
              <a:spcBef>
                <a:spcPts val="0"/>
              </a:spcBef>
              <a:spcAft>
                <a:spcPts val="0"/>
              </a:spcAft>
              <a:buSzPct val="84732"/>
              <a:buChar char="●"/>
            </a:pPr>
            <a:r>
              <a:rPr b="1" lang="en" sz="1416"/>
              <a:t>Volume of Projects</a:t>
            </a:r>
            <a:r>
              <a:rPr lang="en" sz="1200"/>
              <a:t> - </a:t>
            </a:r>
            <a:r>
              <a:rPr lang="en" sz="1400"/>
              <a:t>In agile you are able to work on many small portions to many different projects at once, which not only saves the client money but makes sure that the all time is being used for the work at hand. In waterfall you are only working on one large project. Doing this can create situations where one developer may be done with </a:t>
            </a:r>
            <a:r>
              <a:rPr lang="en" sz="1400"/>
              <a:t>their</a:t>
            </a:r>
            <a:r>
              <a:rPr lang="en" sz="1400"/>
              <a:t> portion of the large project and have off time that could be used to complete more </a:t>
            </a:r>
            <a:r>
              <a:rPr lang="en" sz="1400"/>
              <a:t>portions</a:t>
            </a:r>
            <a:r>
              <a:rPr lang="en" sz="1400"/>
              <a:t> of other projects that are important as well. With Agile this is not the case.</a:t>
            </a:r>
            <a:endParaRPr sz="1400"/>
          </a:p>
          <a:p>
            <a:pPr indent="0" lvl="0" marL="0" rtl="0" algn="l">
              <a:spcBef>
                <a:spcPts val="1200"/>
              </a:spcBef>
              <a:spcAft>
                <a:spcPts val="0"/>
              </a:spcAft>
              <a:buNone/>
            </a:pPr>
            <a:r>
              <a:rPr b="1" lang="en" sz="1000"/>
              <a:t>Source - </a:t>
            </a:r>
            <a:r>
              <a:rPr lang="en" sz="775" u="sng">
                <a:solidFill>
                  <a:schemeClr val="hlink"/>
                </a:solidFill>
                <a:hlinkClick r:id="rId3"/>
              </a:rPr>
              <a:t>https://project-management.com/agile-vs-waterfall/#:~:text=Agile%20is%20an%20incremental%20and,divides%20a%20project%20into%20phases.&amp;text=Testing%20is%20performed%20concurrently%20with,phase%20in%20a%20Waterfall%20project</a:t>
            </a:r>
            <a:r>
              <a:rPr lang="en" sz="775"/>
              <a:t>.</a:t>
            </a:r>
            <a:endParaRPr sz="775"/>
          </a:p>
          <a:p>
            <a:pPr indent="0" lvl="0" marL="0" rtl="0" algn="l">
              <a:spcBef>
                <a:spcPts val="1200"/>
              </a:spcBef>
              <a:spcAft>
                <a:spcPts val="12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Determining</a:t>
            </a:r>
            <a:r>
              <a:rPr lang="en"/>
              <a:t> to use Waterfall or Agile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Most of the time I would choose agile. I </a:t>
            </a:r>
            <a:r>
              <a:rPr lang="en"/>
              <a:t>believe</a:t>
            </a:r>
            <a:r>
              <a:rPr lang="en"/>
              <a:t> it makes projects run </a:t>
            </a:r>
            <a:r>
              <a:rPr lang="en"/>
              <a:t>efficiently</a:t>
            </a:r>
            <a:r>
              <a:rPr lang="en"/>
              <a:t> and effectively, it leaves for little down time, and makes sure that all projects are able to be broken up and looked at deeply. Waterfall may be useful if you are working with 1 project only, have a large development team who runs well with waterfall who can diversify their work effectively and is able to self organize. Still, even with that point being made, most of those qualities would fall in line with Agile. Overall I would choose Agile for most </a:t>
            </a:r>
            <a:r>
              <a:rPr lang="en"/>
              <a:t>situations</a:t>
            </a:r>
            <a:r>
              <a:rPr lang="en"/>
              <a:t>, it may take some time for a client to get used to the new framework, but in the end, it has shown to be very beneficial to the client. However, just like this course has shown, you need to be able to test at all iterations of the project, take the </a:t>
            </a:r>
            <a:r>
              <a:rPr lang="en"/>
              <a:t>slideshow</a:t>
            </a:r>
            <a:r>
              <a:rPr lang="en"/>
              <a:t> </a:t>
            </a:r>
            <a:r>
              <a:rPr lang="en"/>
              <a:t>assignments</a:t>
            </a:r>
            <a:r>
              <a:rPr lang="en"/>
              <a:t> for </a:t>
            </a:r>
            <a:r>
              <a:rPr lang="en"/>
              <a:t>example. If that was looked at more frequently there would not have been hundreds of lines of code already implemented before the issues was found. Agile would help to reduce issues such as these.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0"/>
              </a:spcAft>
              <a:buNone/>
            </a:pPr>
            <a:r>
              <a:rPr lang="en" sz="1100"/>
              <a:t>Atlassian. (n.d.). </a:t>
            </a:r>
            <a:r>
              <a:rPr i="1" lang="en" sz="1100"/>
              <a:t>Agile Scrum roles</a:t>
            </a:r>
            <a:r>
              <a:rPr lang="en" sz="1100"/>
              <a:t>. Atlassian. Retrieved October 18, 2021, from https://www.atlassian.com/agile/scrum/roles.</a:t>
            </a:r>
            <a:endParaRPr sz="1100"/>
          </a:p>
          <a:p>
            <a:pPr indent="0" lvl="0" marL="355600" rtl="0" algn="l">
              <a:spcBef>
                <a:spcPts val="1200"/>
              </a:spcBef>
              <a:spcAft>
                <a:spcPts val="0"/>
              </a:spcAft>
              <a:buNone/>
            </a:pPr>
            <a:r>
              <a:rPr lang="en" sz="1100"/>
              <a:t>Santos, J. M. D. (2021, September 1). </a:t>
            </a:r>
            <a:r>
              <a:rPr i="1" lang="en" sz="1100"/>
              <a:t>Agile vs. Waterfall: Software Development Methodologies</a:t>
            </a:r>
            <a:r>
              <a:rPr lang="en" sz="1100"/>
              <a:t>. Project. Retrieved October 18, 2021, from https://project-management.com/agile-vs-waterfall/#:~:text=Agile%20is%20an%20incremental%20and,divides%20a%20project%20into%20phases.&amp;text=Testing%20is%20performed%20concurrently%20with,phase%20in%20a%20Waterfall%20project.</a:t>
            </a:r>
            <a:endParaRPr sz="1100"/>
          </a:p>
          <a:p>
            <a:pPr indent="0" lvl="0" marL="355600" rtl="0" algn="l">
              <a:spcBef>
                <a:spcPts val="1200"/>
              </a:spcBef>
              <a:spcAft>
                <a:spcPts val="0"/>
              </a:spcAft>
              <a:buNone/>
            </a:pPr>
            <a:r>
              <a:rPr i="1" lang="en" sz="1100"/>
              <a:t>Software development life-cycle (SDLC)</a:t>
            </a:r>
            <a:r>
              <a:rPr lang="en" sz="1100"/>
              <a:t>. Arkbauer. (2020, May 28). Retrieved October 18, 2021, from https://arkbauer.com/blog/software-development-life-cycle-sdlc/. </a:t>
            </a:r>
            <a:endParaRPr sz="11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