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8" r:id="rId3"/>
    <p:sldId id="260" r:id="rId4"/>
    <p:sldId id="261" r:id="rId5"/>
    <p:sldId id="262" r:id="rId6"/>
    <p:sldId id="263" r:id="rId7"/>
    <p:sldId id="264" r:id="rId8"/>
    <p:sldId id="265" r:id="rId9"/>
    <p:sldId id="257" r:id="rId10"/>
  </p:sldIdLst>
  <p:sldSz cx="12192000" cy="6858000"/>
  <p:notesSz cx="6858000" cy="9144000"/>
  <p:embeddedFontLst>
    <p:embeddedFont>
      <p:font typeface="Avenir" panose="02000503020000020003" pitchFamily="2" charset="0"/>
      <p:regular r:id="rId12"/>
      <p:italic r:id="rId13"/>
    </p:embeddedFont>
    <p:embeddedFont>
      <p:font typeface="Helvetica Neue" panose="02000503000000020004"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64xSdCyK4P8uoKWl0wnyK6YS7e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867497-540D-4EC6-8CCB-38BA18DB79EB}">
  <a:tblStyle styleId="{9B867497-540D-4EC6-8CCB-38BA18DB79EB}" styleName="Table_0">
    <a:wholeTbl>
      <a:tcTxStyle b="off" i="off">
        <a:font>
          <a:latin typeface="Avenir Next LT Pro"/>
          <a:ea typeface="Avenir Next LT Pro"/>
          <a:cs typeface="Avenir Next L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7EA"/>
          </a:solidFill>
        </a:fill>
      </a:tcStyle>
    </a:wholeTbl>
    <a:band1H>
      <a:tcTxStyle/>
      <a:tcStyle>
        <a:tcBdr/>
        <a:fill>
          <a:solidFill>
            <a:srgbClr val="EFCAD3"/>
          </a:solidFill>
        </a:fill>
      </a:tcStyle>
    </a:band1H>
    <a:band2H>
      <a:tcTxStyle/>
      <a:tcStyle>
        <a:tcBdr/>
      </a:tcStyle>
    </a:band2H>
    <a:band1V>
      <a:tcTxStyle/>
      <a:tcStyle>
        <a:tcBdr/>
        <a:fill>
          <a:solidFill>
            <a:srgbClr val="EFCAD3"/>
          </a:solidFill>
        </a:fill>
      </a:tcStyle>
    </a:band1V>
    <a:band2V>
      <a:tcTxStyle/>
      <a:tcStyle>
        <a:tcBdr/>
      </a:tcStyle>
    </a:band2V>
    <a:lastCol>
      <a:tcTxStyle b="on" i="off">
        <a:font>
          <a:latin typeface="Avenir Next LT Pro"/>
          <a:ea typeface="Avenir Next LT Pro"/>
          <a:cs typeface="Avenir Next LT Pro"/>
        </a:font>
        <a:schemeClr val="lt1"/>
      </a:tcTxStyle>
      <a:tcStyle>
        <a:tcBdr/>
        <a:fill>
          <a:solidFill>
            <a:schemeClr val="accent6"/>
          </a:solidFill>
        </a:fill>
      </a:tcStyle>
    </a:lastCol>
    <a:firstCol>
      <a:tcTxStyle b="on" i="off">
        <a:font>
          <a:latin typeface="Avenir Next LT Pro"/>
          <a:ea typeface="Avenir Next LT Pro"/>
          <a:cs typeface="Avenir Next LT Pro"/>
        </a:font>
        <a:schemeClr val="lt1"/>
      </a:tcTxStyle>
      <a:tcStyle>
        <a:tcBdr/>
        <a:fill>
          <a:solidFill>
            <a:schemeClr val="accent6"/>
          </a:solidFill>
        </a:fill>
      </a:tcStyle>
    </a:firstCol>
    <a:lastRow>
      <a:tcTxStyle b="on" i="off">
        <a:font>
          <a:latin typeface="Avenir Next LT Pro"/>
          <a:ea typeface="Avenir Next LT Pro"/>
          <a:cs typeface="Avenir Next LT Pro"/>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Avenir Next LT Pro"/>
          <a:ea typeface="Avenir Next LT Pro"/>
          <a:cs typeface="Avenir Next LT Pro"/>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5"/>
    <p:restoredTop sz="94762"/>
  </p:normalViewPr>
  <p:slideViewPr>
    <p:cSldViewPr snapToGrid="0">
      <p:cViewPr varScale="1">
        <p:scale>
          <a:sx n="121" d="100"/>
          <a:sy n="121"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1000"/>
              </a:spcBef>
              <a:spcAft>
                <a:spcPts val="0"/>
              </a:spcAft>
              <a:buSzPts val="2000"/>
              <a:buNone/>
              <a:defRPr sz="2000">
                <a:latin typeface="Avenir"/>
                <a:ea typeface="Avenir"/>
                <a:cs typeface="Avenir"/>
                <a:sym typeface="Avenir"/>
              </a:defRPr>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9"/>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Avenir"/>
                <a:ea typeface="Avenir"/>
                <a:cs typeface="Avenir"/>
                <a:sym typeface="Avenir"/>
              </a:defRPr>
            </a:lvl1pPr>
            <a:lvl2pPr marL="0" lvl="1" indent="0" algn="r">
              <a:spcBef>
                <a:spcPts val="0"/>
              </a:spcBef>
              <a:buNone/>
              <a:defRPr sz="900" b="0" i="0" u="none" strike="noStrike" cap="none">
                <a:solidFill>
                  <a:schemeClr val="lt1"/>
                </a:solidFill>
                <a:latin typeface="Avenir"/>
                <a:ea typeface="Avenir"/>
                <a:cs typeface="Avenir"/>
                <a:sym typeface="Avenir"/>
              </a:defRPr>
            </a:lvl2pPr>
            <a:lvl3pPr marL="0" lvl="2" indent="0" algn="r">
              <a:spcBef>
                <a:spcPts val="0"/>
              </a:spcBef>
              <a:buNone/>
              <a:defRPr sz="900" b="0" i="0" u="none" strike="noStrike" cap="none">
                <a:solidFill>
                  <a:schemeClr val="lt1"/>
                </a:solidFill>
                <a:latin typeface="Avenir"/>
                <a:ea typeface="Avenir"/>
                <a:cs typeface="Avenir"/>
                <a:sym typeface="Avenir"/>
              </a:defRPr>
            </a:lvl3pPr>
            <a:lvl4pPr marL="0" lvl="3" indent="0" algn="r">
              <a:spcBef>
                <a:spcPts val="0"/>
              </a:spcBef>
              <a:buNone/>
              <a:defRPr sz="900" b="0" i="0" u="none" strike="noStrike" cap="none">
                <a:solidFill>
                  <a:schemeClr val="lt1"/>
                </a:solidFill>
                <a:latin typeface="Avenir"/>
                <a:ea typeface="Avenir"/>
                <a:cs typeface="Avenir"/>
                <a:sym typeface="Avenir"/>
              </a:defRPr>
            </a:lvl4pPr>
            <a:lvl5pPr marL="0" lvl="4" indent="0" algn="r">
              <a:spcBef>
                <a:spcPts val="0"/>
              </a:spcBef>
              <a:buNone/>
              <a:defRPr sz="900" b="0" i="0" u="none" strike="noStrike" cap="none">
                <a:solidFill>
                  <a:schemeClr val="lt1"/>
                </a:solidFill>
                <a:latin typeface="Avenir"/>
                <a:ea typeface="Avenir"/>
                <a:cs typeface="Avenir"/>
                <a:sym typeface="Avenir"/>
              </a:defRPr>
            </a:lvl5pPr>
            <a:lvl6pPr marL="0" lvl="5" indent="0" algn="r">
              <a:spcBef>
                <a:spcPts val="0"/>
              </a:spcBef>
              <a:buNone/>
              <a:defRPr sz="900" b="0" i="0" u="none" strike="noStrike" cap="none">
                <a:solidFill>
                  <a:schemeClr val="lt1"/>
                </a:solidFill>
                <a:latin typeface="Avenir"/>
                <a:ea typeface="Avenir"/>
                <a:cs typeface="Avenir"/>
                <a:sym typeface="Avenir"/>
              </a:defRPr>
            </a:lvl6pPr>
            <a:lvl7pPr marL="0" lvl="6" indent="0" algn="r">
              <a:spcBef>
                <a:spcPts val="0"/>
              </a:spcBef>
              <a:buNone/>
              <a:defRPr sz="900" b="0" i="0" u="none" strike="noStrike" cap="none">
                <a:solidFill>
                  <a:schemeClr val="lt1"/>
                </a:solidFill>
                <a:latin typeface="Avenir"/>
                <a:ea typeface="Avenir"/>
                <a:cs typeface="Avenir"/>
                <a:sym typeface="Avenir"/>
              </a:defRPr>
            </a:lvl7pPr>
            <a:lvl8pPr marL="0" lvl="7" indent="0" algn="r">
              <a:spcBef>
                <a:spcPts val="0"/>
              </a:spcBef>
              <a:buNone/>
              <a:defRPr sz="900" b="0" i="0" u="none" strike="noStrike" cap="none">
                <a:solidFill>
                  <a:schemeClr val="lt1"/>
                </a:solidFill>
                <a:latin typeface="Avenir"/>
                <a:ea typeface="Avenir"/>
                <a:cs typeface="Avenir"/>
                <a:sym typeface="Avenir"/>
              </a:defRPr>
            </a:lvl8pPr>
            <a:lvl9pPr marL="0" lvl="8" indent="0" algn="r">
              <a:spcBef>
                <a:spcPts val="0"/>
              </a:spcBef>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838200" y="42545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3998119" y="-1210468"/>
            <a:ext cx="4195763"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9"/>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9"/>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0"/>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400"/>
              <a:buNone/>
              <a:defRPr sz="2400">
                <a:solidFill>
                  <a:schemeClr val="lt1"/>
                </a:solidFill>
              </a:defRPr>
            </a:lvl1pPr>
            <a:lvl2pPr marL="914400" lvl="1" indent="-228600" algn="l">
              <a:lnSpc>
                <a:spcPct val="110000"/>
              </a:lnSpc>
              <a:spcBef>
                <a:spcPts val="500"/>
              </a:spcBef>
              <a:spcAft>
                <a:spcPts val="0"/>
              </a:spcAft>
              <a:buSzPts val="2000"/>
              <a:buNone/>
              <a:defRPr sz="2000">
                <a:solidFill>
                  <a:srgbClr val="888888"/>
                </a:solidFill>
              </a:defRPr>
            </a:lvl2pPr>
            <a:lvl3pPr marL="1371600" lvl="2" indent="-228600" algn="l">
              <a:lnSpc>
                <a:spcPct val="110000"/>
              </a:lnSpc>
              <a:spcBef>
                <a:spcPts val="500"/>
              </a:spcBef>
              <a:spcAft>
                <a:spcPts val="0"/>
              </a:spcAft>
              <a:buSzPts val="1800"/>
              <a:buNone/>
              <a:defRPr sz="1800">
                <a:solidFill>
                  <a:srgbClr val="888888"/>
                </a:solidFill>
              </a:defRPr>
            </a:lvl3pPr>
            <a:lvl4pPr marL="1828800" lvl="3" indent="-228600" algn="l">
              <a:lnSpc>
                <a:spcPct val="110000"/>
              </a:lnSpc>
              <a:spcBef>
                <a:spcPts val="500"/>
              </a:spcBef>
              <a:spcAft>
                <a:spcPts val="0"/>
              </a:spcAft>
              <a:buSzPts val="1600"/>
              <a:buNone/>
              <a:defRPr sz="1600">
                <a:solidFill>
                  <a:srgbClr val="888888"/>
                </a:solidFill>
              </a:defRPr>
            </a:lvl4pPr>
            <a:lvl5pPr marL="2286000" lvl="4" indent="-228600" algn="l">
              <a:lnSpc>
                <a:spcPct val="11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11"/>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2"/>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9788" y="1752600"/>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1"/>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2"/>
          </p:nvPr>
        </p:nvSpPr>
        <p:spPr>
          <a:xfrm>
            <a:off x="839788" y="2666999"/>
            <a:ext cx="5157787" cy="35226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body" idx="3"/>
          </p:nvPr>
        </p:nvSpPr>
        <p:spPr>
          <a:xfrm>
            <a:off x="6172200" y="1752600"/>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1"/>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4"/>
          </p:nvPr>
        </p:nvSpPr>
        <p:spPr>
          <a:xfrm>
            <a:off x="6172200" y="2666999"/>
            <a:ext cx="5183188" cy="35226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4"/>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1000"/>
              </a:spcBef>
              <a:spcAft>
                <a:spcPts val="0"/>
              </a:spcAft>
              <a:buSzPts val="3200"/>
              <a:buChar char="•"/>
              <a:defRPr sz="3200"/>
            </a:lvl1pPr>
            <a:lvl2pPr marL="914400" lvl="1" indent="-406400" algn="l">
              <a:lnSpc>
                <a:spcPct val="110000"/>
              </a:lnSpc>
              <a:spcBef>
                <a:spcPts val="500"/>
              </a:spcBef>
              <a:spcAft>
                <a:spcPts val="0"/>
              </a:spcAft>
              <a:buSzPts val="2800"/>
              <a:buChar char="•"/>
              <a:defRPr sz="2800"/>
            </a:lvl2pPr>
            <a:lvl3pPr marL="1371600" lvl="2" indent="-381000" algn="l">
              <a:lnSpc>
                <a:spcPct val="110000"/>
              </a:lnSpc>
              <a:spcBef>
                <a:spcPts val="500"/>
              </a:spcBef>
              <a:spcAft>
                <a:spcPts val="0"/>
              </a:spcAft>
              <a:buSzPts val="2400"/>
              <a:buChar char="•"/>
              <a:defRPr sz="2400"/>
            </a:lvl3pPr>
            <a:lvl4pPr marL="1828800" lvl="3" indent="-355600" algn="l">
              <a:lnSpc>
                <a:spcPct val="110000"/>
              </a:lnSpc>
              <a:spcBef>
                <a:spcPts val="500"/>
              </a:spcBef>
              <a:spcAft>
                <a:spcPts val="0"/>
              </a:spcAft>
              <a:buSzPts val="2000"/>
              <a:buChar char="•"/>
              <a:defRPr sz="2000"/>
            </a:lvl4pPr>
            <a:lvl5pPr marL="2286000" lvl="4" indent="-355600" algn="l">
              <a:lnSpc>
                <a:spcPct val="11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6"/>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7"/>
          <p:cNvSpPr>
            <a:spLocks noGrp="1"/>
          </p:cNvSpPr>
          <p:nvPr>
            <p:ph type="pic" idx="2"/>
          </p:nvPr>
        </p:nvSpPr>
        <p:spPr>
          <a:xfrm>
            <a:off x="5183188" y="987425"/>
            <a:ext cx="6172200" cy="4873625"/>
          </a:xfrm>
          <a:prstGeom prst="rect">
            <a:avLst/>
          </a:prstGeom>
          <a:noFill/>
          <a:ln>
            <a:noFill/>
          </a:ln>
        </p:spPr>
      </p:sp>
      <p:sp>
        <p:nvSpPr>
          <p:cNvPr id="70" name="Google Shape;70;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7"/>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p:nvPr/>
        </p:nvSpPr>
        <p:spPr>
          <a:xfrm>
            <a:off x="0" y="1"/>
            <a:ext cx="12192000" cy="6858004"/>
          </a:xfrm>
          <a:prstGeom prst="rect">
            <a:avLst/>
          </a:prstGeom>
          <a:solidFill>
            <a:srgbClr val="5631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11" name="Google Shape;11;p8"/>
          <p:cNvPicPr preferRelativeResize="0"/>
          <p:nvPr/>
        </p:nvPicPr>
        <p:blipFill rotWithShape="1">
          <a:blip r:embed="rId13">
            <a:alphaModFix amt="35000"/>
          </a:blip>
          <a:srcRect/>
          <a:stretch/>
        </p:blipFill>
        <p:spPr>
          <a:xfrm>
            <a:off x="0" y="1"/>
            <a:ext cx="12192000" cy="1392401"/>
          </a:xfrm>
          <a:prstGeom prst="rect">
            <a:avLst/>
          </a:prstGeom>
          <a:noFill/>
          <a:ln>
            <a:noFill/>
          </a:ln>
        </p:spPr>
      </p:pic>
      <p:sp>
        <p:nvSpPr>
          <p:cNvPr id="12" name="Google Shape;12;p8"/>
          <p:cNvSpPr txBox="1">
            <a:spLocks noGrp="1"/>
          </p:cNvSpPr>
          <p:nvPr>
            <p:ph type="title"/>
          </p:nvPr>
        </p:nvSpPr>
        <p:spPr>
          <a:xfrm>
            <a:off x="838200" y="425450"/>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400"/>
              <a:buFont typeface="Avenir"/>
              <a:buNone/>
              <a:defRPr sz="4400" b="1" i="0" u="none" strike="noStrike" cap="non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8"/>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chemeClr val="accen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4" name="Google Shape;14;p8"/>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5" name="Google Shape;15;p8"/>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6" name="Google Shape;16;p8"/>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venir"/>
                <a:ea typeface="Avenir"/>
                <a:cs typeface="Avenir"/>
                <a:sym typeface="Avenir"/>
              </a:defRPr>
            </a:lvl1pPr>
            <a:lvl2pPr marL="0" marR="0" lvl="1" indent="0" algn="r" rtl="0">
              <a:spcBef>
                <a:spcPts val="0"/>
              </a:spcBef>
              <a:buNone/>
              <a:defRPr sz="900" b="0" i="0" u="none" strike="noStrike" cap="none">
                <a:solidFill>
                  <a:schemeClr val="lt1"/>
                </a:solidFill>
                <a:latin typeface="Avenir"/>
                <a:ea typeface="Avenir"/>
                <a:cs typeface="Avenir"/>
                <a:sym typeface="Avenir"/>
              </a:defRPr>
            </a:lvl2pPr>
            <a:lvl3pPr marL="0" marR="0" lvl="2" indent="0" algn="r" rtl="0">
              <a:spcBef>
                <a:spcPts val="0"/>
              </a:spcBef>
              <a:buNone/>
              <a:defRPr sz="900" b="0" i="0" u="none" strike="noStrike" cap="none">
                <a:solidFill>
                  <a:schemeClr val="lt1"/>
                </a:solidFill>
                <a:latin typeface="Avenir"/>
                <a:ea typeface="Avenir"/>
                <a:cs typeface="Avenir"/>
                <a:sym typeface="Avenir"/>
              </a:defRPr>
            </a:lvl3pPr>
            <a:lvl4pPr marL="0" marR="0" lvl="3" indent="0" algn="r" rtl="0">
              <a:spcBef>
                <a:spcPts val="0"/>
              </a:spcBef>
              <a:buNone/>
              <a:defRPr sz="900" b="0" i="0" u="none" strike="noStrike" cap="none">
                <a:solidFill>
                  <a:schemeClr val="lt1"/>
                </a:solidFill>
                <a:latin typeface="Avenir"/>
                <a:ea typeface="Avenir"/>
                <a:cs typeface="Avenir"/>
                <a:sym typeface="Avenir"/>
              </a:defRPr>
            </a:lvl4pPr>
            <a:lvl5pPr marL="0" marR="0" lvl="4" indent="0" algn="r" rtl="0">
              <a:spcBef>
                <a:spcPts val="0"/>
              </a:spcBef>
              <a:buNone/>
              <a:defRPr sz="900" b="0" i="0" u="none" strike="noStrike" cap="none">
                <a:solidFill>
                  <a:schemeClr val="lt1"/>
                </a:solidFill>
                <a:latin typeface="Avenir"/>
                <a:ea typeface="Avenir"/>
                <a:cs typeface="Avenir"/>
                <a:sym typeface="Avenir"/>
              </a:defRPr>
            </a:lvl5pPr>
            <a:lvl6pPr marL="0" marR="0" lvl="5" indent="0" algn="r" rtl="0">
              <a:spcBef>
                <a:spcPts val="0"/>
              </a:spcBef>
              <a:buNone/>
              <a:defRPr sz="900" b="0" i="0" u="none" strike="noStrike" cap="none">
                <a:solidFill>
                  <a:schemeClr val="lt1"/>
                </a:solidFill>
                <a:latin typeface="Avenir"/>
                <a:ea typeface="Avenir"/>
                <a:cs typeface="Avenir"/>
                <a:sym typeface="Avenir"/>
              </a:defRPr>
            </a:lvl6pPr>
            <a:lvl7pPr marL="0" marR="0" lvl="6" indent="0" algn="r" rtl="0">
              <a:spcBef>
                <a:spcPts val="0"/>
              </a:spcBef>
              <a:buNone/>
              <a:defRPr sz="900" b="0" i="0" u="none" strike="noStrike" cap="none">
                <a:solidFill>
                  <a:schemeClr val="lt1"/>
                </a:solidFill>
                <a:latin typeface="Avenir"/>
                <a:ea typeface="Avenir"/>
                <a:cs typeface="Avenir"/>
                <a:sym typeface="Avenir"/>
              </a:defRPr>
            </a:lvl7pPr>
            <a:lvl8pPr marL="0" marR="0" lvl="7" indent="0" algn="r" rtl="0">
              <a:spcBef>
                <a:spcPts val="0"/>
              </a:spcBef>
              <a:buNone/>
              <a:defRPr sz="900" b="0" i="0" u="none" strike="noStrike" cap="none">
                <a:solidFill>
                  <a:schemeClr val="lt1"/>
                </a:solidFill>
                <a:latin typeface="Avenir"/>
                <a:ea typeface="Avenir"/>
                <a:cs typeface="Avenir"/>
                <a:sym typeface="Avenir"/>
              </a:defRPr>
            </a:lvl8pPr>
            <a:lvl9pPr marL="0" marR="0" lvl="8" indent="0" algn="r" rtl="0">
              <a:spcBef>
                <a:spcPts val="0"/>
              </a:spcBef>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91" name="Google Shape;91;p1"/>
          <p:cNvSpPr/>
          <p:nvPr/>
        </p:nvSpPr>
        <p:spPr>
          <a:xfrm>
            <a:off x="3048" y="0"/>
            <a:ext cx="12188952" cy="6858000"/>
          </a:xfrm>
          <a:prstGeom prst="rect">
            <a:avLst/>
          </a:prstGeom>
          <a:solidFill>
            <a:schemeClr val="lt2">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92" name="Google Shape;92;p1"/>
          <p:cNvSpPr txBox="1">
            <a:spLocks noGrp="1"/>
          </p:cNvSpPr>
          <p:nvPr>
            <p:ph type="ctrTitle"/>
          </p:nvPr>
        </p:nvSpPr>
        <p:spPr>
          <a:xfrm>
            <a:off x="838200" y="513200"/>
            <a:ext cx="7452000" cy="2667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400"/>
              <a:buFont typeface="Avenir"/>
              <a:buNone/>
            </a:pPr>
            <a:r>
              <a:rPr lang="en-US" dirty="0">
                <a:solidFill>
                  <a:schemeClr val="dk2"/>
                </a:solidFill>
              </a:rPr>
              <a:t>Manufacturing QA</a:t>
            </a:r>
            <a:endParaRPr dirty="0">
              <a:solidFill>
                <a:schemeClr val="dk2"/>
              </a:solidFill>
            </a:endParaRPr>
          </a:p>
        </p:txBody>
      </p:sp>
      <p:sp>
        <p:nvSpPr>
          <p:cNvPr id="93" name="Google Shape;93;p1"/>
          <p:cNvSpPr txBox="1">
            <a:spLocks noGrp="1"/>
          </p:cNvSpPr>
          <p:nvPr>
            <p:ph type="subTitle" idx="1"/>
          </p:nvPr>
        </p:nvSpPr>
        <p:spPr>
          <a:xfrm>
            <a:off x="838200" y="3408788"/>
            <a:ext cx="5797882" cy="178569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200"/>
              <a:buNone/>
            </a:pPr>
            <a:endParaRPr sz="2200" dirty="0">
              <a:solidFill>
                <a:schemeClr val="dk2"/>
              </a:solidFill>
            </a:endParaRPr>
          </a:p>
        </p:txBody>
      </p:sp>
      <p:pic>
        <p:nvPicPr>
          <p:cNvPr id="94" name="Google Shape;94;p1" descr="Working on a thermal plant"/>
          <p:cNvPicPr preferRelativeResize="0"/>
          <p:nvPr/>
        </p:nvPicPr>
        <p:blipFill rotWithShape="1">
          <a:blip r:embed="rId3">
            <a:alphaModFix/>
          </a:blip>
          <a:srcRect l="23014" r="18246" b="-1"/>
          <a:stretch/>
        </p:blipFill>
        <p:spPr>
          <a:xfrm>
            <a:off x="7162800" y="10"/>
            <a:ext cx="5029200" cy="5693802"/>
          </a:xfrm>
          <a:prstGeom prst="rect">
            <a:avLst/>
          </a:prstGeom>
          <a:noFill/>
          <a:ln>
            <a:noFill/>
          </a:ln>
        </p:spPr>
      </p:pic>
      <p:sp>
        <p:nvSpPr>
          <p:cNvPr id="95" name="Google Shape;95;p1"/>
          <p:cNvSpPr/>
          <p:nvPr/>
        </p:nvSpPr>
        <p:spPr>
          <a:xfrm>
            <a:off x="0" y="5693812"/>
            <a:ext cx="12192000" cy="1164188"/>
          </a:xfrm>
          <a:prstGeom prst="rect">
            <a:avLst/>
          </a:prstGeom>
          <a:solidFill>
            <a:srgbClr val="5631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96" name="Google Shape;96;p1"/>
          <p:cNvSpPr/>
          <p:nvPr/>
        </p:nvSpPr>
        <p:spPr>
          <a:xfrm rot="10800000">
            <a:off x="-3061" y="5693811"/>
            <a:ext cx="12191999" cy="1164188"/>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4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192707" y="1512568"/>
            <a:ext cx="1943100" cy="9144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venir"/>
                <a:ea typeface="Avenir"/>
                <a:cs typeface="Avenir"/>
                <a:sym typeface="Avenir"/>
              </a:rPr>
              <a:t>Manufacturing Textbook</a:t>
            </a:r>
            <a:endParaRPr/>
          </a:p>
        </p:txBody>
      </p:sp>
      <p:sp>
        <p:nvSpPr>
          <p:cNvPr id="109" name="Google Shape;109;p3"/>
          <p:cNvSpPr/>
          <p:nvPr/>
        </p:nvSpPr>
        <p:spPr>
          <a:xfrm>
            <a:off x="192707" y="2827018"/>
            <a:ext cx="1943100" cy="9144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venir"/>
                <a:ea typeface="Avenir"/>
                <a:cs typeface="Avenir"/>
                <a:sym typeface="Avenir"/>
              </a:rPr>
              <a:t>Manufacturing Ontology/thesaurus</a:t>
            </a:r>
            <a:endParaRPr/>
          </a:p>
        </p:txBody>
      </p:sp>
      <p:sp>
        <p:nvSpPr>
          <p:cNvPr id="110" name="Google Shape;110;p3"/>
          <p:cNvSpPr/>
          <p:nvPr/>
        </p:nvSpPr>
        <p:spPr>
          <a:xfrm>
            <a:off x="192707" y="4259578"/>
            <a:ext cx="1943100" cy="9144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venir"/>
                <a:ea typeface="Avenir"/>
                <a:cs typeface="Avenir"/>
                <a:sym typeface="Avenir"/>
              </a:rPr>
              <a:t>Manufacturing Patents</a:t>
            </a:r>
            <a:endParaRPr/>
          </a:p>
        </p:txBody>
      </p:sp>
      <p:sp>
        <p:nvSpPr>
          <p:cNvPr id="111" name="Google Shape;111;p3"/>
          <p:cNvSpPr/>
          <p:nvPr/>
        </p:nvSpPr>
        <p:spPr>
          <a:xfrm>
            <a:off x="192707" y="5692138"/>
            <a:ext cx="1943100" cy="9144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venir"/>
                <a:ea typeface="Avenir"/>
                <a:cs typeface="Avenir"/>
                <a:sym typeface="Avenir"/>
              </a:rPr>
              <a:t>Manufacturing Research Papers</a:t>
            </a:r>
            <a:endParaRPr/>
          </a:p>
        </p:txBody>
      </p:sp>
      <p:sp>
        <p:nvSpPr>
          <p:cNvPr id="112" name="Google Shape;112;p3"/>
          <p:cNvSpPr/>
          <p:nvPr/>
        </p:nvSpPr>
        <p:spPr>
          <a:xfrm>
            <a:off x="3678857" y="849628"/>
            <a:ext cx="3211830" cy="6010275"/>
          </a:xfrm>
          <a:prstGeom prst="roundRect">
            <a:avLst>
              <a:gd name="adj" fmla="val 9194"/>
            </a:avLst>
          </a:prstGeom>
          <a:solidFill>
            <a:srgbClr val="FACBE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3" name="Google Shape;113;p3"/>
          <p:cNvSpPr/>
          <p:nvPr/>
        </p:nvSpPr>
        <p:spPr>
          <a:xfrm>
            <a:off x="4198922" y="1434463"/>
            <a:ext cx="2171700" cy="914400"/>
          </a:xfrm>
          <a:prstGeom prst="roundRect">
            <a:avLst>
              <a:gd name="adj" fmla="val 16667"/>
            </a:avLst>
          </a:prstGeom>
          <a:solidFill>
            <a:schemeClr val="accent6"/>
          </a:solidFill>
          <a:ln w="12700" cap="flat" cmpd="sng">
            <a:solidFill>
              <a:srgbClr val="59092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Pre-Trained with Few-shot Prompts</a:t>
            </a:r>
            <a:endParaRPr/>
          </a:p>
        </p:txBody>
      </p:sp>
      <p:sp>
        <p:nvSpPr>
          <p:cNvPr id="114" name="Google Shape;114;p3"/>
          <p:cNvSpPr/>
          <p:nvPr/>
        </p:nvSpPr>
        <p:spPr>
          <a:xfrm>
            <a:off x="4198922" y="3583303"/>
            <a:ext cx="2171700" cy="914400"/>
          </a:xfrm>
          <a:prstGeom prst="roundRect">
            <a:avLst>
              <a:gd name="adj" fmla="val 16667"/>
            </a:avLst>
          </a:prstGeom>
          <a:solidFill>
            <a:schemeClr val="accent6"/>
          </a:solidFill>
          <a:ln w="12700" cap="flat" cmpd="sng">
            <a:solidFill>
              <a:srgbClr val="59092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Fine-tuned</a:t>
            </a:r>
            <a:endParaRPr/>
          </a:p>
        </p:txBody>
      </p:sp>
      <p:sp>
        <p:nvSpPr>
          <p:cNvPr id="115" name="Google Shape;115;p3"/>
          <p:cNvSpPr/>
          <p:nvPr/>
        </p:nvSpPr>
        <p:spPr>
          <a:xfrm>
            <a:off x="4198922" y="4642483"/>
            <a:ext cx="2171700" cy="914400"/>
          </a:xfrm>
          <a:prstGeom prst="roundRect">
            <a:avLst>
              <a:gd name="adj" fmla="val 16667"/>
            </a:avLst>
          </a:prstGeom>
          <a:solidFill>
            <a:schemeClr val="accent6"/>
          </a:solidFill>
          <a:ln w="12700" cap="flat" cmpd="sng">
            <a:solidFill>
              <a:srgbClr val="59092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Multi-modal</a:t>
            </a:r>
            <a:endParaRPr/>
          </a:p>
        </p:txBody>
      </p:sp>
      <p:sp>
        <p:nvSpPr>
          <p:cNvPr id="116" name="Google Shape;116;p3"/>
          <p:cNvSpPr/>
          <p:nvPr/>
        </p:nvSpPr>
        <p:spPr>
          <a:xfrm>
            <a:off x="4198922" y="5701663"/>
            <a:ext cx="2171700" cy="914400"/>
          </a:xfrm>
          <a:prstGeom prst="roundRect">
            <a:avLst>
              <a:gd name="adj" fmla="val 16667"/>
            </a:avLst>
          </a:prstGeom>
          <a:solidFill>
            <a:schemeClr val="accent6"/>
          </a:solidFill>
          <a:ln w="12700" cap="flat" cmpd="sng">
            <a:solidFill>
              <a:srgbClr val="59092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Evaluation Model</a:t>
            </a:r>
            <a:endParaRPr/>
          </a:p>
        </p:txBody>
      </p:sp>
      <p:sp>
        <p:nvSpPr>
          <p:cNvPr id="117" name="Google Shape;117;p3"/>
          <p:cNvSpPr/>
          <p:nvPr/>
        </p:nvSpPr>
        <p:spPr>
          <a:xfrm>
            <a:off x="2527285" y="1821178"/>
            <a:ext cx="617220" cy="388620"/>
          </a:xfrm>
          <a:prstGeom prst="rightArrow">
            <a:avLst>
              <a:gd name="adj1" fmla="val 50000"/>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8" name="Google Shape;118;p3"/>
          <p:cNvSpPr/>
          <p:nvPr/>
        </p:nvSpPr>
        <p:spPr>
          <a:xfrm>
            <a:off x="2541572" y="3089908"/>
            <a:ext cx="617220" cy="388620"/>
          </a:xfrm>
          <a:prstGeom prst="rightArrow">
            <a:avLst>
              <a:gd name="adj1" fmla="val 50000"/>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9" name="Google Shape;119;p3"/>
          <p:cNvSpPr/>
          <p:nvPr/>
        </p:nvSpPr>
        <p:spPr>
          <a:xfrm>
            <a:off x="2541573" y="4522468"/>
            <a:ext cx="617220" cy="388620"/>
          </a:xfrm>
          <a:prstGeom prst="rightArrow">
            <a:avLst>
              <a:gd name="adj1" fmla="val 50000"/>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20" name="Google Shape;120;p3"/>
          <p:cNvSpPr/>
          <p:nvPr/>
        </p:nvSpPr>
        <p:spPr>
          <a:xfrm>
            <a:off x="2527285" y="5924548"/>
            <a:ext cx="617220" cy="388620"/>
          </a:xfrm>
          <a:prstGeom prst="rightArrow">
            <a:avLst>
              <a:gd name="adj1" fmla="val 50000"/>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21" name="Google Shape;121;p3"/>
          <p:cNvSpPr/>
          <p:nvPr/>
        </p:nvSpPr>
        <p:spPr>
          <a:xfrm>
            <a:off x="4198922" y="2493643"/>
            <a:ext cx="2171700" cy="914400"/>
          </a:xfrm>
          <a:prstGeom prst="roundRect">
            <a:avLst>
              <a:gd name="adj" fmla="val 16667"/>
            </a:avLst>
          </a:prstGeom>
          <a:solidFill>
            <a:schemeClr val="accent6"/>
          </a:solidFill>
          <a:ln w="12700" cap="flat" cmpd="sng">
            <a:solidFill>
              <a:srgbClr val="59092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RAG /API/Agents</a:t>
            </a:r>
            <a:endParaRPr/>
          </a:p>
        </p:txBody>
      </p:sp>
      <p:sp>
        <p:nvSpPr>
          <p:cNvPr id="122" name="Google Shape;122;p3"/>
          <p:cNvSpPr txBox="1"/>
          <p:nvPr/>
        </p:nvSpPr>
        <p:spPr>
          <a:xfrm>
            <a:off x="4919012" y="957380"/>
            <a:ext cx="7315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venir"/>
                <a:ea typeface="Avenir"/>
                <a:cs typeface="Avenir"/>
                <a:sym typeface="Avenir"/>
              </a:rPr>
              <a:t>LLMs</a:t>
            </a:r>
            <a:endParaRPr/>
          </a:p>
        </p:txBody>
      </p:sp>
      <p:sp>
        <p:nvSpPr>
          <p:cNvPr id="123" name="Google Shape;123;p3"/>
          <p:cNvSpPr/>
          <p:nvPr/>
        </p:nvSpPr>
        <p:spPr>
          <a:xfrm>
            <a:off x="8433737" y="5924548"/>
            <a:ext cx="2683442" cy="68199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venir"/>
                <a:ea typeface="Avenir"/>
                <a:cs typeface="Avenir"/>
                <a:sym typeface="Avenir"/>
              </a:rPr>
              <a:t>Evaluation Metrics</a:t>
            </a:r>
            <a:endParaRPr/>
          </a:p>
        </p:txBody>
      </p:sp>
      <p:sp>
        <p:nvSpPr>
          <p:cNvPr id="124" name="Google Shape;124;p3"/>
          <p:cNvSpPr/>
          <p:nvPr/>
        </p:nvSpPr>
        <p:spPr>
          <a:xfrm>
            <a:off x="7425039" y="5924548"/>
            <a:ext cx="617220" cy="388620"/>
          </a:xfrm>
          <a:prstGeom prst="rightArrow">
            <a:avLst>
              <a:gd name="adj1" fmla="val 50000"/>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25" name="Google Shape;125;p3"/>
          <p:cNvSpPr/>
          <p:nvPr/>
        </p:nvSpPr>
        <p:spPr>
          <a:xfrm>
            <a:off x="8433737" y="4880608"/>
            <a:ext cx="2683442" cy="676275"/>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venir"/>
                <a:ea typeface="Avenir"/>
                <a:cs typeface="Avenir"/>
                <a:sym typeface="Avenir"/>
              </a:rPr>
              <a:t>Evaluation Datasets</a:t>
            </a:r>
            <a:endParaRPr/>
          </a:p>
        </p:txBody>
      </p:sp>
      <p:sp>
        <p:nvSpPr>
          <p:cNvPr id="126" name="Google Shape;126;p3"/>
          <p:cNvSpPr/>
          <p:nvPr/>
        </p:nvSpPr>
        <p:spPr>
          <a:xfrm>
            <a:off x="7407242" y="4933346"/>
            <a:ext cx="617220" cy="388620"/>
          </a:xfrm>
          <a:prstGeom prst="rightArrow">
            <a:avLst>
              <a:gd name="adj1" fmla="val 50000"/>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27" name="Google Shape;127;p3"/>
          <p:cNvSpPr/>
          <p:nvPr/>
        </p:nvSpPr>
        <p:spPr>
          <a:xfrm>
            <a:off x="8417493" y="2352323"/>
            <a:ext cx="2667200" cy="1117282"/>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venir"/>
                <a:ea typeface="Avenir"/>
                <a:cs typeface="Avenir"/>
                <a:sym typeface="Avenir"/>
              </a:rPr>
              <a:t>Analyzing Manufacturing Processes and Identifying Bottlenecks</a:t>
            </a:r>
            <a:endParaRPr/>
          </a:p>
        </p:txBody>
      </p:sp>
      <p:sp>
        <p:nvSpPr>
          <p:cNvPr id="128" name="Google Shape;128;p3"/>
          <p:cNvSpPr/>
          <p:nvPr/>
        </p:nvSpPr>
        <p:spPr>
          <a:xfrm>
            <a:off x="7410751" y="2781298"/>
            <a:ext cx="617220" cy="388620"/>
          </a:xfrm>
          <a:prstGeom prst="rightArrow">
            <a:avLst>
              <a:gd name="adj1" fmla="val 50000"/>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129" name="Google Shape;129;p3"/>
          <p:cNvCxnSpPr>
            <a:stCxn id="123" idx="0"/>
            <a:endCxn id="125" idx="2"/>
          </p:cNvCxnSpPr>
          <p:nvPr/>
        </p:nvCxnSpPr>
        <p:spPr>
          <a:xfrm rot="10800000">
            <a:off x="9775458" y="5556748"/>
            <a:ext cx="0" cy="367800"/>
          </a:xfrm>
          <a:prstGeom prst="straightConnector1">
            <a:avLst/>
          </a:prstGeom>
          <a:noFill/>
          <a:ln w="12700" cap="flat" cmpd="sng">
            <a:solidFill>
              <a:srgbClr val="FACBE0"/>
            </a:solidFill>
            <a:prstDash val="solid"/>
            <a:miter lim="800000"/>
            <a:headEnd type="none" w="sm" len="sm"/>
            <a:tailEnd type="triangle" w="med" len="med"/>
          </a:ln>
        </p:spPr>
      </p:cxnSp>
      <p:sp>
        <p:nvSpPr>
          <p:cNvPr id="130" name="Google Shape;130;p3"/>
          <p:cNvSpPr/>
          <p:nvPr/>
        </p:nvSpPr>
        <p:spPr>
          <a:xfrm>
            <a:off x="8417493" y="1170120"/>
            <a:ext cx="2683443" cy="943827"/>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venir"/>
                <a:ea typeface="Avenir"/>
                <a:cs typeface="Avenir"/>
                <a:sym typeface="Avenir"/>
              </a:rPr>
              <a:t>Enhancing the efficiency of Product Design</a:t>
            </a:r>
            <a:endParaRPr/>
          </a:p>
        </p:txBody>
      </p:sp>
      <p:cxnSp>
        <p:nvCxnSpPr>
          <p:cNvPr id="131" name="Google Shape;131;p3"/>
          <p:cNvCxnSpPr>
            <a:stCxn id="125" idx="3"/>
            <a:endCxn id="130" idx="3"/>
          </p:cNvCxnSpPr>
          <p:nvPr/>
        </p:nvCxnSpPr>
        <p:spPr>
          <a:xfrm rot="10800000">
            <a:off x="11100979" y="1642146"/>
            <a:ext cx="16200" cy="3576600"/>
          </a:xfrm>
          <a:prstGeom prst="bentConnector3">
            <a:avLst>
              <a:gd name="adj1" fmla="val -5570173"/>
            </a:avLst>
          </a:prstGeom>
          <a:noFill/>
          <a:ln w="12700" cap="flat" cmpd="sng">
            <a:solidFill>
              <a:srgbClr val="FAD2D3"/>
            </a:solidFill>
            <a:prstDash val="solid"/>
            <a:miter lim="800000"/>
            <a:headEnd type="none" w="sm" len="sm"/>
            <a:tailEnd type="triangle" w="med" len="med"/>
          </a:ln>
        </p:spPr>
      </p:cxnSp>
      <p:sp>
        <p:nvSpPr>
          <p:cNvPr id="132" name="Google Shape;132;p3"/>
          <p:cNvSpPr/>
          <p:nvPr/>
        </p:nvSpPr>
        <p:spPr>
          <a:xfrm>
            <a:off x="8401250" y="3698656"/>
            <a:ext cx="2683443" cy="943827"/>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venir"/>
                <a:ea typeface="Avenir"/>
                <a:cs typeface="Avenir"/>
                <a:sym typeface="Avenir"/>
              </a:rPr>
              <a:t>Providing Insights on Quality Control</a:t>
            </a:r>
            <a:endParaRPr/>
          </a:p>
        </p:txBody>
      </p:sp>
      <p:cxnSp>
        <p:nvCxnSpPr>
          <p:cNvPr id="133" name="Google Shape;133;p3"/>
          <p:cNvCxnSpPr>
            <a:stCxn id="125" idx="3"/>
            <a:endCxn id="132" idx="3"/>
          </p:cNvCxnSpPr>
          <p:nvPr/>
        </p:nvCxnSpPr>
        <p:spPr>
          <a:xfrm rot="10800000">
            <a:off x="11084779" y="4170546"/>
            <a:ext cx="32400" cy="1048200"/>
          </a:xfrm>
          <a:prstGeom prst="bentConnector3">
            <a:avLst>
              <a:gd name="adj1" fmla="val -705556"/>
            </a:avLst>
          </a:prstGeom>
          <a:noFill/>
          <a:ln w="12700" cap="flat" cmpd="sng">
            <a:solidFill>
              <a:srgbClr val="FAD2D3"/>
            </a:solidFill>
            <a:prstDash val="solid"/>
            <a:miter lim="800000"/>
            <a:headEnd type="none" w="sm" len="sm"/>
            <a:tailEnd type="triangle" w="med" len="med"/>
          </a:ln>
        </p:spPr>
      </p:cxnSp>
      <p:cxnSp>
        <p:nvCxnSpPr>
          <p:cNvPr id="134" name="Google Shape;134;p3"/>
          <p:cNvCxnSpPr>
            <a:stCxn id="125" idx="3"/>
            <a:endCxn id="127" idx="3"/>
          </p:cNvCxnSpPr>
          <p:nvPr/>
        </p:nvCxnSpPr>
        <p:spPr>
          <a:xfrm rot="10800000">
            <a:off x="11084779" y="2910846"/>
            <a:ext cx="32400" cy="2307900"/>
          </a:xfrm>
          <a:prstGeom prst="bentConnector3">
            <a:avLst>
              <a:gd name="adj1" fmla="val -1794833"/>
            </a:avLst>
          </a:prstGeom>
          <a:noFill/>
          <a:ln w="12700" cap="flat" cmpd="sng">
            <a:solidFill>
              <a:srgbClr val="FAD2D3"/>
            </a:solidFill>
            <a:prstDash val="solid"/>
            <a:miter lim="800000"/>
            <a:headEnd type="none" w="sm" len="sm"/>
            <a:tailEnd type="triangle" w="med" len="med"/>
          </a:ln>
        </p:spPr>
      </p:cxnSp>
      <p:sp>
        <p:nvSpPr>
          <p:cNvPr id="135" name="Google Shape;135;p3"/>
          <p:cNvSpPr/>
          <p:nvPr/>
        </p:nvSpPr>
        <p:spPr>
          <a:xfrm>
            <a:off x="7407242" y="1551270"/>
            <a:ext cx="617220" cy="388620"/>
          </a:xfrm>
          <a:prstGeom prst="rightArrow">
            <a:avLst>
              <a:gd name="adj1" fmla="val 50000"/>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36" name="Google Shape;136;p3"/>
          <p:cNvSpPr/>
          <p:nvPr/>
        </p:nvSpPr>
        <p:spPr>
          <a:xfrm>
            <a:off x="7425039" y="3897628"/>
            <a:ext cx="617220" cy="388620"/>
          </a:xfrm>
          <a:prstGeom prst="rightArrow">
            <a:avLst>
              <a:gd name="adj1" fmla="val 50000"/>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37" name="Google Shape;137;p3"/>
          <p:cNvSpPr txBox="1"/>
          <p:nvPr/>
        </p:nvSpPr>
        <p:spPr>
          <a:xfrm>
            <a:off x="866274" y="128337"/>
            <a:ext cx="9946105"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venir"/>
                <a:ea typeface="Avenir"/>
                <a:cs typeface="Avenir"/>
                <a:sym typeface="Avenir"/>
              </a:rPr>
              <a:t>How can LLM help with Manufacturing?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en-US" b="0" i="0">
                <a:latin typeface="Arial"/>
                <a:ea typeface="Arial"/>
                <a:cs typeface="Arial"/>
                <a:sym typeface="Arial"/>
              </a:rPr>
              <a:t>Large Language Models learning from manufacturing resources:</a:t>
            </a:r>
            <a:endParaRPr/>
          </a:p>
        </p:txBody>
      </p:sp>
      <p:sp>
        <p:nvSpPr>
          <p:cNvPr id="151" name="Google Shape;151;p4"/>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110000"/>
              </a:lnSpc>
              <a:spcBef>
                <a:spcPts val="0"/>
              </a:spcBef>
              <a:spcAft>
                <a:spcPts val="0"/>
              </a:spcAft>
              <a:buSzPct val="100000"/>
              <a:buChar char="•"/>
            </a:pPr>
            <a:r>
              <a:rPr lang="en-US" b="0" i="0">
                <a:latin typeface="Arial"/>
                <a:ea typeface="Arial"/>
                <a:cs typeface="Arial"/>
                <a:sym typeface="Arial"/>
              </a:rPr>
              <a:t>Large Language Models (LLMs) learning from manufacturing textbooks could have a significant impact on the industry, including:</a:t>
            </a:r>
            <a:endParaRPr b="0" i="0">
              <a:latin typeface="Helvetica Neue"/>
              <a:ea typeface="Helvetica Neue"/>
              <a:cs typeface="Helvetica Neue"/>
              <a:sym typeface="Helvetica Neue"/>
            </a:endParaRPr>
          </a:p>
          <a:p>
            <a:pPr marL="228600" lvl="0" indent="-228600" algn="l" rtl="0">
              <a:lnSpc>
                <a:spcPct val="110000"/>
              </a:lnSpc>
              <a:spcBef>
                <a:spcPts val="1000"/>
              </a:spcBef>
              <a:spcAft>
                <a:spcPts val="0"/>
              </a:spcAft>
              <a:buSzPct val="100000"/>
              <a:buChar char="•"/>
            </a:pPr>
            <a:r>
              <a:rPr lang="en-US" b="1" i="0">
                <a:latin typeface="Arial"/>
                <a:ea typeface="Arial"/>
                <a:cs typeface="Arial"/>
                <a:sym typeface="Arial"/>
              </a:rPr>
              <a:t>1. Improved efficiency: LLMs can analyze and optimize manufacturing processes, identifying bottlenecks and proposing enhancements.</a:t>
            </a:r>
            <a:endParaRPr b="1" i="0">
              <a:latin typeface="Helvetica Neue"/>
              <a:ea typeface="Helvetica Neue"/>
              <a:cs typeface="Helvetica Neue"/>
              <a:sym typeface="Helvetica Neue"/>
            </a:endParaRPr>
          </a:p>
          <a:p>
            <a:pPr marL="228600" lvl="0" indent="-228600" algn="l" rtl="0">
              <a:lnSpc>
                <a:spcPct val="110000"/>
              </a:lnSpc>
              <a:spcBef>
                <a:spcPts val="1000"/>
              </a:spcBef>
              <a:spcAft>
                <a:spcPts val="0"/>
              </a:spcAft>
              <a:buSzPct val="100000"/>
              <a:buChar char="•"/>
            </a:pPr>
            <a:r>
              <a:rPr lang="en-US" b="1" i="0">
                <a:latin typeface="Arial"/>
                <a:ea typeface="Arial"/>
                <a:cs typeface="Arial"/>
                <a:sym typeface="Arial"/>
              </a:rPr>
              <a:t>2. Enhanced product design: LLMs can assist in the design of new products and the improvement of existing ones, considering factors like materials, production processes, and cost.</a:t>
            </a:r>
            <a:endParaRPr b="1" i="0">
              <a:latin typeface="Helvetica Neue"/>
              <a:ea typeface="Helvetica Neue"/>
              <a:cs typeface="Helvetica Neue"/>
              <a:sym typeface="Helvetica Neue"/>
            </a:endParaRPr>
          </a:p>
          <a:p>
            <a:pPr marL="228600" lvl="0" indent="-228600" algn="l" rtl="0">
              <a:lnSpc>
                <a:spcPct val="110000"/>
              </a:lnSpc>
              <a:spcBef>
                <a:spcPts val="1000"/>
              </a:spcBef>
              <a:spcAft>
                <a:spcPts val="0"/>
              </a:spcAft>
              <a:buSzPct val="100000"/>
              <a:buChar char="•"/>
            </a:pPr>
            <a:r>
              <a:rPr lang="en-US" b="1" i="0">
                <a:latin typeface="Arial"/>
                <a:ea typeface="Arial"/>
                <a:cs typeface="Arial"/>
                <a:sym typeface="Arial"/>
              </a:rPr>
              <a:t>3. Predictive maintenance: LLMs can analyze equipment sensor data to predict when maintenance is required, reducing downtime and increasing overall equipment effectiveness.</a:t>
            </a:r>
            <a:endParaRPr b="1" i="0">
              <a:latin typeface="Helvetica Neue"/>
              <a:ea typeface="Helvetica Neue"/>
              <a:cs typeface="Helvetica Neue"/>
              <a:sym typeface="Helvetica Neue"/>
            </a:endParaRPr>
          </a:p>
          <a:p>
            <a:pPr marL="228600" lvl="0" indent="-228600" algn="l" rtl="0">
              <a:lnSpc>
                <a:spcPct val="110000"/>
              </a:lnSpc>
              <a:spcBef>
                <a:spcPts val="1000"/>
              </a:spcBef>
              <a:spcAft>
                <a:spcPts val="0"/>
              </a:spcAft>
              <a:buSzPct val="100000"/>
              <a:buChar char="•"/>
            </a:pPr>
            <a:r>
              <a:rPr lang="en-US" b="1" i="0">
                <a:latin typeface="Arial"/>
                <a:ea typeface="Arial"/>
                <a:cs typeface="Arial"/>
                <a:sym typeface="Arial"/>
              </a:rPr>
              <a:t>4. Quality control: LLMs can help detect defects and anomalies in products, enabling earlier intervention and minimizing waste.</a:t>
            </a:r>
            <a:endParaRPr b="1" i="0">
              <a:latin typeface="Helvetica Neue"/>
              <a:ea typeface="Helvetica Neue"/>
              <a:cs typeface="Helvetica Neue"/>
              <a:sym typeface="Helvetica Neue"/>
            </a:endParaRPr>
          </a:p>
          <a:p>
            <a:pPr marL="228600" lvl="0" indent="-228600" algn="l" rtl="0">
              <a:lnSpc>
                <a:spcPct val="110000"/>
              </a:lnSpc>
              <a:spcBef>
                <a:spcPts val="1000"/>
              </a:spcBef>
              <a:spcAft>
                <a:spcPts val="0"/>
              </a:spcAft>
              <a:buSzPct val="100000"/>
              <a:buChar char="•"/>
            </a:pPr>
            <a:r>
              <a:rPr lang="en-US" b="1" i="0">
                <a:latin typeface="Arial"/>
                <a:ea typeface="Arial"/>
                <a:cs typeface="Arial"/>
                <a:sym typeface="Arial"/>
              </a:rPr>
              <a:t>5. Supply chain optimization: LLMs can analyze supply chain data to optimize logistics, reduce lead times, and improve inventory management.</a:t>
            </a:r>
            <a:endParaRPr b="1" i="0">
              <a:latin typeface="Helvetica Neue"/>
              <a:ea typeface="Helvetica Neue"/>
              <a:cs typeface="Helvetica Neue"/>
              <a:sym typeface="Helvetica Neue"/>
            </a:endParaRPr>
          </a:p>
          <a:p>
            <a:pPr marL="228600" lvl="0" indent="-228600" algn="l" rtl="0">
              <a:lnSpc>
                <a:spcPct val="110000"/>
              </a:lnSpc>
              <a:spcBef>
                <a:spcPts val="1000"/>
              </a:spcBef>
              <a:spcAft>
                <a:spcPts val="0"/>
              </a:spcAft>
              <a:buSzPct val="100000"/>
              <a:buChar char="•"/>
            </a:pPr>
            <a:r>
              <a:rPr lang="en-US" b="1" i="0">
                <a:latin typeface="Arial"/>
                <a:ea typeface="Arial"/>
                <a:cs typeface="Arial"/>
                <a:sym typeface="Arial"/>
              </a:rPr>
              <a:t>6. Workforce augmentation: LLMs can assist human workers by providing real-time information and guidance, improving productivity and reducing errors.</a:t>
            </a:r>
            <a:endParaRPr b="1" i="0">
              <a:latin typeface="Helvetica Neue"/>
              <a:ea typeface="Helvetica Neue"/>
              <a:cs typeface="Helvetica Neue"/>
              <a:sym typeface="Helvetica Neue"/>
            </a:endParaRPr>
          </a:p>
          <a:p>
            <a:pPr marL="228600" lvl="0" indent="-228600" algn="l" rtl="0">
              <a:lnSpc>
                <a:spcPct val="110000"/>
              </a:lnSpc>
              <a:spcBef>
                <a:spcPts val="1000"/>
              </a:spcBef>
              <a:spcAft>
                <a:spcPts val="0"/>
              </a:spcAft>
              <a:buSzPct val="100000"/>
              <a:buChar char="•"/>
            </a:pPr>
            <a:r>
              <a:rPr lang="en-US" b="1" i="0">
                <a:latin typeface="Arial"/>
                <a:ea typeface="Arial"/>
                <a:cs typeface="Arial"/>
                <a:sym typeface="Arial"/>
              </a:rPr>
              <a:t>7. Innovation acceleration: LLMs can help researchers and developers identify new manufacturing technologies and techniques, driving innovation and competitiveness.</a:t>
            </a:r>
            <a:endParaRPr b="1" i="0">
              <a:latin typeface="Helvetica Neue"/>
              <a:ea typeface="Helvetica Neue"/>
              <a:cs typeface="Helvetica Neue"/>
              <a:sym typeface="Helvetica Neue"/>
            </a:endParaRPr>
          </a:p>
          <a:p>
            <a:pPr marL="228600" lvl="0" indent="-130810" algn="l" rtl="0">
              <a:lnSpc>
                <a:spcPct val="110000"/>
              </a:lnSpc>
              <a:spcBef>
                <a:spcPts val="1000"/>
              </a:spcBef>
              <a:spcAft>
                <a:spcPts val="0"/>
              </a:spcAft>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5"/>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400"/>
              <a:buFont typeface="Avenir"/>
              <a:buNone/>
            </a:pPr>
            <a:r>
              <a:rPr lang="en-US"/>
              <a:t>Benefits</a:t>
            </a:r>
            <a:endParaRPr/>
          </a:p>
        </p:txBody>
      </p:sp>
      <p:sp>
        <p:nvSpPr>
          <p:cNvPr id="157" name="Google Shape;157;p5"/>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10000"/>
              </a:lnSpc>
              <a:spcBef>
                <a:spcPts val="0"/>
              </a:spcBef>
              <a:spcAft>
                <a:spcPts val="0"/>
              </a:spcAft>
              <a:buSzPct val="100000"/>
              <a:buChar char="•"/>
            </a:pPr>
            <a:r>
              <a:rPr lang="en-US"/>
              <a:t>Improved Performance: an LLM fine-tuned on manufacturing textbooks is likely to perform better on tasks such as answering questions about manufacturing processes, generating technical documentation, or providing recommendations related to manufacturing operations.</a:t>
            </a:r>
            <a:endParaRPr/>
          </a:p>
          <a:p>
            <a:pPr marL="228600" lvl="0" indent="-228600" algn="l" rtl="0">
              <a:lnSpc>
                <a:spcPct val="110000"/>
              </a:lnSpc>
              <a:spcBef>
                <a:spcPts val="1000"/>
              </a:spcBef>
              <a:spcAft>
                <a:spcPts val="0"/>
              </a:spcAft>
              <a:buSzPct val="100000"/>
              <a:buChar char="•"/>
            </a:pPr>
            <a:r>
              <a:rPr lang="en-US"/>
              <a:t>Customization: Different manufacturing industries or companies may have unique terminology, processes, or standards. Fine-tuning an LLM on textbooks or data specific to a particular manufacturing domain or company allows for customization and tailoring of the model's knowledge and language to meet the specific needs of that context.</a:t>
            </a:r>
            <a:endParaRPr/>
          </a:p>
          <a:p>
            <a:pPr marL="228600" lvl="0" indent="-64135" algn="l" rtl="0">
              <a:lnSpc>
                <a:spcPct val="110000"/>
              </a:lnSpc>
              <a:spcBef>
                <a:spcPts val="100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400"/>
              <a:buFont typeface="Avenir"/>
              <a:buNone/>
            </a:pPr>
            <a:r>
              <a:rPr lang="en-US"/>
              <a:t>Manufacturing Dataset</a:t>
            </a:r>
            <a:endParaRPr/>
          </a:p>
        </p:txBody>
      </p:sp>
      <p:sp>
        <p:nvSpPr>
          <p:cNvPr id="163" name="Google Shape;163;p6"/>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800"/>
              <a:buChar char="•"/>
            </a:pPr>
            <a:r>
              <a:rPr lang="en-US" dirty="0"/>
              <a:t>ISE 515 Manufacturing Process- 745 QA( Review Questions and multiple choice questions)</a:t>
            </a:r>
            <a:endParaRPr dirty="0"/>
          </a:p>
          <a:p>
            <a:pPr marL="228600" lvl="0" indent="-228600" algn="l" rtl="0">
              <a:lnSpc>
                <a:spcPct val="110000"/>
              </a:lnSpc>
              <a:spcBef>
                <a:spcPts val="1000"/>
              </a:spcBef>
              <a:spcAft>
                <a:spcPts val="0"/>
              </a:spcAft>
              <a:buSzPts val="2800"/>
              <a:buChar char="•"/>
            </a:pPr>
            <a:r>
              <a:rPr lang="en-US" dirty="0"/>
              <a:t>Research Papers</a:t>
            </a:r>
            <a:endParaRPr dirty="0"/>
          </a:p>
          <a:p>
            <a:pPr marL="228600" lvl="0" indent="-228600" algn="l" rtl="0">
              <a:lnSpc>
                <a:spcPct val="110000"/>
              </a:lnSpc>
              <a:spcBef>
                <a:spcPts val="1000"/>
              </a:spcBef>
              <a:spcAft>
                <a:spcPts val="0"/>
              </a:spcAft>
              <a:buSzPts val="2800"/>
              <a:buChar char="•"/>
            </a:pPr>
            <a:r>
              <a:rPr lang="en-US" dirty="0"/>
              <a:t>Patents</a:t>
            </a:r>
            <a:endParaRPr dirty="0"/>
          </a:p>
          <a:p>
            <a:pPr marL="228600" lvl="0" indent="-228600" algn="l" rtl="0">
              <a:lnSpc>
                <a:spcPct val="110000"/>
              </a:lnSpc>
              <a:spcBef>
                <a:spcPts val="1000"/>
              </a:spcBef>
              <a:spcAft>
                <a:spcPts val="0"/>
              </a:spcAft>
              <a:buSzPts val="2800"/>
              <a:buChar char="•"/>
            </a:pPr>
            <a:r>
              <a:rPr lang="en-US" dirty="0"/>
              <a:t>Ontologies and </a:t>
            </a:r>
            <a:r>
              <a:rPr lang="en-US" dirty="0" err="1"/>
              <a:t>Theasurus</a:t>
            </a:r>
            <a:endParaRPr dirty="0"/>
          </a:p>
          <a:p>
            <a:pPr marL="228600" lvl="0" indent="-50800" algn="l" rtl="0">
              <a:lnSpc>
                <a:spcPct val="110000"/>
              </a:lnSpc>
              <a:spcBef>
                <a:spcPts val="1000"/>
              </a:spcBef>
              <a:spcAft>
                <a:spcPts val="0"/>
              </a:spcAft>
              <a:buSzPts val="2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400"/>
              <a:buFont typeface="Avenir"/>
              <a:buNone/>
            </a:pPr>
            <a:r>
              <a:rPr lang="en-US"/>
              <a:t>Example QA</a:t>
            </a:r>
            <a:endParaRPr/>
          </a:p>
        </p:txBody>
      </p:sp>
      <p:graphicFrame>
        <p:nvGraphicFramePr>
          <p:cNvPr id="169" name="Google Shape;169;p7"/>
          <p:cNvGraphicFramePr/>
          <p:nvPr/>
        </p:nvGraphicFramePr>
        <p:xfrm>
          <a:off x="838200" y="1949450"/>
          <a:ext cx="10515600" cy="3235980"/>
        </p:xfrm>
        <a:graphic>
          <a:graphicData uri="http://schemas.openxmlformats.org/drawingml/2006/table">
            <a:tbl>
              <a:tblPr firstRow="1" bandRow="1">
                <a:noFill/>
                <a:tableStyleId>{9B867497-540D-4EC6-8CCB-38BA18DB79EB}</a:tableStyleId>
              </a:tblPr>
              <a:tblGrid>
                <a:gridCol w="1263725">
                  <a:extLst>
                    <a:ext uri="{9D8B030D-6E8A-4147-A177-3AD203B41FA5}">
                      <a16:colId xmlns:a16="http://schemas.microsoft.com/office/drawing/2014/main" val="20000"/>
                    </a:ext>
                  </a:extLst>
                </a:gridCol>
                <a:gridCol w="2683825">
                  <a:extLst>
                    <a:ext uri="{9D8B030D-6E8A-4147-A177-3AD203B41FA5}">
                      <a16:colId xmlns:a16="http://schemas.microsoft.com/office/drawing/2014/main" val="20001"/>
                    </a:ext>
                  </a:extLst>
                </a:gridCol>
                <a:gridCol w="3384475">
                  <a:extLst>
                    <a:ext uri="{9D8B030D-6E8A-4147-A177-3AD203B41FA5}">
                      <a16:colId xmlns:a16="http://schemas.microsoft.com/office/drawing/2014/main" val="20002"/>
                    </a:ext>
                  </a:extLst>
                </a:gridCol>
                <a:gridCol w="318357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400" b="0" i="0" u="none" strike="noStrike" cap="none">
                          <a:solidFill>
                            <a:srgbClr val="000000"/>
                          </a:solidFill>
                          <a:latin typeface="Avenir"/>
                          <a:ea typeface="Avenir"/>
                          <a:cs typeface="Avenir"/>
                          <a:sym typeface="Avenir"/>
                        </a:rPr>
                        <a:t>Question</a:t>
                      </a:r>
                      <a:endParaRPr/>
                    </a:p>
                  </a:txBody>
                  <a:tcPr marL="91450" marR="91450" marT="45725" marB="45725"/>
                </a:tc>
                <a:tc>
                  <a:txBody>
                    <a:bodyPr/>
                    <a:lstStyle/>
                    <a:p>
                      <a:pPr marL="0" marR="0" lvl="0" indent="0" algn="l" rtl="0">
                        <a:spcBef>
                          <a:spcPts val="0"/>
                        </a:spcBef>
                        <a:spcAft>
                          <a:spcPts val="0"/>
                        </a:spcAft>
                        <a:buNone/>
                      </a:pPr>
                      <a:r>
                        <a:rPr lang="en-US" sz="1400" b="0" i="0">
                          <a:solidFill>
                            <a:srgbClr val="000000"/>
                          </a:solidFill>
                          <a:latin typeface="Avenir"/>
                          <a:ea typeface="Avenir"/>
                          <a:cs typeface="Avenir"/>
                          <a:sym typeface="Avenir"/>
                        </a:rPr>
                        <a:t>Ground Truth Answer</a:t>
                      </a:r>
                      <a:endParaRPr/>
                    </a:p>
                  </a:txBody>
                  <a:tcPr marL="91450" marR="91450" marT="45725" marB="45725"/>
                </a:tc>
                <a:tc>
                  <a:txBody>
                    <a:bodyPr/>
                    <a:lstStyle/>
                    <a:p>
                      <a:pPr marL="0" marR="0" lvl="0" indent="0" algn="l" rtl="0">
                        <a:spcBef>
                          <a:spcPts val="0"/>
                        </a:spcBef>
                        <a:spcAft>
                          <a:spcPts val="0"/>
                        </a:spcAft>
                        <a:buNone/>
                      </a:pPr>
                      <a:r>
                        <a:rPr lang="en-US" sz="1400" b="0" i="0">
                          <a:solidFill>
                            <a:srgbClr val="000000"/>
                          </a:solidFill>
                          <a:latin typeface="Avenir"/>
                          <a:ea typeface="Avenir"/>
                          <a:cs typeface="Avenir"/>
                          <a:sym typeface="Avenir"/>
                        </a:rPr>
                        <a:t>GPT4 </a:t>
                      </a:r>
                      <a:endParaRPr/>
                    </a:p>
                  </a:txBody>
                  <a:tcPr marL="91450" marR="91450" marT="45725" marB="45725"/>
                </a:tc>
                <a:tc>
                  <a:txBody>
                    <a:bodyPr/>
                    <a:lstStyle/>
                    <a:p>
                      <a:pPr marL="0" marR="0" lvl="0" indent="0" algn="l" rtl="0">
                        <a:spcBef>
                          <a:spcPts val="0"/>
                        </a:spcBef>
                        <a:spcAft>
                          <a:spcPts val="0"/>
                        </a:spcAft>
                        <a:buNone/>
                      </a:pPr>
                      <a:r>
                        <a:rPr lang="en-US" sz="1400">
                          <a:solidFill>
                            <a:srgbClr val="000000"/>
                          </a:solidFill>
                        </a:rPr>
                        <a:t>Comments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venir"/>
                        <a:buNone/>
                      </a:pPr>
                      <a:r>
                        <a:rPr lang="en-US" sz="1400" b="0" i="0">
                          <a:solidFill>
                            <a:srgbClr val="000000"/>
                          </a:solidFill>
                          <a:latin typeface="Avenir"/>
                          <a:ea typeface="Avenir"/>
                          <a:cs typeface="Avenir"/>
                          <a:sym typeface="Avenir"/>
                        </a:rPr>
                        <a:t>12.13 What are some of the design recommendations for glass parts?</a:t>
                      </a:r>
                      <a:endParaRPr/>
                    </a:p>
                    <a:p>
                      <a:pPr marL="0" marR="0" lvl="0" indent="0" algn="l" rtl="0">
                        <a:spcBef>
                          <a:spcPts val="0"/>
                        </a:spcBef>
                        <a:spcAft>
                          <a:spcPts val="0"/>
                        </a:spcAft>
                        <a:buNone/>
                      </a:pPr>
                      <a:endParaRPr sz="1400" b="0" i="0">
                        <a:solidFill>
                          <a:srgbClr val="000000"/>
                        </a:solidFill>
                        <a:latin typeface="Avenir"/>
                        <a:ea typeface="Avenir"/>
                        <a:cs typeface="Avenir"/>
                        <a:sym typeface="Aveni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venir"/>
                        <a:buNone/>
                      </a:pPr>
                      <a:r>
                        <a:rPr lang="en-US" sz="1400" b="1">
                          <a:solidFill>
                            <a:schemeClr val="dk1"/>
                          </a:solidFill>
                          <a:latin typeface="Avenir"/>
                          <a:ea typeface="Avenir"/>
                          <a:cs typeface="Avenir"/>
                          <a:sym typeface="Avenir"/>
                        </a:rPr>
                        <a:t>Answer</a:t>
                      </a:r>
                      <a:r>
                        <a:rPr lang="en-US" sz="1400">
                          <a:solidFill>
                            <a:schemeClr val="dk1"/>
                          </a:solidFill>
                          <a:latin typeface="Avenir"/>
                          <a:ea typeface="Avenir"/>
                          <a:cs typeface="Avenir"/>
                          <a:sym typeface="Avenir"/>
                        </a:rPr>
                        <a:t>. The guidelines include the following: (1) For applications requiring transparency, light transmittance, magnification, and similar optical properties, glass is likely to be the material of choice. (2) Glass parts should be subjected to compressive, not tensile loads. (3) Glass is brittle, so impact loading should be avoided. …</a:t>
                      </a:r>
                      <a:endParaRPr/>
                    </a:p>
                    <a:p>
                      <a:pPr marL="0" marR="0" lvl="0" indent="0" algn="l" rtl="0">
                        <a:spcBef>
                          <a:spcPts val="0"/>
                        </a:spcBef>
                        <a:spcAft>
                          <a:spcPts val="0"/>
                        </a:spcAft>
                        <a:buNone/>
                      </a:pPr>
                      <a:endParaRPr sz="1400" b="0" i="0">
                        <a:solidFill>
                          <a:srgbClr val="000000"/>
                        </a:solidFill>
                        <a:latin typeface="Avenir"/>
                        <a:ea typeface="Avenir"/>
                        <a:cs typeface="Avenir"/>
                        <a:sym typeface="Avenir"/>
                      </a:endParaRPr>
                    </a:p>
                  </a:txBody>
                  <a:tcPr marL="91450" marR="91450" marT="45725" marB="45725"/>
                </a:tc>
                <a:tc>
                  <a:txBody>
                    <a:bodyPr/>
                    <a:lstStyle/>
                    <a:p>
                      <a:pPr marL="0" marR="0" lvl="0" indent="0" algn="l" rtl="0">
                        <a:spcBef>
                          <a:spcPts val="0"/>
                        </a:spcBef>
                        <a:spcAft>
                          <a:spcPts val="0"/>
                        </a:spcAft>
                        <a:buNone/>
                      </a:pPr>
                      <a:r>
                        <a:rPr lang="en-US" sz="1400" b="0" i="0">
                          <a:solidFill>
                            <a:srgbClr val="000000"/>
                          </a:solidFill>
                          <a:latin typeface="Avenir"/>
                          <a:ea typeface="Avenir"/>
                          <a:cs typeface="Avenir"/>
                          <a:sym typeface="Avenir"/>
                        </a:rPr>
                        <a:t>Minimize Stress Concentrators: …</a:t>
                      </a:r>
                      <a:endParaRPr/>
                    </a:p>
                    <a:p>
                      <a:pPr marL="0" marR="0" lvl="0" indent="0" algn="l" rtl="0">
                        <a:spcBef>
                          <a:spcPts val="0"/>
                        </a:spcBef>
                        <a:spcAft>
                          <a:spcPts val="0"/>
                        </a:spcAft>
                        <a:buNone/>
                      </a:pPr>
                      <a:r>
                        <a:rPr lang="en-US" sz="1400" b="0" i="0">
                          <a:solidFill>
                            <a:srgbClr val="000000"/>
                          </a:solidFill>
                          <a:latin typeface="Avenir"/>
                          <a:ea typeface="Avenir"/>
                          <a:cs typeface="Avenir"/>
                          <a:sym typeface="Avenir"/>
                        </a:rPr>
                        <a:t>Ensure Even Thickness: …</a:t>
                      </a:r>
                      <a:endParaRPr/>
                    </a:p>
                    <a:p>
                      <a:pPr marL="0" marR="0" lvl="0" indent="0" algn="l" rtl="0">
                        <a:spcBef>
                          <a:spcPts val="0"/>
                        </a:spcBef>
                        <a:spcAft>
                          <a:spcPts val="0"/>
                        </a:spcAft>
                        <a:buNone/>
                      </a:pPr>
                      <a:r>
                        <a:rPr lang="en-US" sz="1400" b="0" i="0">
                          <a:solidFill>
                            <a:srgbClr val="000000"/>
                          </a:solidFill>
                          <a:latin typeface="Avenir"/>
                          <a:ea typeface="Avenir"/>
                          <a:cs typeface="Avenir"/>
                          <a:sym typeface="Avenir"/>
                        </a:rPr>
                        <a:t>Use Safe Edge Profiles: ….</a:t>
                      </a:r>
                      <a:endParaRPr/>
                    </a:p>
                    <a:p>
                      <a:pPr marL="0" marR="0" lvl="0" indent="0" algn="l" rtl="0">
                        <a:spcBef>
                          <a:spcPts val="0"/>
                        </a:spcBef>
                        <a:spcAft>
                          <a:spcPts val="0"/>
                        </a:spcAft>
                        <a:buNone/>
                      </a:pPr>
                      <a:r>
                        <a:rPr lang="en-US" sz="1400" b="0" i="0">
                          <a:solidFill>
                            <a:srgbClr val="000000"/>
                          </a:solidFill>
                          <a:latin typeface="Avenir"/>
                          <a:ea typeface="Avenir"/>
                          <a:cs typeface="Avenir"/>
                          <a:sym typeface="Avenir"/>
                        </a:rPr>
                        <a:t>Limit Large Flat Areas: …</a:t>
                      </a:r>
                      <a:endParaRPr/>
                    </a:p>
                    <a:p>
                      <a:pPr marL="0" marR="0" lvl="0" indent="0" algn="l" rtl="0">
                        <a:spcBef>
                          <a:spcPts val="0"/>
                        </a:spcBef>
                        <a:spcAft>
                          <a:spcPts val="0"/>
                        </a:spcAft>
                        <a:buNone/>
                      </a:pPr>
                      <a:r>
                        <a:rPr lang="en-US" sz="1400" b="0" i="0">
                          <a:solidFill>
                            <a:srgbClr val="000000"/>
                          </a:solidFill>
                          <a:latin typeface="Avenir"/>
                          <a:ea typeface="Avenir"/>
                          <a:cs typeface="Avenir"/>
                          <a:sym typeface="Avenir"/>
                        </a:rPr>
                        <a:t>Consider Thermal Expansion: ….</a:t>
                      </a:r>
                      <a:endParaRPr/>
                    </a:p>
                    <a:p>
                      <a:pPr marL="0" marR="0" lvl="0" indent="0" algn="l" rtl="0">
                        <a:spcBef>
                          <a:spcPts val="0"/>
                        </a:spcBef>
                        <a:spcAft>
                          <a:spcPts val="0"/>
                        </a:spcAft>
                        <a:buNone/>
                      </a:pPr>
                      <a:r>
                        <a:rPr lang="en-US" sz="1400" b="0" i="0">
                          <a:solidFill>
                            <a:srgbClr val="000000"/>
                          </a:solidFill>
                          <a:latin typeface="Avenir"/>
                          <a:ea typeface="Avenir"/>
                          <a:cs typeface="Avenir"/>
                          <a:sym typeface="Avenir"/>
                        </a:rPr>
                        <a:t>Opt for Annealed or Tempered Glass for Strength: …</a:t>
                      </a:r>
                      <a:endParaRPr/>
                    </a:p>
                  </a:txBody>
                  <a:tcPr marL="91450" marR="91450" marT="45725" marB="45725"/>
                </a:tc>
                <a:tc>
                  <a:txBody>
                    <a:bodyPr/>
                    <a:lstStyle/>
                    <a:p>
                      <a:pPr marL="0" marR="0" lvl="0" indent="0" algn="l" rtl="0">
                        <a:spcBef>
                          <a:spcPts val="0"/>
                        </a:spcBef>
                        <a:spcAft>
                          <a:spcPts val="0"/>
                        </a:spcAft>
                        <a:buNone/>
                      </a:pPr>
                      <a:r>
                        <a:rPr lang="en-US" sz="1400" b="0" i="0">
                          <a:solidFill>
                            <a:schemeClr val="dk1"/>
                          </a:solidFill>
                          <a:highlight>
                            <a:srgbClr val="FF0000"/>
                          </a:highlight>
                          <a:latin typeface="Avenir"/>
                          <a:ea typeface="Avenir"/>
                          <a:cs typeface="Avenir"/>
                          <a:sym typeface="Avenir"/>
                        </a:rPr>
                        <a:t>Based on the provided correct answer, I would rate my previous response as a 3</a:t>
                      </a:r>
                      <a:r>
                        <a:rPr lang="en-US" sz="1400" b="0" i="0">
                          <a:solidFill>
                            <a:schemeClr val="dk1"/>
                          </a:solidFill>
                          <a:latin typeface="Avenir"/>
                          <a:ea typeface="Avenir"/>
                          <a:cs typeface="Avenir"/>
                          <a:sym typeface="Avenir"/>
                        </a:rPr>
                        <a:t>. My response covered several key points about designing glass parts, such as minimizing stress concentrators and ensuring even thickness, which aligns with using large radii on corners. However, it missed some specific points outlined in your provided correct answer…</a:t>
                      </a:r>
                      <a:endParaRPr sz="1400">
                        <a:solidFill>
                          <a:srgbClr val="000000"/>
                        </a:solidFil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46A7-EDFE-732A-B520-0E39C12D40A9}"/>
              </a:ext>
            </a:extLst>
          </p:cNvPr>
          <p:cNvSpPr>
            <a:spLocks noGrp="1"/>
          </p:cNvSpPr>
          <p:nvPr>
            <p:ph type="title"/>
          </p:nvPr>
        </p:nvSpPr>
        <p:spPr/>
        <p:txBody>
          <a:bodyPr/>
          <a:lstStyle/>
          <a:p>
            <a:r>
              <a:rPr lang="en-US" dirty="0"/>
              <a:t>RAG Embedding Fine-Tuning</a:t>
            </a:r>
          </a:p>
        </p:txBody>
      </p:sp>
      <p:sp>
        <p:nvSpPr>
          <p:cNvPr id="3" name="Text Placeholder 2">
            <a:extLst>
              <a:ext uri="{FF2B5EF4-FFF2-40B4-BE49-F238E27FC236}">
                <a16:creationId xmlns:a16="http://schemas.microsoft.com/office/drawing/2014/main" id="{A8B00459-43FB-1927-5E7C-9123B69B11B6}"/>
              </a:ext>
            </a:extLst>
          </p:cNvPr>
          <p:cNvSpPr>
            <a:spLocks noGrp="1"/>
          </p:cNvSpPr>
          <p:nvPr>
            <p:ph type="body" idx="1"/>
          </p:nvPr>
        </p:nvSpPr>
        <p:spPr/>
        <p:txBody>
          <a:bodyPr/>
          <a:lstStyle/>
          <a:p>
            <a:r>
              <a:rPr lang="en-US" dirty="0">
                <a:latin typeface="+mn-lt"/>
              </a:rPr>
              <a:t>Fine tune </a:t>
            </a:r>
            <a:r>
              <a:rPr lang="en-US" dirty="0" err="1">
                <a:latin typeface="+mn-lt"/>
              </a:rPr>
              <a:t>local:BAAI</a:t>
            </a:r>
            <a:r>
              <a:rPr lang="en-US" dirty="0">
                <a:latin typeface="+mn-lt"/>
              </a:rPr>
              <a:t>/</a:t>
            </a:r>
            <a:r>
              <a:rPr lang="en-US" dirty="0" err="1">
                <a:latin typeface="+mn-lt"/>
              </a:rPr>
              <a:t>bge</a:t>
            </a:r>
            <a:r>
              <a:rPr lang="en-US" dirty="0">
                <a:latin typeface="+mn-lt"/>
              </a:rPr>
              <a:t>-small-</a:t>
            </a:r>
            <a:r>
              <a:rPr lang="en-US" dirty="0" err="1">
                <a:latin typeface="+mn-lt"/>
              </a:rPr>
              <a:t>enon</a:t>
            </a:r>
            <a:r>
              <a:rPr lang="en-US" dirty="0">
                <a:latin typeface="+mn-lt"/>
              </a:rPr>
              <a:t> 5 chapters of book A and validate on book B</a:t>
            </a:r>
          </a:p>
        </p:txBody>
      </p:sp>
      <p:graphicFrame>
        <p:nvGraphicFramePr>
          <p:cNvPr id="4" name="Table 3">
            <a:extLst>
              <a:ext uri="{FF2B5EF4-FFF2-40B4-BE49-F238E27FC236}">
                <a16:creationId xmlns:a16="http://schemas.microsoft.com/office/drawing/2014/main" id="{A48F8227-E05A-15CB-4537-F17FD957DFD0}"/>
              </a:ext>
            </a:extLst>
          </p:cNvPr>
          <p:cNvGraphicFramePr>
            <a:graphicFrameLocks noGrp="1"/>
          </p:cNvGraphicFramePr>
          <p:nvPr>
            <p:extLst>
              <p:ext uri="{D42A27DB-BD31-4B8C-83A1-F6EECF244321}">
                <p14:modId xmlns:p14="http://schemas.microsoft.com/office/powerpoint/2010/main" val="1703329214"/>
              </p:ext>
            </p:extLst>
          </p:nvPr>
        </p:nvGraphicFramePr>
        <p:xfrm>
          <a:off x="189185" y="3209662"/>
          <a:ext cx="11855673" cy="3093105"/>
        </p:xfrm>
        <a:graphic>
          <a:graphicData uri="http://schemas.openxmlformats.org/drawingml/2006/table">
            <a:tbl>
              <a:tblPr>
                <a:tableStyleId>{9B867497-540D-4EC6-8CCB-38BA18DB79EB}</a:tableStyleId>
              </a:tblPr>
              <a:tblGrid>
                <a:gridCol w="494697">
                  <a:extLst>
                    <a:ext uri="{9D8B030D-6E8A-4147-A177-3AD203B41FA5}">
                      <a16:colId xmlns:a16="http://schemas.microsoft.com/office/drawing/2014/main" val="3859202109"/>
                    </a:ext>
                  </a:extLst>
                </a:gridCol>
                <a:gridCol w="494697">
                  <a:extLst>
                    <a:ext uri="{9D8B030D-6E8A-4147-A177-3AD203B41FA5}">
                      <a16:colId xmlns:a16="http://schemas.microsoft.com/office/drawing/2014/main" val="3592316798"/>
                    </a:ext>
                  </a:extLst>
                </a:gridCol>
                <a:gridCol w="494697">
                  <a:extLst>
                    <a:ext uri="{9D8B030D-6E8A-4147-A177-3AD203B41FA5}">
                      <a16:colId xmlns:a16="http://schemas.microsoft.com/office/drawing/2014/main" val="3007305999"/>
                    </a:ext>
                  </a:extLst>
                </a:gridCol>
                <a:gridCol w="576199">
                  <a:extLst>
                    <a:ext uri="{9D8B030D-6E8A-4147-A177-3AD203B41FA5}">
                      <a16:colId xmlns:a16="http://schemas.microsoft.com/office/drawing/2014/main" val="3270267590"/>
                    </a:ext>
                  </a:extLst>
                </a:gridCol>
                <a:gridCol w="576199">
                  <a:extLst>
                    <a:ext uri="{9D8B030D-6E8A-4147-A177-3AD203B41FA5}">
                      <a16:colId xmlns:a16="http://schemas.microsoft.com/office/drawing/2014/main" val="368964081"/>
                    </a:ext>
                  </a:extLst>
                </a:gridCol>
                <a:gridCol w="576199">
                  <a:extLst>
                    <a:ext uri="{9D8B030D-6E8A-4147-A177-3AD203B41FA5}">
                      <a16:colId xmlns:a16="http://schemas.microsoft.com/office/drawing/2014/main" val="1637988483"/>
                    </a:ext>
                  </a:extLst>
                </a:gridCol>
                <a:gridCol w="576199">
                  <a:extLst>
                    <a:ext uri="{9D8B030D-6E8A-4147-A177-3AD203B41FA5}">
                      <a16:colId xmlns:a16="http://schemas.microsoft.com/office/drawing/2014/main" val="1740095532"/>
                    </a:ext>
                  </a:extLst>
                </a:gridCol>
                <a:gridCol w="576199">
                  <a:extLst>
                    <a:ext uri="{9D8B030D-6E8A-4147-A177-3AD203B41FA5}">
                      <a16:colId xmlns:a16="http://schemas.microsoft.com/office/drawing/2014/main" val="3586296153"/>
                    </a:ext>
                  </a:extLst>
                </a:gridCol>
                <a:gridCol w="576199">
                  <a:extLst>
                    <a:ext uri="{9D8B030D-6E8A-4147-A177-3AD203B41FA5}">
                      <a16:colId xmlns:a16="http://schemas.microsoft.com/office/drawing/2014/main" val="2898924148"/>
                    </a:ext>
                  </a:extLst>
                </a:gridCol>
                <a:gridCol w="576199">
                  <a:extLst>
                    <a:ext uri="{9D8B030D-6E8A-4147-A177-3AD203B41FA5}">
                      <a16:colId xmlns:a16="http://schemas.microsoft.com/office/drawing/2014/main" val="136208"/>
                    </a:ext>
                  </a:extLst>
                </a:gridCol>
                <a:gridCol w="576199">
                  <a:extLst>
                    <a:ext uri="{9D8B030D-6E8A-4147-A177-3AD203B41FA5}">
                      <a16:colId xmlns:a16="http://schemas.microsoft.com/office/drawing/2014/main" val="1267168040"/>
                    </a:ext>
                  </a:extLst>
                </a:gridCol>
                <a:gridCol w="576199">
                  <a:extLst>
                    <a:ext uri="{9D8B030D-6E8A-4147-A177-3AD203B41FA5}">
                      <a16:colId xmlns:a16="http://schemas.microsoft.com/office/drawing/2014/main" val="2427904137"/>
                    </a:ext>
                  </a:extLst>
                </a:gridCol>
                <a:gridCol w="576199">
                  <a:extLst>
                    <a:ext uri="{9D8B030D-6E8A-4147-A177-3AD203B41FA5}">
                      <a16:colId xmlns:a16="http://schemas.microsoft.com/office/drawing/2014/main" val="3361651697"/>
                    </a:ext>
                  </a:extLst>
                </a:gridCol>
                <a:gridCol w="576199">
                  <a:extLst>
                    <a:ext uri="{9D8B030D-6E8A-4147-A177-3AD203B41FA5}">
                      <a16:colId xmlns:a16="http://schemas.microsoft.com/office/drawing/2014/main" val="480290852"/>
                    </a:ext>
                  </a:extLst>
                </a:gridCol>
                <a:gridCol w="576199">
                  <a:extLst>
                    <a:ext uri="{9D8B030D-6E8A-4147-A177-3AD203B41FA5}">
                      <a16:colId xmlns:a16="http://schemas.microsoft.com/office/drawing/2014/main" val="378174508"/>
                    </a:ext>
                  </a:extLst>
                </a:gridCol>
                <a:gridCol w="576199">
                  <a:extLst>
                    <a:ext uri="{9D8B030D-6E8A-4147-A177-3AD203B41FA5}">
                      <a16:colId xmlns:a16="http://schemas.microsoft.com/office/drawing/2014/main" val="3666893124"/>
                    </a:ext>
                  </a:extLst>
                </a:gridCol>
                <a:gridCol w="576199">
                  <a:extLst>
                    <a:ext uri="{9D8B030D-6E8A-4147-A177-3AD203B41FA5}">
                      <a16:colId xmlns:a16="http://schemas.microsoft.com/office/drawing/2014/main" val="3403467113"/>
                    </a:ext>
                  </a:extLst>
                </a:gridCol>
                <a:gridCol w="576199">
                  <a:extLst>
                    <a:ext uri="{9D8B030D-6E8A-4147-A177-3AD203B41FA5}">
                      <a16:colId xmlns:a16="http://schemas.microsoft.com/office/drawing/2014/main" val="2568743352"/>
                    </a:ext>
                  </a:extLst>
                </a:gridCol>
                <a:gridCol w="576199">
                  <a:extLst>
                    <a:ext uri="{9D8B030D-6E8A-4147-A177-3AD203B41FA5}">
                      <a16:colId xmlns:a16="http://schemas.microsoft.com/office/drawing/2014/main" val="3061930035"/>
                    </a:ext>
                  </a:extLst>
                </a:gridCol>
                <a:gridCol w="576199">
                  <a:extLst>
                    <a:ext uri="{9D8B030D-6E8A-4147-A177-3AD203B41FA5}">
                      <a16:colId xmlns:a16="http://schemas.microsoft.com/office/drawing/2014/main" val="1578079449"/>
                    </a:ext>
                  </a:extLst>
                </a:gridCol>
                <a:gridCol w="576199">
                  <a:extLst>
                    <a:ext uri="{9D8B030D-6E8A-4147-A177-3AD203B41FA5}">
                      <a16:colId xmlns:a16="http://schemas.microsoft.com/office/drawing/2014/main" val="601526280"/>
                    </a:ext>
                  </a:extLst>
                </a:gridCol>
              </a:tblGrid>
              <a:tr h="1477952">
                <a:tc>
                  <a:txBody>
                    <a:bodyPr/>
                    <a:lstStyle/>
                    <a:p>
                      <a:pPr algn="ctr" fontAlgn="b"/>
                      <a:r>
                        <a:rPr lang="en-US" sz="1200" b="0" u="none" strike="noStrike">
                          <a:solidFill>
                            <a:srgbClr val="000000"/>
                          </a:solidFill>
                          <a:effectLst/>
                        </a:rPr>
                        <a:t>model</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epoch</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steps</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cos_sim-Accuracy@1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cos_sim-Accuracy@3</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cos_sim-Accuracy@5</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cos_sim-Accuracy@10</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cos_sim-Precision@1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cos_sim-Recall@1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dirty="0">
                          <a:solidFill>
                            <a:srgbClr val="000000"/>
                          </a:solidFill>
                          <a:effectLst/>
                        </a:rPr>
                        <a:t>cos_sim-Precision@3</a:t>
                      </a:r>
                      <a:endParaRPr lang="en-US" sz="1200" b="0" i="0" u="none" strike="noStrike" dirty="0">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cos_sim-Recall@3</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cos_sim-Precision@5</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cos_sim-Recall@5</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cos_sim-Precision@10</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cos_sim-Recall@10</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dirty="0">
                          <a:solidFill>
                            <a:srgbClr val="000000"/>
                          </a:solidFill>
                          <a:effectLst/>
                        </a:rPr>
                        <a:t>cos_sim-MRR@10</a:t>
                      </a:r>
                      <a:endParaRPr lang="en-US" sz="1200" b="0" i="0" u="none" strike="noStrike" dirty="0">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cos_sim-NDCG@10</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cos_sim-MAP@100</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dot_score-Accuracy@1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dot_score-Accuracy@3</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dot_score-Accuracy@5</a:t>
                      </a:r>
                      <a:endParaRPr lang="en-US" sz="1200" b="0" i="0" u="none" strike="noStrike">
                        <a:solidFill>
                          <a:srgbClr val="000000"/>
                        </a:solidFill>
                        <a:effectLst/>
                        <a:latin typeface="Calibri" panose="020F0502020204030204" pitchFamily="34" charset="0"/>
                      </a:endParaRPr>
                    </a:p>
                  </a:txBody>
                  <a:tcPr marL="5046" marR="5046" marT="5046" marB="0" anchor="ctr"/>
                </a:tc>
                <a:extLst>
                  <a:ext uri="{0D108BD9-81ED-4DB2-BD59-A6C34878D82A}">
                    <a16:rowId xmlns:a16="http://schemas.microsoft.com/office/drawing/2014/main" val="1394223945"/>
                  </a:ext>
                </a:extLst>
              </a:tr>
              <a:tr h="816604">
                <a:tc>
                  <a:txBody>
                    <a:bodyPr/>
                    <a:lstStyle/>
                    <a:p>
                      <a:pPr algn="ctr" fontAlgn="b"/>
                      <a:r>
                        <a:rPr lang="en-US" sz="1200" b="0" u="none" strike="noStrike" dirty="0" err="1">
                          <a:solidFill>
                            <a:srgbClr val="000000"/>
                          </a:solidFill>
                          <a:effectLst/>
                        </a:rPr>
                        <a:t>bge</a:t>
                      </a:r>
                      <a:endParaRPr lang="en-US" sz="1200" b="0" i="0" u="none" strike="noStrike" dirty="0">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0.4886</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0.7094</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0.7922</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0.8945</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dirty="0">
                          <a:solidFill>
                            <a:srgbClr val="000000"/>
                          </a:solidFill>
                          <a:effectLst/>
                        </a:rPr>
                        <a:t>0.4886</a:t>
                      </a:r>
                      <a:endParaRPr lang="en-US" sz="1200" b="0" i="0" u="none" strike="noStrike" dirty="0">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0.4886</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0.2365</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0.7094</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0.1584</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0.7922</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0.0894</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0.8945</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0.6164</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0.6832</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0.6204</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0.4886</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0.7094</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0.7922</a:t>
                      </a:r>
                      <a:endParaRPr lang="en-US" sz="1200" b="0" i="0" u="none" strike="noStrike">
                        <a:solidFill>
                          <a:srgbClr val="000000"/>
                        </a:solidFill>
                        <a:effectLst/>
                        <a:latin typeface="Calibri" panose="020F0502020204030204" pitchFamily="34" charset="0"/>
                      </a:endParaRPr>
                    </a:p>
                  </a:txBody>
                  <a:tcPr marL="5046" marR="5046" marT="5046" marB="0" anchor="ctr"/>
                </a:tc>
                <a:extLst>
                  <a:ext uri="{0D108BD9-81ED-4DB2-BD59-A6C34878D82A}">
                    <a16:rowId xmlns:a16="http://schemas.microsoft.com/office/drawing/2014/main" val="2656729874"/>
                  </a:ext>
                </a:extLst>
              </a:tr>
              <a:tr h="798549">
                <a:tc>
                  <a:txBody>
                    <a:bodyPr/>
                    <a:lstStyle/>
                    <a:p>
                      <a:pPr algn="ctr" fontAlgn="b"/>
                      <a:r>
                        <a:rPr lang="en-US" sz="1200" b="0" u="none" strike="noStrike">
                          <a:solidFill>
                            <a:srgbClr val="000000"/>
                          </a:solidFill>
                          <a:effectLst/>
                        </a:rPr>
                        <a:t>fine_tuned</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0.6201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0.8231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0.8847</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0.9318</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0.6201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0.6201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0.2744</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0.8231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0.1769</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0.8847</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0.0932</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0.9318</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0.7304</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0.7798</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0.7327</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0.6201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a:solidFill>
                            <a:srgbClr val="000000"/>
                          </a:solidFill>
                          <a:effectLst/>
                        </a:rPr>
                        <a:t>0.8231</a:t>
                      </a:r>
                      <a:endParaRPr lang="en-US" sz="1200" b="0" i="0" u="none" strike="noStrike">
                        <a:solidFill>
                          <a:srgbClr val="000000"/>
                        </a:solidFill>
                        <a:effectLst/>
                        <a:latin typeface="Calibri" panose="020F0502020204030204" pitchFamily="34" charset="0"/>
                      </a:endParaRPr>
                    </a:p>
                  </a:txBody>
                  <a:tcPr marL="5046" marR="5046" marT="5046" marB="0" anchor="ctr"/>
                </a:tc>
                <a:tc>
                  <a:txBody>
                    <a:bodyPr/>
                    <a:lstStyle/>
                    <a:p>
                      <a:pPr algn="ctr" fontAlgn="b"/>
                      <a:r>
                        <a:rPr lang="en-US" sz="1200" b="0" u="none" strike="noStrike" dirty="0">
                          <a:solidFill>
                            <a:srgbClr val="000000"/>
                          </a:solidFill>
                          <a:effectLst/>
                        </a:rPr>
                        <a:t>0.8847</a:t>
                      </a:r>
                      <a:endParaRPr lang="en-US" sz="1200" b="0" i="0" u="none" strike="noStrike" dirty="0">
                        <a:solidFill>
                          <a:srgbClr val="000000"/>
                        </a:solidFill>
                        <a:effectLst/>
                        <a:latin typeface="Calibri" panose="020F0502020204030204" pitchFamily="34" charset="0"/>
                      </a:endParaRPr>
                    </a:p>
                  </a:txBody>
                  <a:tcPr marL="5046" marR="5046" marT="5046" marB="0" anchor="ctr"/>
                </a:tc>
                <a:extLst>
                  <a:ext uri="{0D108BD9-81ED-4DB2-BD59-A6C34878D82A}">
                    <a16:rowId xmlns:a16="http://schemas.microsoft.com/office/drawing/2014/main" val="1995509078"/>
                  </a:ext>
                </a:extLst>
              </a:tr>
            </a:tbl>
          </a:graphicData>
        </a:graphic>
      </p:graphicFrame>
      <p:graphicFrame>
        <p:nvGraphicFramePr>
          <p:cNvPr id="5" name="Table 4">
            <a:extLst>
              <a:ext uri="{FF2B5EF4-FFF2-40B4-BE49-F238E27FC236}">
                <a16:creationId xmlns:a16="http://schemas.microsoft.com/office/drawing/2014/main" id="{7FFA4251-5479-3966-932E-4679F891D214}"/>
              </a:ext>
            </a:extLst>
          </p:cNvPr>
          <p:cNvGraphicFramePr>
            <a:graphicFrameLocks noGrp="1"/>
          </p:cNvGraphicFramePr>
          <p:nvPr>
            <p:extLst>
              <p:ext uri="{D42A27DB-BD31-4B8C-83A1-F6EECF244321}">
                <p14:modId xmlns:p14="http://schemas.microsoft.com/office/powerpoint/2010/main" val="565493710"/>
              </p:ext>
            </p:extLst>
          </p:nvPr>
        </p:nvGraphicFramePr>
        <p:xfrm>
          <a:off x="9558720" y="744511"/>
          <a:ext cx="2233886" cy="891540"/>
        </p:xfrm>
        <a:graphic>
          <a:graphicData uri="http://schemas.openxmlformats.org/drawingml/2006/table">
            <a:tbl>
              <a:tblPr>
                <a:tableStyleId>{9B867497-540D-4EC6-8CCB-38BA18DB79EB}</a:tableStyleId>
              </a:tblPr>
              <a:tblGrid>
                <a:gridCol w="1116943">
                  <a:extLst>
                    <a:ext uri="{9D8B030D-6E8A-4147-A177-3AD203B41FA5}">
                      <a16:colId xmlns:a16="http://schemas.microsoft.com/office/drawing/2014/main" val="361348031"/>
                    </a:ext>
                  </a:extLst>
                </a:gridCol>
                <a:gridCol w="1116943">
                  <a:extLst>
                    <a:ext uri="{9D8B030D-6E8A-4147-A177-3AD203B41FA5}">
                      <a16:colId xmlns:a16="http://schemas.microsoft.com/office/drawing/2014/main" val="3610259145"/>
                    </a:ext>
                  </a:extLst>
                </a:gridCol>
              </a:tblGrid>
              <a:tr h="203200">
                <a:tc>
                  <a:txBody>
                    <a:bodyPr/>
                    <a:lstStyle/>
                    <a:p>
                      <a:pPr algn="ctr" fontAlgn="b"/>
                      <a:r>
                        <a:rPr lang="en-US" sz="1400" b="0" u="none" strike="noStrike">
                          <a:solidFill>
                            <a:srgbClr val="000000"/>
                          </a:solidFill>
                          <a:effectLst/>
                        </a:rPr>
                        <a:t>model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0" u="none" strike="noStrike">
                          <a:solidFill>
                            <a:srgbClr val="000000"/>
                          </a:solidFill>
                          <a:effectLst/>
                        </a:rPr>
                        <a:t>is_hit</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127596"/>
                  </a:ext>
                </a:extLst>
              </a:tr>
              <a:tr h="203200">
                <a:tc>
                  <a:txBody>
                    <a:bodyPr/>
                    <a:lstStyle/>
                    <a:p>
                      <a:pPr algn="ctr" fontAlgn="b"/>
                      <a:r>
                        <a:rPr lang="en-US" sz="1400" b="0" u="none" strike="noStrike" dirty="0" err="1">
                          <a:solidFill>
                            <a:srgbClr val="000000"/>
                          </a:solidFill>
                          <a:effectLst/>
                        </a:rPr>
                        <a:t>Openai</a:t>
                      </a:r>
                      <a:r>
                        <a:rPr lang="en-US" sz="1400" b="0" u="none" strike="noStrike" dirty="0">
                          <a:solidFill>
                            <a:srgbClr val="000000"/>
                          </a:solidFill>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0" u="none" strike="noStrike">
                          <a:solidFill>
                            <a:srgbClr val="000000"/>
                          </a:solidFill>
                          <a:effectLst/>
                        </a:rPr>
                        <a:t>0.8409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7155480"/>
                  </a:ext>
                </a:extLst>
              </a:tr>
              <a:tr h="203200">
                <a:tc>
                  <a:txBody>
                    <a:bodyPr/>
                    <a:lstStyle/>
                    <a:p>
                      <a:pPr algn="ctr" fontAlgn="b"/>
                      <a:r>
                        <a:rPr lang="en-US" sz="1400" b="0" u="none" strike="noStrike">
                          <a:solidFill>
                            <a:srgbClr val="000000"/>
                          </a:solidFill>
                          <a:effectLst/>
                        </a:rPr>
                        <a:t>bge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0" u="none" strike="noStrike">
                          <a:solidFill>
                            <a:srgbClr val="000000"/>
                          </a:solidFill>
                          <a:effectLst/>
                        </a:rPr>
                        <a:t>0.8539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9348282"/>
                  </a:ext>
                </a:extLst>
              </a:tr>
              <a:tr h="203200">
                <a:tc>
                  <a:txBody>
                    <a:bodyPr/>
                    <a:lstStyle/>
                    <a:p>
                      <a:pPr algn="ctr" fontAlgn="b"/>
                      <a:r>
                        <a:rPr lang="en-US" sz="1400" b="0" u="none" strike="noStrike">
                          <a:solidFill>
                            <a:srgbClr val="000000"/>
                          </a:solidFill>
                          <a:effectLst/>
                        </a:rPr>
                        <a:t>fine_tuned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0" u="none" strike="noStrike" dirty="0">
                          <a:solidFill>
                            <a:srgbClr val="000000"/>
                          </a:solidFill>
                          <a:effectLst/>
                        </a:rPr>
                        <a:t>0.8718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442998"/>
                  </a:ext>
                </a:extLst>
              </a:tr>
            </a:tbl>
          </a:graphicData>
        </a:graphic>
      </p:graphicFrame>
    </p:spTree>
    <p:extLst>
      <p:ext uri="{BB962C8B-B14F-4D97-AF65-F5344CB8AC3E}">
        <p14:creationId xmlns:p14="http://schemas.microsoft.com/office/powerpoint/2010/main" val="10181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CFB3-AD69-BD7F-A94C-6BCA387F5897}"/>
              </a:ext>
            </a:extLst>
          </p:cNvPr>
          <p:cNvSpPr>
            <a:spLocks noGrp="1"/>
          </p:cNvSpPr>
          <p:nvPr>
            <p:ph type="title"/>
          </p:nvPr>
        </p:nvSpPr>
        <p:spPr/>
        <p:txBody>
          <a:bodyPr/>
          <a:lstStyle/>
          <a:p>
            <a:r>
              <a:rPr lang="en-US" dirty="0"/>
              <a:t>GPT Fine tuning on QA</a:t>
            </a:r>
          </a:p>
        </p:txBody>
      </p:sp>
      <p:sp>
        <p:nvSpPr>
          <p:cNvPr id="3" name="Text Placeholder 2">
            <a:extLst>
              <a:ext uri="{FF2B5EF4-FFF2-40B4-BE49-F238E27FC236}">
                <a16:creationId xmlns:a16="http://schemas.microsoft.com/office/drawing/2014/main" id="{6A07E3FD-A657-A0EF-7E24-810A4F542985}"/>
              </a:ext>
            </a:extLst>
          </p:cNvPr>
          <p:cNvSpPr>
            <a:spLocks noGrp="1"/>
          </p:cNvSpPr>
          <p:nvPr>
            <p:ph type="body" idx="1"/>
          </p:nvPr>
        </p:nvSpPr>
        <p:spPr/>
        <p:txBody>
          <a:bodyPr/>
          <a:lstStyle/>
          <a:p>
            <a:r>
              <a:rPr lang="en-US" dirty="0"/>
              <a:t>Train on the content of book A and test on book A’s review questions</a:t>
            </a:r>
          </a:p>
        </p:txBody>
      </p:sp>
      <p:graphicFrame>
        <p:nvGraphicFramePr>
          <p:cNvPr id="4" name="Table 3">
            <a:extLst>
              <a:ext uri="{FF2B5EF4-FFF2-40B4-BE49-F238E27FC236}">
                <a16:creationId xmlns:a16="http://schemas.microsoft.com/office/drawing/2014/main" id="{21385F4B-4D3E-DAAB-31B6-299AE24F3A9F}"/>
              </a:ext>
            </a:extLst>
          </p:cNvPr>
          <p:cNvGraphicFramePr>
            <a:graphicFrameLocks noGrp="1"/>
          </p:cNvGraphicFramePr>
          <p:nvPr>
            <p:extLst>
              <p:ext uri="{D42A27DB-BD31-4B8C-83A1-F6EECF244321}">
                <p14:modId xmlns:p14="http://schemas.microsoft.com/office/powerpoint/2010/main" val="2465435904"/>
              </p:ext>
            </p:extLst>
          </p:nvPr>
        </p:nvGraphicFramePr>
        <p:xfrm>
          <a:off x="1737710" y="3588990"/>
          <a:ext cx="8127999" cy="1112520"/>
        </p:xfrm>
        <a:graphic>
          <a:graphicData uri="http://schemas.openxmlformats.org/drawingml/2006/table">
            <a:tbl>
              <a:tblPr firstRow="1" bandRow="1">
                <a:tableStyleId>{9B867497-540D-4EC6-8CCB-38BA18DB79EB}</a:tableStyleId>
              </a:tblPr>
              <a:tblGrid>
                <a:gridCol w="2709333">
                  <a:extLst>
                    <a:ext uri="{9D8B030D-6E8A-4147-A177-3AD203B41FA5}">
                      <a16:colId xmlns:a16="http://schemas.microsoft.com/office/drawing/2014/main" val="4265248838"/>
                    </a:ext>
                  </a:extLst>
                </a:gridCol>
                <a:gridCol w="2709333">
                  <a:extLst>
                    <a:ext uri="{9D8B030D-6E8A-4147-A177-3AD203B41FA5}">
                      <a16:colId xmlns:a16="http://schemas.microsoft.com/office/drawing/2014/main" val="2143661168"/>
                    </a:ext>
                  </a:extLst>
                </a:gridCol>
                <a:gridCol w="2709333">
                  <a:extLst>
                    <a:ext uri="{9D8B030D-6E8A-4147-A177-3AD203B41FA5}">
                      <a16:colId xmlns:a16="http://schemas.microsoft.com/office/drawing/2014/main" val="2522147774"/>
                    </a:ext>
                  </a:extLst>
                </a:gridCol>
              </a:tblGrid>
              <a:tr h="370840">
                <a:tc>
                  <a:txBody>
                    <a:bodyPr/>
                    <a:lstStyle/>
                    <a:p>
                      <a:r>
                        <a:rPr lang="en-US" dirty="0"/>
                        <a:t>Scale</a:t>
                      </a:r>
                    </a:p>
                  </a:txBody>
                  <a:tcPr/>
                </a:tc>
                <a:tc>
                  <a:txBody>
                    <a:bodyPr/>
                    <a:lstStyle/>
                    <a:p>
                      <a:r>
                        <a:rPr lang="en-US" dirty="0"/>
                        <a:t>Base Score (1-5)</a:t>
                      </a:r>
                    </a:p>
                  </a:txBody>
                  <a:tcPr/>
                </a:tc>
                <a:tc>
                  <a:txBody>
                    <a:bodyPr/>
                    <a:lstStyle/>
                    <a:p>
                      <a:r>
                        <a:rPr lang="en-US" dirty="0"/>
                        <a:t>Fine Tune Score (1-5)</a:t>
                      </a:r>
                    </a:p>
                  </a:txBody>
                  <a:tcPr/>
                </a:tc>
                <a:extLst>
                  <a:ext uri="{0D108BD9-81ED-4DB2-BD59-A6C34878D82A}">
                    <a16:rowId xmlns:a16="http://schemas.microsoft.com/office/drawing/2014/main" val="264910227"/>
                  </a:ext>
                </a:extLst>
              </a:tr>
              <a:tr h="370840">
                <a:tc>
                  <a:txBody>
                    <a:bodyPr/>
                    <a:lstStyle/>
                    <a:p>
                      <a:r>
                        <a:rPr lang="en-US" dirty="0"/>
                        <a:t>Chapter 1</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4.6458</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4.6667</a:t>
                      </a:r>
                    </a:p>
                  </a:txBody>
                  <a:tcPr/>
                </a:tc>
                <a:extLst>
                  <a:ext uri="{0D108BD9-81ED-4DB2-BD59-A6C34878D82A}">
                    <a16:rowId xmlns:a16="http://schemas.microsoft.com/office/drawing/2014/main" val="4257249380"/>
                  </a:ext>
                </a:extLst>
              </a:tr>
              <a:tr h="370840">
                <a:tc>
                  <a:txBody>
                    <a:bodyPr/>
                    <a:lstStyle/>
                    <a:p>
                      <a:r>
                        <a:rPr lang="en-US" dirty="0"/>
                        <a:t>Chapter 1234</a:t>
                      </a:r>
                    </a:p>
                  </a:txBody>
                  <a:tcPr/>
                </a:tc>
                <a:tc>
                  <a:txBody>
                    <a:bodyPr/>
                    <a:lstStyle/>
                    <a:p>
                      <a:r>
                        <a:rPr lang="en-US" dirty="0"/>
                        <a:t>4.2875</a:t>
                      </a:r>
                    </a:p>
                  </a:txBody>
                  <a:tcPr/>
                </a:tc>
                <a:tc>
                  <a:txBody>
                    <a:bodyPr/>
                    <a:lstStyle/>
                    <a:p>
                      <a:r>
                        <a:rPr lang="en-US" dirty="0"/>
                        <a:t>4.4625</a:t>
                      </a:r>
                    </a:p>
                  </a:txBody>
                  <a:tcPr/>
                </a:tc>
                <a:extLst>
                  <a:ext uri="{0D108BD9-81ED-4DB2-BD59-A6C34878D82A}">
                    <a16:rowId xmlns:a16="http://schemas.microsoft.com/office/drawing/2014/main" val="1409836525"/>
                  </a:ext>
                </a:extLst>
              </a:tr>
            </a:tbl>
          </a:graphicData>
        </a:graphic>
      </p:graphicFrame>
    </p:spTree>
    <p:extLst>
      <p:ext uri="{BB962C8B-B14F-4D97-AF65-F5344CB8AC3E}">
        <p14:creationId xmlns:p14="http://schemas.microsoft.com/office/powerpoint/2010/main" val="352498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400"/>
              <a:buFont typeface="Avenir"/>
              <a:buNone/>
            </a:pPr>
            <a:r>
              <a:rPr lang="en-US"/>
              <a:t>Journal Targets</a:t>
            </a:r>
            <a:endParaRPr/>
          </a:p>
        </p:txBody>
      </p:sp>
      <p:sp>
        <p:nvSpPr>
          <p:cNvPr id="102" name="Google Shape;102;p2"/>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800"/>
              <a:buChar char="•"/>
            </a:pPr>
            <a:r>
              <a:rPr lang="en-US"/>
              <a:t>Journal of Industrial Information Integration2023 Impact Factor: 15.7</a:t>
            </a:r>
            <a:endParaRPr/>
          </a:p>
          <a:p>
            <a:pPr marL="228600" lvl="0" indent="-228600" algn="l" rtl="0">
              <a:lnSpc>
                <a:spcPct val="110000"/>
              </a:lnSpc>
              <a:spcBef>
                <a:spcPts val="1000"/>
              </a:spcBef>
              <a:spcAft>
                <a:spcPts val="0"/>
              </a:spcAft>
              <a:buSzPts val="2800"/>
              <a:buChar char="•"/>
            </a:pPr>
            <a:r>
              <a:rPr lang="en-US"/>
              <a:t>IEEE Transactions on Industrial Informatics2023 Impact Factor: 12.3</a:t>
            </a:r>
            <a:endParaRPr/>
          </a:p>
          <a:p>
            <a:pPr marL="228600" lvl="0" indent="-228600" algn="l" rtl="0">
              <a:lnSpc>
                <a:spcPct val="110000"/>
              </a:lnSpc>
              <a:spcBef>
                <a:spcPts val="1000"/>
              </a:spcBef>
              <a:spcAft>
                <a:spcPts val="0"/>
              </a:spcAft>
              <a:buSzPts val="2800"/>
              <a:buChar char="•"/>
            </a:pPr>
            <a:r>
              <a:rPr lang="en-US">
                <a:highlight>
                  <a:srgbClr val="FF00FF"/>
                </a:highlight>
              </a:rPr>
              <a:t>Journal of Manufacturing Systems 2023 Impact Factor: 12.1</a:t>
            </a:r>
            <a:endParaRPr/>
          </a:p>
          <a:p>
            <a:pPr marL="228600" lvl="0" indent="-50800" algn="l" rtl="0">
              <a:lnSpc>
                <a:spcPct val="110000"/>
              </a:lnSpc>
              <a:spcBef>
                <a:spcPts val="1000"/>
              </a:spcBef>
              <a:spcAft>
                <a:spcPts val="0"/>
              </a:spcAft>
              <a:buSzPts val="2800"/>
              <a:buNone/>
            </a:pPr>
            <a:endParaRPr/>
          </a:p>
          <a:p>
            <a:pPr marL="228600" lvl="0" indent="-50800" algn="l" rtl="0">
              <a:lnSpc>
                <a:spcPct val="110000"/>
              </a:lnSpc>
              <a:spcBef>
                <a:spcPts val="1000"/>
              </a:spcBef>
              <a:spcAft>
                <a:spcPts val="0"/>
              </a:spcAft>
              <a:buSzPts val="2800"/>
              <a:buNone/>
            </a:pPr>
            <a:endParaRPr/>
          </a:p>
        </p:txBody>
      </p:sp>
    </p:spTree>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3D2324"/>
      </a:dk2>
      <a:lt2>
        <a:srgbClr val="E6E2E8"/>
      </a:lt2>
      <a:accent1>
        <a:srgbClr val="55B520"/>
      </a:accent1>
      <a:accent2>
        <a:srgbClr val="8AAE13"/>
      </a:accent2>
      <a:accent3>
        <a:srgbClr val="BA9E21"/>
      </a:accent3>
      <a:accent4>
        <a:srgbClr val="D56317"/>
      </a:accent4>
      <a:accent5>
        <a:srgbClr val="E7292C"/>
      </a:accent5>
      <a:accent6>
        <a:srgbClr val="D5176A"/>
      </a:accent6>
      <a:hlink>
        <a:srgbClr val="BF52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2804</TotalTime>
  <Words>792</Words>
  <Application>Microsoft Macintosh PowerPoint</Application>
  <PresentationFormat>Widescreen</PresentationFormat>
  <Paragraphs>137</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vt:lpstr>
      <vt:lpstr>Calibri</vt:lpstr>
      <vt:lpstr>Helvetica Neue</vt:lpstr>
      <vt:lpstr>BlockprintVTI</vt:lpstr>
      <vt:lpstr>Manufacturing QA</vt:lpstr>
      <vt:lpstr>PowerPoint Presentation</vt:lpstr>
      <vt:lpstr>Large Language Models learning from manufacturing resources:</vt:lpstr>
      <vt:lpstr>Benefits</vt:lpstr>
      <vt:lpstr>Manufacturing Dataset</vt:lpstr>
      <vt:lpstr>Example QA</vt:lpstr>
      <vt:lpstr>RAG Embedding Fine-Tuning</vt:lpstr>
      <vt:lpstr>GPT Fine tuning on QA</vt:lpstr>
      <vt:lpstr>Journal Targets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QA</dc:title>
  <dc:creator>李 蕴卿</dc:creator>
  <cp:lastModifiedBy>李 蕴卿</cp:lastModifiedBy>
  <cp:revision>2</cp:revision>
  <dcterms:created xsi:type="dcterms:W3CDTF">2024-02-25T17:14:45Z</dcterms:created>
  <dcterms:modified xsi:type="dcterms:W3CDTF">2024-05-29T15:40:12Z</dcterms:modified>
</cp:coreProperties>
</file>