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3" r:id="rId4"/>
    <p:sldId id="264" r:id="rId5"/>
    <p:sldId id="266" r:id="rId6"/>
    <p:sldId id="267" r:id="rId7"/>
    <p:sldId id="265" r:id="rId8"/>
    <p:sldId id="273" r:id="rId9"/>
    <p:sldId id="274" r:id="rId10"/>
    <p:sldId id="259" r:id="rId11"/>
    <p:sldId id="260" r:id="rId12"/>
    <p:sldId id="262" r:id="rId13"/>
    <p:sldId id="261" r:id="rId14"/>
    <p:sldId id="272" r:id="rId15"/>
    <p:sldId id="268" r:id="rId16"/>
    <p:sldId id="271" r:id="rId17"/>
    <p:sldId id="269" r:id="rId18"/>
    <p:sldId id="270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1877" autoAdjust="0"/>
  </p:normalViewPr>
  <p:slideViewPr>
    <p:cSldViewPr snapToGrid="0">
      <p:cViewPr varScale="1">
        <p:scale>
          <a:sx n="120" d="100"/>
          <a:sy n="120" d="100"/>
        </p:scale>
        <p:origin x="20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9/24/18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2018. 9. 24.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Follow https://www.vagrantup.com/docs/virtualbox/boxes.html to update </a:t>
            </a:r>
            <a:r>
              <a:rPr lang="en-US" dirty="0" err="1"/>
              <a:t>VirtualBox</a:t>
            </a:r>
            <a:r>
              <a:rPr lang="en-US" baseline="0" dirty="0"/>
              <a:t> </a:t>
            </a:r>
            <a:r>
              <a:rPr lang="en-US" baseline="0" dirty="0" err="1"/>
              <a:t>utils</a:t>
            </a:r>
            <a:r>
              <a:rPr lang="en-US" baseline="0" dirty="0"/>
              <a:t> if there is there is version </a:t>
            </a:r>
            <a:r>
              <a:rPr lang="en-US" baseline="0" dirty="0" err="1"/>
              <a:t>missmatch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  <a:p>
            <a:pPr lvl="1"/>
            <a:r>
              <a:rPr lang="es-ES_tradnl" altLang="ko-KR" dirty="0"/>
              <a:t>Segundo nivel</a:t>
            </a:r>
          </a:p>
          <a:p>
            <a:pPr lvl="2"/>
            <a:r>
              <a:rPr lang="es-ES_tradnl" altLang="ko-KR" dirty="0"/>
              <a:t>Tercer nivel</a:t>
            </a:r>
          </a:p>
          <a:p>
            <a:pPr lvl="3"/>
            <a:r>
              <a:rPr lang="es-ES_tradnl" altLang="ko-KR" dirty="0"/>
              <a:t>Cuarto nivel</a:t>
            </a:r>
          </a:p>
          <a:p>
            <a:pPr lvl="4"/>
            <a:r>
              <a:rPr lang="es-ES_tradnl" altLang="ko-KR" dirty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OSUC/Lab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2" Type="http://schemas.openxmlformats.org/officeDocument/2006/relationships/hyperlink" Target="https://gitlab.com/AOSUC/Lab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rname@gitlab.com/AOSUC/Lab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OSUC/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052271/compile-xv6-on-mac" TargetMode="External"/><Relationship Id="rId2" Type="http://schemas.openxmlformats.org/officeDocument/2006/relationships/hyperlink" Target="https://msdn.microsoft.com/es-es/commandline/wsl/install_gui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eej.us/guide/bggd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/>
              <a:t>Advanced Operating Systems</a:t>
            </a:r>
            <a:br>
              <a:rPr lang="en-US" dirty="0"/>
            </a:br>
            <a:r>
              <a:rPr lang="en-US" dirty="0"/>
              <a:t> Lab Tools Intro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Lab</a:t>
            </a:r>
            <a:r>
              <a:rPr lang="es-ES_tradnl" dirty="0"/>
              <a:t> </a:t>
            </a:r>
            <a:r>
              <a:rPr lang="es-ES_tradnl" dirty="0" err="1"/>
              <a:t>intro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487667" y="4780523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www.ce.unican.es</a:t>
            </a:r>
            <a:endParaRPr lang="en-US" dirty="0"/>
          </a:p>
          <a:p>
            <a:pPr algn="ctr"/>
            <a:r>
              <a:rPr lang="en-US" dirty="0" err="1"/>
              <a:t>vpuente@unican.es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Lab</a:t>
            </a:r>
            <a:r>
              <a:rPr lang="es-ES_tradnl" dirty="0"/>
              <a:t> </a:t>
            </a:r>
            <a:r>
              <a:rPr lang="es-ES_tradnl" dirty="0" err="1"/>
              <a:t>work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lab material will be available in </a:t>
            </a:r>
            <a:r>
              <a:rPr lang="en-US" dirty="0" err="1"/>
              <a:t>git</a:t>
            </a:r>
            <a:r>
              <a:rPr lang="en-US" dirty="0"/>
              <a:t> lab repository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https://gitlab.com/AOSUC/Lab.git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Material</a:t>
            </a:r>
          </a:p>
          <a:p>
            <a:pPr lvl="1"/>
            <a:r>
              <a:rPr lang="en-US" dirty="0"/>
              <a:t>Where you have to work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OSTEP original material (</a:t>
            </a:r>
            <a:r>
              <a:rPr lang="en-US" dirty="0" err="1"/>
              <a:t>ostep.org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We will work using a simple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/>
              <a:t>branch+up-stream</a:t>
            </a:r>
            <a:r>
              <a:rPr lang="en-US" dirty="0"/>
              <a:t> based workflow</a:t>
            </a:r>
          </a:p>
          <a:p>
            <a:pPr lvl="1"/>
            <a:r>
              <a:rPr lang="es-ES_tradnl" dirty="0"/>
              <a:t>https://www.atlassian.com/git/tutorials/what-is-git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Personal </a:t>
            </a:r>
            <a:r>
              <a:rPr lang="es-ES_tradnl" dirty="0" err="1"/>
              <a:t>Work</a:t>
            </a:r>
            <a:r>
              <a:rPr lang="es-ES_tradnl" dirty="0"/>
              <a:t> tracking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Git</a:t>
            </a:r>
            <a:r>
              <a:rPr lang="es-ES_tradnl" dirty="0"/>
              <a:t> repo </a:t>
            </a:r>
            <a:r>
              <a:rPr lang="es-ES_tradnl" dirty="0" err="1"/>
              <a:t>contains</a:t>
            </a:r>
            <a:r>
              <a:rPr lang="es-ES_tradnl" dirty="0"/>
              <a:t> a “</a:t>
            </a:r>
            <a:r>
              <a:rPr lang="es-ES_tradnl" dirty="0" err="1"/>
              <a:t>chain</a:t>
            </a:r>
            <a:r>
              <a:rPr lang="es-ES_tradnl" dirty="0"/>
              <a:t>” of </a:t>
            </a:r>
            <a:r>
              <a:rPr lang="es-ES_tradnl" dirty="0" err="1"/>
              <a:t>atomic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</a:t>
            </a:r>
            <a:r>
              <a:rPr lang="es-ES_tradnl" dirty="0" err="1"/>
              <a:t>called</a:t>
            </a:r>
            <a:r>
              <a:rPr lang="es-ES_tradnl" dirty="0"/>
              <a:t> </a:t>
            </a:r>
            <a:r>
              <a:rPr lang="es-ES_tradnl" dirty="0" err="1"/>
              <a:t>commits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Branching</a:t>
            </a:r>
            <a:r>
              <a:rPr lang="es-ES_tradnl" dirty="0"/>
              <a:t> </a:t>
            </a:r>
            <a:r>
              <a:rPr lang="es-ES_tradnl" dirty="0" err="1"/>
              <a:t>will</a:t>
            </a:r>
            <a:r>
              <a:rPr lang="es-ES_tradnl" dirty="0"/>
              <a:t> </a:t>
            </a:r>
            <a:r>
              <a:rPr lang="es-ES_tradnl" dirty="0" err="1"/>
              <a:t>be</a:t>
            </a:r>
            <a:r>
              <a:rPr lang="es-ES_tradnl" dirty="0"/>
              <a:t> </a:t>
            </a:r>
            <a:r>
              <a:rPr lang="es-ES_tradnl" dirty="0" err="1"/>
              <a:t>used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track</a:t>
            </a:r>
            <a:r>
              <a:rPr lang="es-ES_tradnl" dirty="0"/>
              <a:t> personal </a:t>
            </a:r>
            <a:r>
              <a:rPr lang="es-ES_tradnl" dirty="0" err="1"/>
              <a:t>work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 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Lab Guides</a:t>
              </a:r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/>
                <a:t>Personal Work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Lab Guides</a:t>
              </a:r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/>
                <a:t>Personal Work</a:t>
              </a:r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an account in gitlab.com</a:t>
            </a:r>
          </a:p>
          <a:p>
            <a:r>
              <a:rPr lang="en-US" dirty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Fork </a:t>
            </a:r>
            <a:r>
              <a:rPr lang="en-US" sz="2000" dirty="0">
                <a:cs typeface="+mn-cs"/>
                <a:hlinkClick r:id="rId2"/>
              </a:rPr>
              <a:t>https://gitlab.com/AOSUC/Lab.git</a:t>
            </a:r>
            <a:endParaRPr lang="en-US" sz="2000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Invite </a:t>
            </a:r>
            <a:r>
              <a:rPr lang="en-US" sz="2000" dirty="0">
                <a:cs typeface="+mn-cs"/>
                <a:hlinkClick r:id="rId3"/>
              </a:rPr>
              <a:t>vpuente@gmail.com</a:t>
            </a:r>
            <a:r>
              <a:rPr lang="en-US" sz="2000" dirty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clone https://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username@gitlab.com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/AOSUC/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Lab.git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branch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cs typeface="+mn-cs"/>
              </a:rPr>
              <a:t>START WORKING THERE / COMMIT AS MUCH AS U NEED!!!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add NEW_FILES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 NOT MODIFY ALREADY PRESENT FILES (merge conflicts)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&lt;WORK&gt;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is-I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cs typeface="+mn-cs"/>
              </a:rPr>
              <a:t>git</a:t>
            </a:r>
            <a:r>
              <a:rPr lang="en-US" dirty="0">
                <a:cs typeface="+mn-cs"/>
              </a:rPr>
              <a:t> pull </a:t>
            </a:r>
            <a:r>
              <a:rPr lang="en-US" dirty="0">
                <a:hlinkClick r:id="rId4"/>
              </a:rPr>
              <a:t>https://username@gitlab.com/AOSUC/Lab.git</a:t>
            </a:r>
            <a:endParaRPr lang="en-US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of Guides (Pull)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updates in material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the professor to track your work</a:t>
            </a:r>
          </a:p>
          <a:p>
            <a:r>
              <a:rPr lang="en-US" dirty="0"/>
              <a:t>Allow to automatize C&amp;P detection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</a:t>
            </a:r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Lab Guides</a:t>
              </a:r>
              <a:endParaRPr lang="en-US" dirty="0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/>
                <a:t>Personal Work</a:t>
              </a:r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8"/>
          <p:cNvSpPr>
            <a:spLocks/>
          </p:cNvSpPr>
          <p:nvPr/>
        </p:nvSpPr>
        <p:spPr bwMode="auto">
          <a:xfrm>
            <a:off x="4242391" y="4019303"/>
            <a:ext cx="2607953" cy="231386"/>
          </a:xfrm>
          <a:custGeom>
            <a:avLst/>
            <a:gdLst/>
            <a:ahLst/>
            <a:cxnLst>
              <a:cxn ang="0">
                <a:pos x="4754" y="0"/>
              </a:cxn>
              <a:cxn ang="0">
                <a:pos x="4754" y="37"/>
              </a:cxn>
              <a:cxn ang="0">
                <a:pos x="4747" y="110"/>
              </a:cxn>
              <a:cxn ang="0">
                <a:pos x="4731" y="182"/>
              </a:cxn>
              <a:cxn ang="0">
                <a:pos x="4710" y="253"/>
              </a:cxn>
              <a:cxn ang="0">
                <a:pos x="4682" y="319"/>
              </a:cxn>
              <a:cxn ang="0">
                <a:pos x="4648" y="381"/>
              </a:cxn>
              <a:cxn ang="0">
                <a:pos x="4607" y="440"/>
              </a:cxn>
              <a:cxn ang="0">
                <a:pos x="4563" y="495"/>
              </a:cxn>
              <a:cxn ang="0">
                <a:pos x="4512" y="545"/>
              </a:cxn>
              <a:cxn ang="0">
                <a:pos x="4458" y="590"/>
              </a:cxn>
              <a:cxn ang="0">
                <a:pos x="4398" y="630"/>
              </a:cxn>
              <a:cxn ang="0">
                <a:pos x="4337" y="665"/>
              </a:cxn>
              <a:cxn ang="0">
                <a:pos x="4270" y="692"/>
              </a:cxn>
              <a:cxn ang="0">
                <a:pos x="4201" y="714"/>
              </a:cxn>
              <a:cxn ang="0">
                <a:pos x="4129" y="728"/>
              </a:cxn>
              <a:cxn ang="0">
                <a:pos x="4054" y="737"/>
              </a:cxn>
              <a:cxn ang="0">
                <a:pos x="4017" y="737"/>
              </a:cxn>
              <a:cxn ang="0">
                <a:pos x="0" y="737"/>
              </a:cxn>
            </a:cxnLst>
            <a:rect l="0" t="0" r="r" b="b"/>
            <a:pathLst>
              <a:path w="4754" h="737">
                <a:moveTo>
                  <a:pt x="4754" y="0"/>
                </a:moveTo>
                <a:lnTo>
                  <a:pt x="4754" y="37"/>
                </a:lnTo>
                <a:lnTo>
                  <a:pt x="4747" y="110"/>
                </a:lnTo>
                <a:lnTo>
                  <a:pt x="4731" y="182"/>
                </a:lnTo>
                <a:lnTo>
                  <a:pt x="4710" y="253"/>
                </a:lnTo>
                <a:lnTo>
                  <a:pt x="4682" y="319"/>
                </a:lnTo>
                <a:lnTo>
                  <a:pt x="4648" y="381"/>
                </a:lnTo>
                <a:lnTo>
                  <a:pt x="4607" y="440"/>
                </a:lnTo>
                <a:lnTo>
                  <a:pt x="4563" y="495"/>
                </a:lnTo>
                <a:lnTo>
                  <a:pt x="4512" y="545"/>
                </a:lnTo>
                <a:lnTo>
                  <a:pt x="4458" y="590"/>
                </a:lnTo>
                <a:lnTo>
                  <a:pt x="4398" y="630"/>
                </a:lnTo>
                <a:lnTo>
                  <a:pt x="4337" y="665"/>
                </a:lnTo>
                <a:lnTo>
                  <a:pt x="4270" y="692"/>
                </a:lnTo>
                <a:lnTo>
                  <a:pt x="4201" y="714"/>
                </a:lnTo>
                <a:lnTo>
                  <a:pt x="4129" y="728"/>
                </a:lnTo>
                <a:lnTo>
                  <a:pt x="4054" y="737"/>
                </a:lnTo>
                <a:lnTo>
                  <a:pt x="4017" y="737"/>
                </a:lnTo>
                <a:lnTo>
                  <a:pt x="0" y="737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changes from the common repo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integrate changes from mainline in my fork?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checkout master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pull 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rebase master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process might fail if done in “non” reliable clock environment</a:t>
            </a:r>
          </a:p>
          <a:p>
            <a:pPr lvl="1"/>
            <a:r>
              <a:rPr lang="en-US" dirty="0"/>
              <a:t>For example if we have clock-skew between system and files (</a:t>
            </a:r>
            <a:r>
              <a:rPr lang="en-US" dirty="0" err="1"/>
              <a:t>v.gr</a:t>
            </a:r>
            <a:r>
              <a:rPr lang="en-US" dirty="0"/>
              <a:t>. Virtual Box </a:t>
            </a:r>
            <a:r>
              <a:rPr lang="en-US"/>
              <a:t>and host shared directory !!!)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grpSp>
        <p:nvGrpSpPr>
          <p:cNvPr id="7" name="32 Grupo"/>
          <p:cNvGrpSpPr/>
          <p:nvPr/>
        </p:nvGrpSpPr>
        <p:grpSpPr>
          <a:xfrm>
            <a:off x="178722" y="3151783"/>
            <a:ext cx="3642859" cy="1783480"/>
            <a:chOff x="827584" y="2177192"/>
            <a:chExt cx="5889641" cy="316980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Lab Guides</a:t>
              </a:r>
              <a:endParaRPr lang="en-US" sz="1100" dirty="0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2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/>
                <a:t>Personal Work</a:t>
              </a:r>
            </a:p>
          </p:txBody>
        </p:sp>
      </p:grp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5241611" y="4239025"/>
            <a:ext cx="1599515" cy="893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5119855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7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8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8" y="46"/>
              </a:cxn>
              <a:cxn ang="0">
                <a:pos x="265" y="17"/>
              </a:cxn>
              <a:cxn ang="0">
                <a:pos x="340" y="1"/>
              </a:cxn>
              <a:cxn ang="0">
                <a:pos x="379" y="0"/>
              </a:cxn>
              <a:cxn ang="0">
                <a:pos x="417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0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7" y="755"/>
                </a:lnTo>
                <a:lnTo>
                  <a:pt x="379" y="756"/>
                </a:lnTo>
                <a:lnTo>
                  <a:pt x="340" y="755"/>
                </a:lnTo>
                <a:lnTo>
                  <a:pt x="265" y="740"/>
                </a:lnTo>
                <a:lnTo>
                  <a:pt x="198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8" y="46"/>
                </a:lnTo>
                <a:lnTo>
                  <a:pt x="265" y="17"/>
                </a:lnTo>
                <a:lnTo>
                  <a:pt x="340" y="1"/>
                </a:lnTo>
                <a:lnTo>
                  <a:pt x="379" y="0"/>
                </a:lnTo>
                <a:lnTo>
                  <a:pt x="417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0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610273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0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19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6" y="755"/>
              </a:cxn>
              <a:cxn ang="0">
                <a:pos x="377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7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7" y="46"/>
              </a:cxn>
              <a:cxn ang="0">
                <a:pos x="265" y="17"/>
              </a:cxn>
              <a:cxn ang="0">
                <a:pos x="340" y="1"/>
              </a:cxn>
              <a:cxn ang="0">
                <a:pos x="377" y="0"/>
              </a:cxn>
              <a:cxn ang="0">
                <a:pos x="416" y="1"/>
              </a:cxn>
              <a:cxn ang="0">
                <a:pos x="491" y="17"/>
              </a:cxn>
              <a:cxn ang="0">
                <a:pos x="559" y="46"/>
              </a:cxn>
              <a:cxn ang="0">
                <a:pos x="619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0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0" y="491"/>
                </a:lnTo>
                <a:lnTo>
                  <a:pt x="712" y="559"/>
                </a:lnTo>
                <a:lnTo>
                  <a:pt x="670" y="619"/>
                </a:lnTo>
                <a:lnTo>
                  <a:pt x="619" y="671"/>
                </a:lnTo>
                <a:lnTo>
                  <a:pt x="559" y="711"/>
                </a:lnTo>
                <a:lnTo>
                  <a:pt x="491" y="740"/>
                </a:lnTo>
                <a:lnTo>
                  <a:pt x="416" y="755"/>
                </a:lnTo>
                <a:lnTo>
                  <a:pt x="377" y="756"/>
                </a:lnTo>
                <a:lnTo>
                  <a:pt x="340" y="755"/>
                </a:lnTo>
                <a:lnTo>
                  <a:pt x="265" y="740"/>
                </a:lnTo>
                <a:lnTo>
                  <a:pt x="197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7" y="46"/>
                </a:lnTo>
                <a:lnTo>
                  <a:pt x="265" y="17"/>
                </a:lnTo>
                <a:lnTo>
                  <a:pt x="340" y="1"/>
                </a:lnTo>
                <a:lnTo>
                  <a:pt x="377" y="0"/>
                </a:lnTo>
                <a:lnTo>
                  <a:pt x="416" y="1"/>
                </a:lnTo>
                <a:lnTo>
                  <a:pt x="491" y="17"/>
                </a:lnTo>
                <a:lnTo>
                  <a:pt x="559" y="46"/>
                </a:lnTo>
                <a:lnTo>
                  <a:pt x="619" y="86"/>
                </a:lnTo>
                <a:lnTo>
                  <a:pt x="670" y="138"/>
                </a:lnTo>
                <a:lnTo>
                  <a:pt x="712" y="197"/>
                </a:lnTo>
                <a:lnTo>
                  <a:pt x="740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659368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1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8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7" y="740"/>
              </a:cxn>
              <a:cxn ang="0">
                <a:pos x="198" y="711"/>
              </a:cxn>
              <a:cxn ang="0">
                <a:pos x="139" y="671"/>
              </a:cxn>
              <a:cxn ang="0">
                <a:pos x="87" y="619"/>
              </a:cxn>
              <a:cxn ang="0">
                <a:pos x="46" y="559"/>
              </a:cxn>
              <a:cxn ang="0">
                <a:pos x="18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8" y="266"/>
              </a:cxn>
              <a:cxn ang="0">
                <a:pos x="46" y="197"/>
              </a:cxn>
              <a:cxn ang="0">
                <a:pos x="87" y="138"/>
              </a:cxn>
              <a:cxn ang="0">
                <a:pos x="139" y="86"/>
              </a:cxn>
              <a:cxn ang="0">
                <a:pos x="198" y="46"/>
              </a:cxn>
              <a:cxn ang="0">
                <a:pos x="267" y="17"/>
              </a:cxn>
              <a:cxn ang="0">
                <a:pos x="340" y="1"/>
              </a:cxn>
              <a:cxn ang="0">
                <a:pos x="379" y="0"/>
              </a:cxn>
              <a:cxn ang="0">
                <a:pos x="418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1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1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8" y="755"/>
                </a:lnTo>
                <a:lnTo>
                  <a:pt x="379" y="756"/>
                </a:lnTo>
                <a:lnTo>
                  <a:pt x="340" y="755"/>
                </a:lnTo>
                <a:lnTo>
                  <a:pt x="267" y="740"/>
                </a:lnTo>
                <a:lnTo>
                  <a:pt x="198" y="711"/>
                </a:lnTo>
                <a:lnTo>
                  <a:pt x="139" y="671"/>
                </a:lnTo>
                <a:lnTo>
                  <a:pt x="87" y="619"/>
                </a:lnTo>
                <a:lnTo>
                  <a:pt x="46" y="559"/>
                </a:lnTo>
                <a:lnTo>
                  <a:pt x="18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8" y="266"/>
                </a:lnTo>
                <a:lnTo>
                  <a:pt x="46" y="197"/>
                </a:lnTo>
                <a:lnTo>
                  <a:pt x="87" y="138"/>
                </a:lnTo>
                <a:lnTo>
                  <a:pt x="139" y="86"/>
                </a:lnTo>
                <a:lnTo>
                  <a:pt x="198" y="46"/>
                </a:lnTo>
                <a:lnTo>
                  <a:pt x="267" y="17"/>
                </a:lnTo>
                <a:lnTo>
                  <a:pt x="340" y="1"/>
                </a:lnTo>
                <a:lnTo>
                  <a:pt x="379" y="0"/>
                </a:lnTo>
                <a:lnTo>
                  <a:pt x="418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1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6697492" y="4420984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rot="10800000">
            <a:off x="6634160" y="4411650"/>
            <a:ext cx="127647" cy="58058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195" y="195"/>
              </a:cxn>
              <a:cxn ang="0">
                <a:pos x="0" y="0"/>
              </a:cxn>
            </a:cxnLst>
            <a:rect l="0" t="0" r="r" b="b"/>
            <a:pathLst>
              <a:path w="391" h="195">
                <a:moveTo>
                  <a:pt x="391" y="0"/>
                </a:moveTo>
                <a:lnTo>
                  <a:pt x="195" y="195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277853" y="4654740"/>
            <a:ext cx="844434" cy="268854"/>
          </a:xfrm>
          <a:prstGeom prst="rect">
            <a:avLst/>
          </a:prstGeom>
          <a:solidFill>
            <a:srgbClr val="B5E1F8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/>
              <a:t>Lab Guides</a:t>
            </a:r>
            <a:endParaRPr lang="en-US" sz="1100" dirty="0"/>
          </a:p>
        </p:txBody>
      </p:sp>
      <p:sp>
        <p:nvSpPr>
          <p:cNvPr id="36" name="Line 57"/>
          <p:cNvSpPr>
            <a:spLocks noChangeShapeType="1"/>
          </p:cNvSpPr>
          <p:nvPr/>
        </p:nvSpPr>
        <p:spPr bwMode="auto">
          <a:xfrm>
            <a:off x="7520000" y="3798682"/>
            <a:ext cx="792389" cy="8238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6850344" y="3798682"/>
            <a:ext cx="422217" cy="220621"/>
          </a:xfrm>
          <a:custGeom>
            <a:avLst/>
            <a:gdLst/>
            <a:ahLst/>
            <a:cxnLst>
              <a:cxn ang="0">
                <a:pos x="0" y="739"/>
              </a:cxn>
              <a:cxn ang="0">
                <a:pos x="2" y="700"/>
              </a:cxn>
              <a:cxn ang="0">
                <a:pos x="9" y="626"/>
              </a:cxn>
              <a:cxn ang="0">
                <a:pos x="23" y="554"/>
              </a:cxn>
              <a:cxn ang="0">
                <a:pos x="45" y="484"/>
              </a:cxn>
              <a:cxn ang="0">
                <a:pos x="74" y="417"/>
              </a:cxn>
              <a:cxn ang="0">
                <a:pos x="107" y="355"/>
              </a:cxn>
              <a:cxn ang="0">
                <a:pos x="147" y="296"/>
              </a:cxn>
              <a:cxn ang="0">
                <a:pos x="192" y="242"/>
              </a:cxn>
              <a:cxn ang="0">
                <a:pos x="242" y="191"/>
              </a:cxn>
              <a:cxn ang="0">
                <a:pos x="297" y="147"/>
              </a:cxn>
              <a:cxn ang="0">
                <a:pos x="356" y="106"/>
              </a:cxn>
              <a:cxn ang="0">
                <a:pos x="419" y="72"/>
              </a:cxn>
              <a:cxn ang="0">
                <a:pos x="486" y="44"/>
              </a:cxn>
              <a:cxn ang="0">
                <a:pos x="555" y="23"/>
              </a:cxn>
              <a:cxn ang="0">
                <a:pos x="627" y="8"/>
              </a:cxn>
              <a:cxn ang="0">
                <a:pos x="700" y="0"/>
              </a:cxn>
              <a:cxn ang="0">
                <a:pos x="739" y="0"/>
              </a:cxn>
              <a:cxn ang="0">
                <a:pos x="1292" y="0"/>
              </a:cxn>
            </a:cxnLst>
            <a:rect l="0" t="0" r="r" b="b"/>
            <a:pathLst>
              <a:path w="1292" h="739">
                <a:moveTo>
                  <a:pt x="0" y="739"/>
                </a:moveTo>
                <a:lnTo>
                  <a:pt x="2" y="700"/>
                </a:lnTo>
                <a:lnTo>
                  <a:pt x="9" y="626"/>
                </a:lnTo>
                <a:lnTo>
                  <a:pt x="23" y="554"/>
                </a:lnTo>
                <a:lnTo>
                  <a:pt x="45" y="484"/>
                </a:lnTo>
                <a:lnTo>
                  <a:pt x="74" y="417"/>
                </a:lnTo>
                <a:lnTo>
                  <a:pt x="107" y="355"/>
                </a:lnTo>
                <a:lnTo>
                  <a:pt x="147" y="296"/>
                </a:lnTo>
                <a:lnTo>
                  <a:pt x="192" y="242"/>
                </a:lnTo>
                <a:lnTo>
                  <a:pt x="242" y="191"/>
                </a:lnTo>
                <a:lnTo>
                  <a:pt x="297" y="147"/>
                </a:lnTo>
                <a:lnTo>
                  <a:pt x="356" y="106"/>
                </a:lnTo>
                <a:lnTo>
                  <a:pt x="419" y="72"/>
                </a:lnTo>
                <a:lnTo>
                  <a:pt x="486" y="44"/>
                </a:lnTo>
                <a:lnTo>
                  <a:pt x="555" y="23"/>
                </a:lnTo>
                <a:lnTo>
                  <a:pt x="627" y="8"/>
                </a:lnTo>
                <a:lnTo>
                  <a:pt x="700" y="0"/>
                </a:lnTo>
                <a:lnTo>
                  <a:pt x="739" y="0"/>
                </a:lnTo>
                <a:lnTo>
                  <a:pt x="1292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9" name="Freeform 60"/>
          <p:cNvSpPr>
            <a:spLocks/>
          </p:cNvSpPr>
          <p:nvPr/>
        </p:nvSpPr>
        <p:spPr bwMode="auto">
          <a:xfrm>
            <a:off x="5120929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1" y="416"/>
              </a:cxn>
              <a:cxn ang="0">
                <a:pos x="0" y="377"/>
              </a:cxn>
              <a:cxn ang="0">
                <a:pos x="1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1" y="416"/>
                </a:lnTo>
                <a:lnTo>
                  <a:pt x="0" y="377"/>
                </a:lnTo>
                <a:lnTo>
                  <a:pt x="1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0" name="Freeform 61"/>
          <p:cNvSpPr>
            <a:spLocks/>
          </p:cNvSpPr>
          <p:nvPr/>
        </p:nvSpPr>
        <p:spPr bwMode="auto">
          <a:xfrm>
            <a:off x="463096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9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2" y="416"/>
              </a:cxn>
              <a:cxn ang="0">
                <a:pos x="0" y="377"/>
              </a:cxn>
              <a:cxn ang="0">
                <a:pos x="2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9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9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2" y="416"/>
                </a:lnTo>
                <a:lnTo>
                  <a:pt x="0" y="377"/>
                </a:lnTo>
                <a:lnTo>
                  <a:pt x="2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9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1" name="Freeform 62"/>
          <p:cNvSpPr>
            <a:spLocks/>
          </p:cNvSpPr>
          <p:nvPr/>
        </p:nvSpPr>
        <p:spPr bwMode="auto">
          <a:xfrm>
            <a:off x="414001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7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0" y="416"/>
              </a:cxn>
              <a:cxn ang="0">
                <a:pos x="0" y="377"/>
              </a:cxn>
              <a:cxn ang="0">
                <a:pos x="0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7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7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0" y="416"/>
                </a:lnTo>
                <a:lnTo>
                  <a:pt x="0" y="377"/>
                </a:lnTo>
                <a:lnTo>
                  <a:pt x="0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7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2" name="Freeform 63"/>
          <p:cNvSpPr>
            <a:spLocks/>
          </p:cNvSpPr>
          <p:nvPr/>
        </p:nvSpPr>
        <p:spPr bwMode="auto">
          <a:xfrm>
            <a:off x="7272561" y="3686138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6" y="417"/>
              </a:cxn>
              <a:cxn ang="0">
                <a:pos x="740" y="490"/>
              </a:cxn>
              <a:cxn ang="0">
                <a:pos x="711" y="558"/>
              </a:cxn>
              <a:cxn ang="0">
                <a:pos x="671" y="618"/>
              </a:cxn>
              <a:cxn ang="0">
                <a:pos x="619" y="670"/>
              </a:cxn>
              <a:cxn ang="0">
                <a:pos x="558" y="710"/>
              </a:cxn>
              <a:cxn ang="0">
                <a:pos x="491" y="739"/>
              </a:cxn>
              <a:cxn ang="0">
                <a:pos x="417" y="755"/>
              </a:cxn>
              <a:cxn ang="0">
                <a:pos x="378" y="757"/>
              </a:cxn>
              <a:cxn ang="0">
                <a:pos x="339" y="755"/>
              </a:cxn>
              <a:cxn ang="0">
                <a:pos x="266" y="739"/>
              </a:cxn>
              <a:cxn ang="0">
                <a:pos x="198" y="710"/>
              </a:cxn>
              <a:cxn ang="0">
                <a:pos x="138" y="670"/>
              </a:cxn>
              <a:cxn ang="0">
                <a:pos x="86" y="618"/>
              </a:cxn>
              <a:cxn ang="0">
                <a:pos x="46" y="558"/>
              </a:cxn>
              <a:cxn ang="0">
                <a:pos x="17" y="490"/>
              </a:cxn>
              <a:cxn ang="0">
                <a:pos x="1" y="417"/>
              </a:cxn>
              <a:cxn ang="0">
                <a:pos x="0" y="378"/>
              </a:cxn>
              <a:cxn ang="0">
                <a:pos x="1" y="339"/>
              </a:cxn>
              <a:cxn ang="0">
                <a:pos x="17" y="265"/>
              </a:cxn>
              <a:cxn ang="0">
                <a:pos x="46" y="198"/>
              </a:cxn>
              <a:cxn ang="0">
                <a:pos x="86" y="137"/>
              </a:cxn>
              <a:cxn ang="0">
                <a:pos x="138" y="85"/>
              </a:cxn>
              <a:cxn ang="0">
                <a:pos x="198" y="45"/>
              </a:cxn>
              <a:cxn ang="0">
                <a:pos x="266" y="16"/>
              </a:cxn>
              <a:cxn ang="0">
                <a:pos x="339" y="0"/>
              </a:cxn>
              <a:cxn ang="0">
                <a:pos x="378" y="0"/>
              </a:cxn>
              <a:cxn ang="0">
                <a:pos x="417" y="0"/>
              </a:cxn>
              <a:cxn ang="0">
                <a:pos x="491" y="16"/>
              </a:cxn>
              <a:cxn ang="0">
                <a:pos x="558" y="45"/>
              </a:cxn>
              <a:cxn ang="0">
                <a:pos x="619" y="85"/>
              </a:cxn>
              <a:cxn ang="0">
                <a:pos x="671" y="137"/>
              </a:cxn>
              <a:cxn ang="0">
                <a:pos x="711" y="198"/>
              </a:cxn>
              <a:cxn ang="0">
                <a:pos x="740" y="265"/>
              </a:cxn>
              <a:cxn ang="0">
                <a:pos x="756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6" y="417"/>
                </a:lnTo>
                <a:lnTo>
                  <a:pt x="740" y="490"/>
                </a:lnTo>
                <a:lnTo>
                  <a:pt x="711" y="558"/>
                </a:lnTo>
                <a:lnTo>
                  <a:pt x="671" y="618"/>
                </a:lnTo>
                <a:lnTo>
                  <a:pt x="619" y="670"/>
                </a:lnTo>
                <a:lnTo>
                  <a:pt x="558" y="710"/>
                </a:lnTo>
                <a:lnTo>
                  <a:pt x="491" y="739"/>
                </a:lnTo>
                <a:lnTo>
                  <a:pt x="417" y="755"/>
                </a:lnTo>
                <a:lnTo>
                  <a:pt x="378" y="757"/>
                </a:lnTo>
                <a:lnTo>
                  <a:pt x="339" y="755"/>
                </a:lnTo>
                <a:lnTo>
                  <a:pt x="266" y="739"/>
                </a:lnTo>
                <a:lnTo>
                  <a:pt x="198" y="710"/>
                </a:lnTo>
                <a:lnTo>
                  <a:pt x="138" y="670"/>
                </a:lnTo>
                <a:lnTo>
                  <a:pt x="86" y="618"/>
                </a:lnTo>
                <a:lnTo>
                  <a:pt x="46" y="558"/>
                </a:lnTo>
                <a:lnTo>
                  <a:pt x="17" y="490"/>
                </a:lnTo>
                <a:lnTo>
                  <a:pt x="1" y="417"/>
                </a:lnTo>
                <a:lnTo>
                  <a:pt x="0" y="378"/>
                </a:lnTo>
                <a:lnTo>
                  <a:pt x="1" y="339"/>
                </a:lnTo>
                <a:lnTo>
                  <a:pt x="17" y="265"/>
                </a:lnTo>
                <a:lnTo>
                  <a:pt x="46" y="198"/>
                </a:lnTo>
                <a:lnTo>
                  <a:pt x="86" y="137"/>
                </a:lnTo>
                <a:lnTo>
                  <a:pt x="138" y="85"/>
                </a:lnTo>
                <a:lnTo>
                  <a:pt x="198" y="45"/>
                </a:lnTo>
                <a:lnTo>
                  <a:pt x="266" y="16"/>
                </a:lnTo>
                <a:lnTo>
                  <a:pt x="339" y="0"/>
                </a:lnTo>
                <a:lnTo>
                  <a:pt x="378" y="0"/>
                </a:lnTo>
                <a:lnTo>
                  <a:pt x="417" y="0"/>
                </a:lnTo>
                <a:lnTo>
                  <a:pt x="491" y="16"/>
                </a:lnTo>
                <a:lnTo>
                  <a:pt x="558" y="45"/>
                </a:lnTo>
                <a:lnTo>
                  <a:pt x="619" y="85"/>
                </a:lnTo>
                <a:lnTo>
                  <a:pt x="671" y="137"/>
                </a:lnTo>
                <a:lnTo>
                  <a:pt x="711" y="198"/>
                </a:lnTo>
                <a:lnTo>
                  <a:pt x="740" y="265"/>
                </a:lnTo>
                <a:lnTo>
                  <a:pt x="756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 flipV="1">
            <a:off x="8454769" y="3454328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4" name="Freeform 66"/>
          <p:cNvSpPr>
            <a:spLocks/>
          </p:cNvSpPr>
          <p:nvPr/>
        </p:nvSpPr>
        <p:spPr bwMode="auto">
          <a:xfrm>
            <a:off x="8390945" y="3533823"/>
            <a:ext cx="128629" cy="58058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95" y="194"/>
              </a:cxn>
              <a:cxn ang="0">
                <a:pos x="0" y="0"/>
              </a:cxn>
            </a:cxnLst>
            <a:rect l="0" t="0" r="r" b="b"/>
            <a:pathLst>
              <a:path w="392" h="194">
                <a:moveTo>
                  <a:pt x="392" y="0"/>
                </a:moveTo>
                <a:lnTo>
                  <a:pt x="195" y="19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5" name="Freeform 64"/>
          <p:cNvSpPr>
            <a:spLocks/>
          </p:cNvSpPr>
          <p:nvPr/>
        </p:nvSpPr>
        <p:spPr bwMode="auto">
          <a:xfrm>
            <a:off x="8315375" y="3689257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4" y="417"/>
              </a:cxn>
              <a:cxn ang="0">
                <a:pos x="739" y="490"/>
              </a:cxn>
              <a:cxn ang="0">
                <a:pos x="710" y="558"/>
              </a:cxn>
              <a:cxn ang="0">
                <a:pos x="669" y="618"/>
              </a:cxn>
              <a:cxn ang="0">
                <a:pos x="618" y="670"/>
              </a:cxn>
              <a:cxn ang="0">
                <a:pos x="557" y="710"/>
              </a:cxn>
              <a:cxn ang="0">
                <a:pos x="489" y="739"/>
              </a:cxn>
              <a:cxn ang="0">
                <a:pos x="416" y="755"/>
              </a:cxn>
              <a:cxn ang="0">
                <a:pos x="377" y="757"/>
              </a:cxn>
              <a:cxn ang="0">
                <a:pos x="338" y="755"/>
              </a:cxn>
              <a:cxn ang="0">
                <a:pos x="265" y="739"/>
              </a:cxn>
              <a:cxn ang="0">
                <a:pos x="197" y="710"/>
              </a:cxn>
              <a:cxn ang="0">
                <a:pos x="137" y="670"/>
              </a:cxn>
              <a:cxn ang="0">
                <a:pos x="85" y="618"/>
              </a:cxn>
              <a:cxn ang="0">
                <a:pos x="44" y="558"/>
              </a:cxn>
              <a:cxn ang="0">
                <a:pos x="16" y="490"/>
              </a:cxn>
              <a:cxn ang="0">
                <a:pos x="0" y="417"/>
              </a:cxn>
              <a:cxn ang="0">
                <a:pos x="0" y="378"/>
              </a:cxn>
              <a:cxn ang="0">
                <a:pos x="0" y="339"/>
              </a:cxn>
              <a:cxn ang="0">
                <a:pos x="16" y="265"/>
              </a:cxn>
              <a:cxn ang="0">
                <a:pos x="44" y="198"/>
              </a:cxn>
              <a:cxn ang="0">
                <a:pos x="85" y="137"/>
              </a:cxn>
              <a:cxn ang="0">
                <a:pos x="137" y="85"/>
              </a:cxn>
              <a:cxn ang="0">
                <a:pos x="197" y="45"/>
              </a:cxn>
              <a:cxn ang="0">
                <a:pos x="265" y="16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89" y="16"/>
              </a:cxn>
              <a:cxn ang="0">
                <a:pos x="557" y="45"/>
              </a:cxn>
              <a:cxn ang="0">
                <a:pos x="618" y="85"/>
              </a:cxn>
              <a:cxn ang="0">
                <a:pos x="669" y="137"/>
              </a:cxn>
              <a:cxn ang="0">
                <a:pos x="710" y="198"/>
              </a:cxn>
              <a:cxn ang="0">
                <a:pos x="739" y="265"/>
              </a:cxn>
              <a:cxn ang="0">
                <a:pos x="754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4" y="417"/>
                </a:lnTo>
                <a:lnTo>
                  <a:pt x="739" y="490"/>
                </a:lnTo>
                <a:lnTo>
                  <a:pt x="710" y="558"/>
                </a:lnTo>
                <a:lnTo>
                  <a:pt x="669" y="618"/>
                </a:lnTo>
                <a:lnTo>
                  <a:pt x="618" y="670"/>
                </a:lnTo>
                <a:lnTo>
                  <a:pt x="557" y="710"/>
                </a:lnTo>
                <a:lnTo>
                  <a:pt x="489" y="739"/>
                </a:lnTo>
                <a:lnTo>
                  <a:pt x="416" y="755"/>
                </a:lnTo>
                <a:lnTo>
                  <a:pt x="377" y="757"/>
                </a:lnTo>
                <a:lnTo>
                  <a:pt x="338" y="755"/>
                </a:lnTo>
                <a:lnTo>
                  <a:pt x="265" y="739"/>
                </a:lnTo>
                <a:lnTo>
                  <a:pt x="197" y="710"/>
                </a:lnTo>
                <a:lnTo>
                  <a:pt x="137" y="670"/>
                </a:lnTo>
                <a:lnTo>
                  <a:pt x="85" y="618"/>
                </a:lnTo>
                <a:lnTo>
                  <a:pt x="44" y="558"/>
                </a:lnTo>
                <a:lnTo>
                  <a:pt x="16" y="490"/>
                </a:lnTo>
                <a:lnTo>
                  <a:pt x="0" y="417"/>
                </a:lnTo>
                <a:lnTo>
                  <a:pt x="0" y="378"/>
                </a:lnTo>
                <a:lnTo>
                  <a:pt x="0" y="339"/>
                </a:lnTo>
                <a:lnTo>
                  <a:pt x="16" y="265"/>
                </a:lnTo>
                <a:lnTo>
                  <a:pt x="44" y="198"/>
                </a:lnTo>
                <a:lnTo>
                  <a:pt x="85" y="137"/>
                </a:lnTo>
                <a:lnTo>
                  <a:pt x="137" y="85"/>
                </a:lnTo>
                <a:lnTo>
                  <a:pt x="197" y="45"/>
                </a:lnTo>
                <a:lnTo>
                  <a:pt x="265" y="16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89" y="16"/>
                </a:lnTo>
                <a:lnTo>
                  <a:pt x="557" y="45"/>
                </a:lnTo>
                <a:lnTo>
                  <a:pt x="618" y="85"/>
                </a:lnTo>
                <a:lnTo>
                  <a:pt x="669" y="137"/>
                </a:lnTo>
                <a:lnTo>
                  <a:pt x="710" y="198"/>
                </a:lnTo>
                <a:lnTo>
                  <a:pt x="739" y="265"/>
                </a:lnTo>
                <a:lnTo>
                  <a:pt x="754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8110132" y="3139232"/>
            <a:ext cx="703040" cy="267960"/>
          </a:xfrm>
          <a:prstGeom prst="rect">
            <a:avLst/>
          </a:prstGeom>
          <a:solidFill>
            <a:srgbClr val="61C19B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Personal Work</a:t>
            </a:r>
          </a:p>
        </p:txBody>
      </p:sp>
      <p:sp>
        <p:nvSpPr>
          <p:cNvPr id="47" name="Flecha derecha 46"/>
          <p:cNvSpPr/>
          <p:nvPr/>
        </p:nvSpPr>
        <p:spPr>
          <a:xfrm>
            <a:off x="3925129" y="3676088"/>
            <a:ext cx="490950" cy="378939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8034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level (not required but advised to try at least)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additional branches for a particular work</a:t>
            </a:r>
          </a:p>
          <a:p>
            <a:endParaRPr lang="en-US" dirty="0"/>
          </a:p>
          <a:p>
            <a:r>
              <a:rPr lang="en-US" dirty="0"/>
              <a:t>Merge with DNI branch when done</a:t>
            </a:r>
          </a:p>
          <a:p>
            <a:pPr lvl="1"/>
            <a:r>
              <a:rPr lang="en-US" dirty="0"/>
              <a:t>Only use the Web interface to merge</a:t>
            </a:r>
          </a:p>
          <a:p>
            <a:pPr lvl="1"/>
            <a:r>
              <a:rPr lang="en-US" dirty="0"/>
              <a:t>Command line tool are not easy to use (especially when conflicts appears) </a:t>
            </a:r>
          </a:p>
          <a:p>
            <a:pPr lvl="1"/>
            <a:endParaRPr lang="en-US" dirty="0"/>
          </a:p>
          <a:p>
            <a:r>
              <a:rPr lang="en-US" dirty="0"/>
              <a:t>Allows to work on multiple tasks at once (and do not have a chaos in hands)</a:t>
            </a:r>
          </a:p>
          <a:p>
            <a:endParaRPr lang="en-US" dirty="0"/>
          </a:p>
          <a:p>
            <a:r>
              <a:rPr lang="en-US" dirty="0"/>
              <a:t>Use issue board to track your progress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7724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Gitlab</a:t>
            </a:r>
            <a:r>
              <a:rPr lang="en-US"/>
              <a:t> Interface</a:t>
            </a:r>
            <a:br>
              <a:rPr lang="en-US" dirty="0"/>
            </a:br>
            <a:r>
              <a:rPr lang="en-US" dirty="0"/>
              <a:t>(not needed </a:t>
            </a:r>
            <a:r>
              <a:rPr lang="en-US" dirty="0" err="1"/>
              <a:t>git</a:t>
            </a:r>
            <a:r>
              <a:rPr lang="en-US" dirty="0"/>
              <a:t> deep understanding)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980728"/>
            <a:ext cx="6735092" cy="23070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8" y="2634492"/>
            <a:ext cx="5220072" cy="2408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8"/>
          <a:stretch/>
        </p:blipFill>
        <p:spPr>
          <a:xfrm>
            <a:off x="4287032" y="3751037"/>
            <a:ext cx="3385294" cy="2584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4683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GitLab</a:t>
            </a:r>
            <a:r>
              <a:rPr lang="en-US" dirty="0"/>
              <a:t> interface (Demo)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" y="1020914"/>
            <a:ext cx="6126251" cy="25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7" y="2461764"/>
            <a:ext cx="4696358" cy="288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96294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repository (Demo)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Homework's</a:t>
            </a:r>
          </a:p>
          <a:p>
            <a:pPr lvl="1"/>
            <a:r>
              <a:rPr lang="en-US" dirty="0"/>
              <a:t>Book material</a:t>
            </a:r>
          </a:p>
          <a:p>
            <a:pPr lvl="1"/>
            <a:endParaRPr lang="en-US" dirty="0"/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Develop here. Add a </a:t>
            </a:r>
            <a:r>
              <a:rPr lang="en-US" dirty="0" err="1"/>
              <a:t>SOLUTION.md</a:t>
            </a:r>
            <a:br>
              <a:rPr lang="en-US" dirty="0"/>
            </a:br>
            <a:r>
              <a:rPr lang="en-US" dirty="0"/>
              <a:t> at the end on the P{$$} dir.</a:t>
            </a:r>
          </a:p>
          <a:p>
            <a:endParaRPr lang="en-US" dirty="0"/>
          </a:p>
          <a:p>
            <a:r>
              <a:rPr lang="en-US" dirty="0"/>
              <a:t>xv6 </a:t>
            </a:r>
          </a:p>
          <a:p>
            <a:pPr lvl="1"/>
            <a:r>
              <a:rPr lang="en-US" dirty="0"/>
              <a:t>Source code if the hacking </a:t>
            </a:r>
            <a:br>
              <a:rPr lang="en-US" dirty="0"/>
            </a:br>
            <a:r>
              <a:rPr lang="en-US" dirty="0"/>
              <a:t>environment used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57" y="880069"/>
            <a:ext cx="3869588" cy="468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99309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(</a:t>
            </a:r>
            <a:r>
              <a:rPr lang="es-ES_tradnl" dirty="0" err="1"/>
              <a:t>Some</a:t>
            </a:r>
            <a:r>
              <a:rPr lang="es-ES_tradnl" dirty="0"/>
              <a:t>) </a:t>
            </a:r>
            <a:r>
              <a:rPr lang="es-ES_tradnl" dirty="0" err="1"/>
              <a:t>current</a:t>
            </a:r>
            <a:r>
              <a:rPr lang="es-ES_tradnl" dirty="0"/>
              <a:t> </a:t>
            </a:r>
            <a:r>
              <a:rPr lang="es-ES_tradnl" dirty="0" err="1"/>
              <a:t>tools</a:t>
            </a:r>
            <a:r>
              <a:rPr lang="es-ES_tradnl" dirty="0"/>
              <a:t>  as a “regular” </a:t>
            </a:r>
            <a:r>
              <a:rPr lang="es-ES_tradnl" dirty="0" err="1"/>
              <a:t>user</a:t>
            </a:r>
            <a:endParaRPr lang="es-ES_tradnl" dirty="0"/>
          </a:p>
          <a:p>
            <a:pPr lvl="1"/>
            <a:r>
              <a:rPr lang="es-ES_tradnl" dirty="0"/>
              <a:t>Virtual Machine </a:t>
            </a:r>
            <a:r>
              <a:rPr lang="es-ES_tradnl" dirty="0" err="1"/>
              <a:t>deployment</a:t>
            </a:r>
            <a:r>
              <a:rPr lang="es-ES_tradnl" dirty="0"/>
              <a:t>/</a:t>
            </a:r>
            <a:r>
              <a:rPr lang="es-ES_tradnl" dirty="0" err="1"/>
              <a:t>provisioning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r>
              <a:rPr lang="es-ES_tradnl" dirty="0"/>
              <a:t> (</a:t>
            </a:r>
            <a:r>
              <a:rPr lang="es-ES_tradnl" dirty="0" err="1"/>
              <a:t>vagrant</a:t>
            </a:r>
            <a:r>
              <a:rPr lang="es-ES_tradnl" dirty="0"/>
              <a:t>)</a:t>
            </a:r>
          </a:p>
          <a:p>
            <a:pPr lvl="1"/>
            <a:r>
              <a:rPr lang="es-ES_tradnl" dirty="0" err="1"/>
              <a:t>Version</a:t>
            </a:r>
            <a:r>
              <a:rPr lang="es-ES_tradnl" dirty="0"/>
              <a:t> control </a:t>
            </a:r>
            <a:r>
              <a:rPr lang="es-ES_tradnl" dirty="0" err="1"/>
              <a:t>system</a:t>
            </a:r>
            <a:r>
              <a:rPr lang="es-ES_tradnl" dirty="0"/>
              <a:t> (</a:t>
            </a:r>
            <a:r>
              <a:rPr lang="es-ES_tradnl" dirty="0" err="1"/>
              <a:t>git</a:t>
            </a:r>
            <a:r>
              <a:rPr lang="es-ES_tradnl" dirty="0"/>
              <a:t>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a abstraction layer on top of any virtualization layer</a:t>
            </a:r>
          </a:p>
          <a:p>
            <a:pPr lvl="1"/>
            <a:r>
              <a:rPr lang="en-US" dirty="0"/>
              <a:t>Works with </a:t>
            </a:r>
            <a:r>
              <a:rPr lang="en-US" dirty="0" err="1"/>
              <a:t>VirtualBox</a:t>
            </a:r>
            <a:r>
              <a:rPr lang="en-US" dirty="0"/>
              <a:t>, </a:t>
            </a:r>
            <a:r>
              <a:rPr lang="en-US" dirty="0" err="1"/>
              <a:t>Vmware</a:t>
            </a:r>
            <a:r>
              <a:rPr lang="en-US" dirty="0"/>
              <a:t>, Hyper-V, …, </a:t>
            </a:r>
            <a:r>
              <a:rPr lang="en-US" dirty="0" err="1"/>
              <a:t>lxc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, etc…</a:t>
            </a:r>
          </a:p>
          <a:p>
            <a:pPr lvl="1"/>
            <a:r>
              <a:rPr lang="en-US" dirty="0"/>
              <a:t>Although the lab work can be done with plain </a:t>
            </a:r>
            <a:r>
              <a:rPr lang="en-US" dirty="0" err="1"/>
              <a:t>VirtualBox</a:t>
            </a:r>
            <a:r>
              <a:rPr lang="en-US" dirty="0"/>
              <a:t>, vagrant is recommended to avoid the hassle of crude virtual machines (VM)</a:t>
            </a:r>
          </a:p>
          <a:p>
            <a:pPr lvl="1"/>
            <a:r>
              <a:rPr lang="en-US" dirty="0"/>
              <a:t>Used as a “simplification” tool for VM handling</a:t>
            </a:r>
          </a:p>
          <a:p>
            <a:pPr lvl="1"/>
            <a:endParaRPr lang="en-US" dirty="0"/>
          </a:p>
          <a:p>
            <a:r>
              <a:rPr lang="en-US" dirty="0"/>
              <a:t>Recipe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Install vagrant and </a:t>
            </a:r>
            <a:r>
              <a:rPr lang="en-US" dirty="0" err="1"/>
              <a:t>VirtualBox</a:t>
            </a:r>
            <a:r>
              <a:rPr lang="en-US" dirty="0"/>
              <a:t> (Linux/Windows/OSX)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myWorkingDir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debian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/jessie64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!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vagrant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Boxes != instances</a:t>
            </a:r>
          </a:p>
          <a:p>
            <a:r>
              <a:rPr lang="en-US" dirty="0"/>
              <a:t>List boxes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list</a:t>
            </a:r>
          </a:p>
          <a:p>
            <a:r>
              <a:rPr lang="en-US" dirty="0"/>
              <a:t>Create a new instance (persistent)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directory; cd directory; Vagrant init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some_box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r>
              <a:rPr lang="en-US" dirty="0"/>
              <a:t>File interaction</a:t>
            </a:r>
          </a:p>
          <a:p>
            <a:pPr lvl="1"/>
            <a:r>
              <a:rPr lang="en-US" dirty="0"/>
              <a:t>Use the shared dir and work in the host</a:t>
            </a:r>
          </a:p>
          <a:p>
            <a:pPr lvl="2"/>
            <a:r>
              <a:rPr lang="en-US" dirty="0"/>
              <a:t>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</a:t>
            </a:r>
            <a:r>
              <a:rPr lang="en-US" dirty="0"/>
              <a:t> directory is working directory in host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err="1"/>
              <a:t>utils</a:t>
            </a:r>
            <a:r>
              <a:rPr lang="en-US" dirty="0"/>
              <a:t> installed in the VM (version number should match)</a:t>
            </a:r>
          </a:p>
          <a:p>
            <a:pPr lvl="2"/>
            <a:r>
              <a:rPr lang="en-US" dirty="0"/>
              <a:t>Beware clock-skew between VM and host (might affect make/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x11 forwarding (required a X11 server)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rdp</a:t>
            </a:r>
            <a:r>
              <a:rPr lang="en-US" dirty="0"/>
              <a:t> (requires Windows host and a </a:t>
            </a:r>
            <a:r>
              <a:rPr lang="en-US" dirty="0" err="1"/>
              <a:t>rDesktop</a:t>
            </a:r>
            <a:r>
              <a:rPr lang="en-US" dirty="0"/>
              <a:t>/VNC client)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VirtualBox</a:t>
            </a:r>
            <a:r>
              <a:rPr lang="en-US" dirty="0"/>
              <a:t> interface</a:t>
            </a:r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handle instances</a:t>
            </a:r>
          </a:p>
          <a:p>
            <a:pPr lvl="1"/>
            <a:r>
              <a:rPr lang="en-US" dirty="0"/>
              <a:t>To inspect the system status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global-status</a:t>
            </a:r>
          </a:p>
          <a:p>
            <a:pPr lvl="1"/>
            <a:r>
              <a:rPr lang="en-US" dirty="0"/>
              <a:t>To delete instances use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destroy</a:t>
            </a:r>
            <a:r>
              <a:rPr lang="en-US" dirty="0"/>
              <a:t>” (never delete a VM from </a:t>
            </a:r>
            <a:r>
              <a:rPr lang="en-US" dirty="0" err="1"/>
              <a:t>virtualBox</a:t>
            </a:r>
            <a:r>
              <a:rPr lang="en-US" dirty="0"/>
              <a:t> interface!)</a:t>
            </a:r>
          </a:p>
          <a:p>
            <a:pPr lvl="1"/>
            <a:endParaRPr lang="en-US" dirty="0"/>
          </a:p>
          <a:p>
            <a:r>
              <a:rPr lang="en-US" dirty="0"/>
              <a:t>To handle boxes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list  </a:t>
            </a:r>
            <a:r>
              <a:rPr lang="en-US" dirty="0"/>
              <a:t>-- List versions installed, that might me updated in remote server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update </a:t>
            </a:r>
            <a:r>
              <a:rPr lang="en-US" dirty="0"/>
              <a:t>-- To download updated versions of the box (</a:t>
            </a:r>
            <a:r>
              <a:rPr lang="en-US" dirty="0" err="1"/>
              <a:t>v.gr</a:t>
            </a:r>
            <a:r>
              <a:rPr lang="en-US" dirty="0"/>
              <a:t>. if the box is upgraded on </a:t>
            </a:r>
            <a:r>
              <a:rPr lang="en-US" dirty="0" err="1"/>
              <a:t>atlas.hashicorp.com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remove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vpuente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/AOSUC </a:t>
            </a:r>
            <a:r>
              <a:rPr lang="en-US" dirty="0"/>
              <a:t>--</a:t>
            </a:r>
            <a:r>
              <a:rPr lang="en-US"/>
              <a:t>box-version 1.22 </a:t>
            </a:r>
            <a:r>
              <a:rPr lang="en-US" dirty="0"/>
              <a:t>-- cleans old version for that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53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AOS Vagrant Box: </a:t>
            </a:r>
            <a:r>
              <a:rPr lang="en-US" dirty="0" err="1"/>
              <a:t>vpuente</a:t>
            </a:r>
            <a:r>
              <a:rPr lang="en-US" dirty="0"/>
              <a:t>/AOSUC  (Demo)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84" y="879475"/>
            <a:ext cx="5703069" cy="5562600"/>
          </a:xfrm>
        </p:spPr>
      </p:pic>
    </p:spTree>
    <p:extLst>
      <p:ext uri="{BB962C8B-B14F-4D97-AF65-F5344CB8AC3E}">
        <p14:creationId xmlns:p14="http://schemas.microsoft.com/office/powerpoint/2010/main" val="191526596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 to provision the Environment without tinkering with the files</a:t>
            </a:r>
          </a:p>
          <a:p>
            <a:pPr lvl="1"/>
            <a:r>
              <a:rPr lang="en-US" dirty="0"/>
              <a:t>Download the box “once”! (not each time you install it)</a:t>
            </a:r>
          </a:p>
          <a:p>
            <a:pPr lvl="1"/>
            <a:r>
              <a:rPr lang="en-US" dirty="0"/>
              <a:t>Use it many times in many different contexts (v.gr. a particular lab or section)</a:t>
            </a:r>
          </a:p>
          <a:p>
            <a:pPr lvl="2"/>
            <a:r>
              <a:rPr lang="en-US" dirty="0"/>
              <a:t>Share the changes (labs, exams, </a:t>
            </a:r>
            <a:r>
              <a:rPr lang="en-US" dirty="0" err="1"/>
              <a:t>etc</a:t>
            </a:r>
            <a:r>
              <a:rPr lang="is-IS" dirty="0"/>
              <a:t>…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Allows to run the box to any provider (beyond </a:t>
            </a:r>
            <a:r>
              <a:rPr lang="en-US" dirty="0" err="1"/>
              <a:t>VirtualBox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Local or external (i.e. Cloud provider such as AWS, GCE, Azure, etc…)</a:t>
            </a:r>
          </a:p>
          <a:p>
            <a:pPr lvl="1"/>
            <a:r>
              <a:rPr lang="en-US" dirty="0"/>
              <a:t>A higher level of automation are Chef and Puppet (automated delivery and provisioning)</a:t>
            </a:r>
          </a:p>
          <a:p>
            <a:pPr lvl="1"/>
            <a:r>
              <a:rPr lang="en-US" dirty="0"/>
              <a:t>Plays nice with Docker, CI systems (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), </a:t>
            </a:r>
            <a:r>
              <a:rPr lang="is-IS" dirty="0"/>
              <a:t>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Only used as a tool!</a:t>
            </a:r>
          </a:p>
          <a:p>
            <a:pPr lvl="1"/>
            <a:r>
              <a:rPr lang="en-US" dirty="0"/>
              <a:t>Interesting in learning more?: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Virtualización</a:t>
            </a:r>
            <a:r>
              <a:rPr lang="en-US" dirty="0"/>
              <a:t> y </a:t>
            </a:r>
            <a:r>
              <a:rPr lang="en-US" dirty="0" err="1"/>
              <a:t>Seguridad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other options?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to do the lab natively in:</a:t>
            </a:r>
          </a:p>
          <a:p>
            <a:pPr lvl="1"/>
            <a:r>
              <a:rPr lang="en-US" dirty="0"/>
              <a:t>Linux (ugh)</a:t>
            </a:r>
          </a:p>
          <a:p>
            <a:pPr lvl="1"/>
            <a:r>
              <a:rPr lang="en-US" dirty="0"/>
              <a:t>Windows 10 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linux</a:t>
            </a:r>
            <a:r>
              <a:rPr lang="en-US" dirty="0"/>
              <a:t> subsystem </a:t>
            </a:r>
          </a:p>
          <a:p>
            <a:pPr lvl="2"/>
            <a:r>
              <a:rPr lang="en-US" dirty="0">
                <a:hlinkClick r:id="rId2"/>
              </a:rPr>
              <a:t>https://msdn.microsoft.com/es-es/commandline/wsl/install_guide</a:t>
            </a:r>
            <a:endParaRPr lang="en-US" dirty="0"/>
          </a:p>
          <a:p>
            <a:pPr lvl="1"/>
            <a:r>
              <a:rPr lang="en-US" dirty="0" err="1"/>
              <a:t>osX</a:t>
            </a:r>
            <a:endParaRPr lang="en-US" dirty="0"/>
          </a:p>
          <a:p>
            <a:pPr lvl="2"/>
            <a:r>
              <a:rPr lang="en-US" dirty="0"/>
              <a:t>Using port or brew</a:t>
            </a:r>
          </a:p>
          <a:p>
            <a:pPr lvl="2"/>
            <a:r>
              <a:rPr lang="en-US" dirty="0">
                <a:hlinkClick r:id="rId3"/>
              </a:rPr>
              <a:t>https://stackoverflow.com/questions/39052271/compile-xv6-on-mac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My advice?</a:t>
            </a:r>
          </a:p>
          <a:p>
            <a:pPr lvl="1"/>
            <a:r>
              <a:rPr lang="en-US" dirty="0"/>
              <a:t>Pick your choice</a:t>
            </a:r>
            <a:r>
              <a:rPr lang="mr-IN" dirty="0"/>
              <a:t>…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00123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editor</a:t>
            </a:r>
          </a:p>
          <a:p>
            <a:pPr lvl="1"/>
            <a:r>
              <a:rPr lang="en-US" dirty="0"/>
              <a:t>Vim </a:t>
            </a:r>
            <a:r>
              <a:rPr lang="en-US" dirty="0">
                <a:sym typeface="Wingdings"/>
              </a:rPr>
              <a:t>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Visual Source Code</a:t>
            </a:r>
          </a:p>
          <a:p>
            <a:pPr lvl="1"/>
            <a:r>
              <a:rPr lang="en-US" dirty="0" err="1"/>
              <a:t>SublimeText</a:t>
            </a:r>
            <a:endParaRPr lang="en-US" dirty="0"/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mr-IN" dirty="0"/>
              <a:t>…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Debugger</a:t>
            </a:r>
            <a:endParaRPr lang="es-ES" dirty="0"/>
          </a:p>
          <a:p>
            <a:pPr lvl="1"/>
            <a:r>
              <a:rPr lang="es-ES" dirty="0" err="1"/>
              <a:t>Remote-debug</a:t>
            </a:r>
            <a:r>
              <a:rPr lang="es-ES" dirty="0"/>
              <a:t> (to QEMU)</a:t>
            </a:r>
          </a:p>
          <a:p>
            <a:pPr lvl="1"/>
            <a:r>
              <a:rPr lang="es-ES" dirty="0" err="1"/>
              <a:t>gdb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http://beej.us/guide/bggdb/</a:t>
            </a:r>
            <a:endParaRPr lang="en-US" dirty="0"/>
          </a:p>
          <a:p>
            <a:pPr lvl="1"/>
            <a:r>
              <a:rPr lang="en-US" dirty="0"/>
              <a:t>Other </a:t>
            </a:r>
            <a:r>
              <a:rPr lang="en-US" dirty="0" err="1"/>
              <a:t>gdb</a:t>
            </a:r>
            <a:r>
              <a:rPr lang="en-US" dirty="0"/>
              <a:t> frontends (</a:t>
            </a:r>
            <a:r>
              <a:rPr lang="en-US" dirty="0" err="1"/>
              <a:t>ddd</a:t>
            </a:r>
            <a:r>
              <a:rPr lang="en-US" dirty="0"/>
              <a:t>, VSC, </a:t>
            </a:r>
            <a:r>
              <a:rPr lang="en-US" dirty="0" err="1"/>
              <a:t>etc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7361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102813</TotalTime>
  <Words>1125</Words>
  <Application>Microsoft Macintosh PowerPoint</Application>
  <PresentationFormat>On-screen Show (4:3)</PresentationFormat>
  <Paragraphs>230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굴림</vt:lpstr>
      <vt:lpstr>맑은 고딕</vt:lpstr>
      <vt:lpstr>맑은 고딕</vt:lpstr>
      <vt:lpstr>Calibri</vt:lpstr>
      <vt:lpstr>Courier</vt:lpstr>
      <vt:lpstr>Courier New</vt:lpstr>
      <vt:lpstr>HY견고딕</vt:lpstr>
      <vt:lpstr>Wingdings</vt:lpstr>
      <vt:lpstr>양식_공청회_발표자료-총괄-양식</vt:lpstr>
      <vt:lpstr>Advanced Operating Systems  Lab Tools Intro</vt:lpstr>
      <vt:lpstr>Environment</vt:lpstr>
      <vt:lpstr>Vagrant </vt:lpstr>
      <vt:lpstr>How to work with vagrant</vt:lpstr>
      <vt:lpstr>Other useful commands</vt:lpstr>
      <vt:lpstr>AOS Vagrant Box: vpuente/AOSUC  (Demo)</vt:lpstr>
      <vt:lpstr>Advantages</vt:lpstr>
      <vt:lpstr>There are other options?</vt:lpstr>
      <vt:lpstr>Others</vt:lpstr>
      <vt:lpstr>Lab work</vt:lpstr>
      <vt:lpstr>Personal Work tracking</vt:lpstr>
      <vt:lpstr>Workflow</vt:lpstr>
      <vt:lpstr>Updating of Guides (Pull)</vt:lpstr>
      <vt:lpstr>Download changes from the common repo</vt:lpstr>
      <vt:lpstr>Next level (not required but advised to try at least)</vt:lpstr>
      <vt:lpstr>Gitlab Interface (not needed git deep understanding)</vt:lpstr>
      <vt:lpstr>GitLab interface (Demo)</vt:lpstr>
      <vt:lpstr>Structure of the repository (Demo)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Puente Varona, Valentin</cp:lastModifiedBy>
  <cp:revision>4172</cp:revision>
  <cp:lastPrinted>2015-03-03T01:48:46Z</cp:lastPrinted>
  <dcterms:created xsi:type="dcterms:W3CDTF">2011-05-01T06:09:10Z</dcterms:created>
  <dcterms:modified xsi:type="dcterms:W3CDTF">2018-09-24T07:28:36Z</dcterms:modified>
</cp:coreProperties>
</file>