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3" r:id="rId4"/>
    <p:sldId id="264" r:id="rId5"/>
    <p:sldId id="266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4" autoAdjust="0"/>
    <p:restoredTop sz="91877" autoAdjust="0"/>
  </p:normalViewPr>
  <p:slideViewPr>
    <p:cSldViewPr snapToGrid="0">
      <p:cViewPr varScale="1">
        <p:scale>
          <a:sx n="120" d="100"/>
          <a:sy n="120" d="100"/>
        </p:scale>
        <p:origin x="11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9/2/16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2016. 9. 2.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Follow https://www.vagrantup.com/docs/virtualbox/boxes.html to update </a:t>
            </a:r>
            <a:r>
              <a:rPr lang="en-US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if there is there is version </a:t>
            </a:r>
            <a:r>
              <a:rPr lang="en-US" baseline="0" dirty="0" err="1" smtClean="0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 smtClean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  <a:p>
            <a:pPr lvl="1"/>
            <a:r>
              <a:rPr lang="es-ES_tradnl" altLang="ko-KR" dirty="0" smtClean="0"/>
              <a:t>Segundo nivel</a:t>
            </a:r>
          </a:p>
          <a:p>
            <a:pPr lvl="2"/>
            <a:r>
              <a:rPr lang="es-ES_tradnl" altLang="ko-KR" dirty="0" smtClean="0"/>
              <a:t>Tercer nivel</a:t>
            </a:r>
          </a:p>
          <a:p>
            <a:pPr lvl="3"/>
            <a:r>
              <a:rPr lang="es-ES_tradnl" altLang="ko-KR" dirty="0" smtClean="0"/>
              <a:t>Cuarto nivel</a:t>
            </a:r>
          </a:p>
          <a:p>
            <a:pPr lvl="4"/>
            <a:r>
              <a:rPr lang="es-ES_tradnl" altLang="ko-KR" dirty="0" smtClean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‹Nr.›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‹Nr.›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4" Type="http://schemas.openxmlformats.org/officeDocument/2006/relationships/hyperlink" Target="https://username@gitlab.com/AOSUC/La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 smtClean="0"/>
              <a:t>Lab Intro to Advanced Operating Systems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505752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2016/17</a:t>
            </a:r>
          </a:p>
          <a:p>
            <a:pPr algn="ctr"/>
            <a:r>
              <a:rPr lang="en-US" dirty="0" err="1" smtClean="0"/>
              <a:t>vpuente@unican.es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account in gitlab.com</a:t>
            </a:r>
          </a:p>
          <a:p>
            <a:r>
              <a:rPr lang="en-US" dirty="0" smtClean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Fork </a:t>
            </a:r>
            <a:r>
              <a:rPr lang="en-US" sz="2000" dirty="0" smtClean="0">
                <a:cs typeface="+mn-cs"/>
                <a:hlinkClick r:id="rId2"/>
              </a:rPr>
              <a:t>https://gitlab.com/AOSUC/Lab.git</a:t>
            </a: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Invite </a:t>
            </a:r>
            <a:r>
              <a:rPr lang="en-US" sz="2000" dirty="0" smtClean="0">
                <a:cs typeface="+mn-cs"/>
                <a:hlinkClick r:id="rId3"/>
              </a:rPr>
              <a:t>vpuente@gmail.com</a:t>
            </a:r>
            <a:r>
              <a:rPr lang="en-US" sz="2000" dirty="0" smtClean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clone https://</a:t>
            </a:r>
            <a:r>
              <a:rPr lang="en-US" dirty="0" err="1" smtClean="0">
                <a:cs typeface="+mn-cs"/>
              </a:rPr>
              <a:t>username@gitlab.com</a:t>
            </a:r>
            <a:r>
              <a:rPr lang="en-US" dirty="0" smtClean="0">
                <a:cs typeface="+mn-cs"/>
              </a:rPr>
              <a:t>/</a:t>
            </a:r>
            <a:r>
              <a:rPr lang="en-US" dirty="0" err="1" smtClean="0">
                <a:cs typeface="+mn-cs"/>
              </a:rPr>
              <a:t>Lab.git</a:t>
            </a:r>
            <a:endParaRPr lang="en-US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smtClean="0">
                <a:cs typeface="+mn-cs"/>
              </a:rPr>
              <a:t>START WORKING THERE / PUSH ONCE PER WEEK TO GITLAB  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add NEW_FILES DO NOT MODIFY ALREADY PRESENT FILES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commit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pull </a:t>
            </a:r>
            <a:r>
              <a:rPr lang="en-US" dirty="0" smtClean="0">
                <a:hlinkClick r:id="rId4"/>
              </a:rPr>
              <a:t>https://username@gitlab.com/AOSUC/Lab.git</a:t>
            </a:r>
            <a:endParaRPr lang="en-US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State</a:t>
            </a:r>
            <a:r>
              <a:rPr lang="es-ES_tradnl" dirty="0" smtClean="0"/>
              <a:t>-of-</a:t>
            </a:r>
            <a:r>
              <a:rPr lang="es-ES_tradnl" dirty="0" err="1" smtClean="0"/>
              <a:t>the</a:t>
            </a:r>
            <a:r>
              <a:rPr lang="es-ES_tradnl" dirty="0" smtClean="0"/>
              <a:t>-art </a:t>
            </a:r>
            <a:r>
              <a:rPr lang="es-ES_tradnl" dirty="0" err="1" smtClean="0"/>
              <a:t>tools</a:t>
            </a:r>
            <a:r>
              <a:rPr lang="es-ES_tradnl" dirty="0" smtClean="0"/>
              <a:t> as a “regular” </a:t>
            </a:r>
            <a:r>
              <a:rPr lang="es-ES_tradnl" dirty="0" err="1" smtClean="0"/>
              <a:t>user</a:t>
            </a:r>
            <a:endParaRPr lang="es-ES_tradnl" dirty="0" smtClean="0"/>
          </a:p>
          <a:p>
            <a:pPr lvl="1"/>
            <a:r>
              <a:rPr lang="es-ES_tradnl" dirty="0" smtClean="0"/>
              <a:t>Virtual Machine </a:t>
            </a:r>
            <a:r>
              <a:rPr lang="es-ES_tradnl" dirty="0" err="1" smtClean="0"/>
              <a:t>provisioning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vagrant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Version</a:t>
            </a:r>
            <a:r>
              <a:rPr lang="es-ES_tradnl" dirty="0" smtClean="0"/>
              <a:t> control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git</a:t>
            </a:r>
            <a:r>
              <a:rPr lang="es-ES_tradnl" dirty="0" smtClean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abstraction layer on top of any virtualization layer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, Hyper-V, …,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Although the lab work can be done with plain </a:t>
            </a:r>
            <a:r>
              <a:rPr lang="en-US" dirty="0" err="1" smtClean="0"/>
              <a:t>VirtualBox</a:t>
            </a:r>
            <a:r>
              <a:rPr lang="en-US" dirty="0" smtClean="0"/>
              <a:t>, vagrant is recommended to avoid the hassle of fighting with VM</a:t>
            </a:r>
          </a:p>
          <a:p>
            <a:pPr lvl="1"/>
            <a:r>
              <a:rPr lang="en-US" dirty="0" smtClean="0"/>
              <a:t>Used as “simplification”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Install vagrant and </a:t>
            </a:r>
            <a:r>
              <a:rPr lang="en-US" dirty="0" err="1" smtClean="0"/>
              <a:t>VirtualBox</a:t>
            </a:r>
            <a:r>
              <a:rPr lang="en-US" dirty="0" smtClean="0"/>
              <a:t> (Linux/Windows/OSX)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my_lab1_dir</a:t>
            </a:r>
          </a:p>
          <a:p>
            <a:pPr lvl="1"/>
            <a:r>
              <a:rPr lang="en-US" dirty="0" smtClean="0"/>
              <a:t>vagrant init </a:t>
            </a:r>
            <a:r>
              <a:rPr lang="en-US" dirty="0" err="1" smtClean="0"/>
              <a:t>vpuente</a:t>
            </a:r>
            <a:r>
              <a:rPr lang="en-US" dirty="0" smtClean="0"/>
              <a:t>/AOSUC1617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r>
              <a:rPr lang="en-US" dirty="0" smtClean="0"/>
              <a:t> ! 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vagrant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Boxes != instances</a:t>
            </a:r>
          </a:p>
          <a:p>
            <a:r>
              <a:rPr lang="en-US" dirty="0" smtClean="0"/>
              <a:t>List boxes</a:t>
            </a:r>
          </a:p>
          <a:p>
            <a:pPr lvl="1"/>
            <a:r>
              <a:rPr lang="en-US" dirty="0" smtClean="0"/>
              <a:t>Vagrant box list</a:t>
            </a:r>
          </a:p>
          <a:p>
            <a:r>
              <a:rPr lang="en-US" dirty="0" smtClean="0"/>
              <a:t>Create a new instance (persistent)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directory; </a:t>
            </a:r>
            <a:r>
              <a:rPr lang="en-US" dirty="0" err="1" smtClean="0"/>
              <a:t>cd</a:t>
            </a:r>
            <a:r>
              <a:rPr lang="en-US" dirty="0" smtClean="0"/>
              <a:t> Vagrant init </a:t>
            </a:r>
            <a:r>
              <a:rPr lang="en-US" dirty="0" err="1" smtClean="0"/>
              <a:t>some_box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File interaction</a:t>
            </a:r>
          </a:p>
          <a:p>
            <a:pPr lvl="1"/>
            <a:r>
              <a:rPr lang="en-US" dirty="0" smtClean="0"/>
              <a:t>Use the shared dir and work in the host</a:t>
            </a:r>
          </a:p>
          <a:p>
            <a:pPr lvl="2"/>
            <a:r>
              <a:rPr lang="en-US" dirty="0" smtClean="0"/>
              <a:t>/vagrant directory is working directory in host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en-US" dirty="0" smtClean="0"/>
              <a:t> installed in the VM (version number should match)</a:t>
            </a:r>
          </a:p>
          <a:p>
            <a:pPr lvl="1"/>
            <a:r>
              <a:rPr lang="en-US" dirty="0" smtClean="0"/>
              <a:t>Use x11 forwarding (required a X11 server)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rdp</a:t>
            </a:r>
            <a:r>
              <a:rPr lang="en-US" dirty="0" smtClean="0"/>
              <a:t> (requires Windows host and a </a:t>
            </a:r>
            <a:r>
              <a:rPr lang="en-US" dirty="0" err="1" smtClean="0"/>
              <a:t>rDesktop</a:t>
            </a:r>
            <a:r>
              <a:rPr lang="en-US" dirty="0" smtClean="0"/>
              <a:t>/VNC client)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handle instances</a:t>
            </a:r>
          </a:p>
          <a:p>
            <a:pPr lvl="1"/>
            <a:r>
              <a:rPr lang="en-US" dirty="0" smtClean="0"/>
              <a:t>To inspect the system status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agrant global-status</a:t>
            </a:r>
            <a:endParaRPr lang="en-US" dirty="0"/>
          </a:p>
          <a:p>
            <a:pPr lvl="1"/>
            <a:r>
              <a:rPr lang="en-US" dirty="0" smtClean="0"/>
              <a:t>To delete instances use “vagrant destroy” (never delete a VM from </a:t>
            </a:r>
            <a:r>
              <a:rPr lang="en-US" dirty="0" err="1" smtClean="0"/>
              <a:t>virtualBox</a:t>
            </a:r>
            <a:r>
              <a:rPr lang="en-US" dirty="0" smtClean="0"/>
              <a:t>!)</a:t>
            </a:r>
          </a:p>
          <a:p>
            <a:pPr lvl="1"/>
            <a:endParaRPr lang="en-US" dirty="0"/>
          </a:p>
          <a:p>
            <a:r>
              <a:rPr lang="en-US" dirty="0" smtClean="0"/>
              <a:t>To handle boxes</a:t>
            </a:r>
          </a:p>
          <a:p>
            <a:pPr lvl="1"/>
            <a:r>
              <a:rPr lang="en-US" dirty="0" smtClean="0"/>
              <a:t>vagrant box list  -- List versions installed, that might me updated in remote server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agrant box update -- To download updated versions of the box (</a:t>
            </a:r>
            <a:r>
              <a:rPr lang="en-US" dirty="0" err="1" smtClean="0"/>
              <a:t>v.gr</a:t>
            </a:r>
            <a:r>
              <a:rPr lang="en-US" dirty="0" smtClean="0"/>
              <a:t>. if the box is upgraded on </a:t>
            </a:r>
            <a:r>
              <a:rPr lang="en-US" dirty="0" err="1" smtClean="0"/>
              <a:t>atlas.hashicorp.com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vagrant box remove </a:t>
            </a:r>
            <a:r>
              <a:rPr lang="en-US" dirty="0" err="1"/>
              <a:t>vpuente</a:t>
            </a:r>
            <a:r>
              <a:rPr lang="en-US" dirty="0"/>
              <a:t>/AOSUC1617 --box-version </a:t>
            </a:r>
            <a:r>
              <a:rPr lang="en-US" dirty="0" smtClean="0"/>
              <a:t>1.1 -- cleans old version for </a:t>
            </a:r>
            <a:r>
              <a:rPr lang="en-US" smtClean="0"/>
              <a:t>that box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to provision the Environment without tinkering with the files</a:t>
            </a:r>
          </a:p>
          <a:p>
            <a:pPr lvl="1"/>
            <a:r>
              <a:rPr lang="en-US" dirty="0" smtClean="0"/>
              <a:t>Download the box “once”! (not each time you install it)</a:t>
            </a:r>
          </a:p>
          <a:p>
            <a:pPr lvl="1"/>
            <a:r>
              <a:rPr lang="en-US" dirty="0" smtClean="0"/>
              <a:t>Use it many times in many different contexts (v.gr. a particular lab or section)</a:t>
            </a:r>
          </a:p>
          <a:p>
            <a:pPr lvl="2"/>
            <a:r>
              <a:rPr lang="en-US" dirty="0" smtClean="0"/>
              <a:t>Share the changes (exams!)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to run the box to any provider (beyond 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or external (i.e. Cloud provider such as AWS, GCE, Azure, etc…)</a:t>
            </a:r>
          </a:p>
          <a:p>
            <a:pPr lvl="1"/>
            <a:r>
              <a:rPr lang="en-US" dirty="0" smtClean="0"/>
              <a:t>A higher level of automation are Chef and Puppet (automated delivery and provisioning)</a:t>
            </a:r>
          </a:p>
          <a:p>
            <a:pPr lvl="1"/>
            <a:r>
              <a:rPr lang="en-US" dirty="0" smtClean="0"/>
              <a:t>Plays nice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used as a tool!</a:t>
            </a:r>
          </a:p>
          <a:p>
            <a:pPr lvl="1"/>
            <a:r>
              <a:rPr lang="en-US" dirty="0" smtClean="0"/>
              <a:t>Interesting in learning more: SVS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 material will be available in </a:t>
            </a:r>
            <a:r>
              <a:rPr lang="en-US" dirty="0" err="1" smtClean="0"/>
              <a:t>git</a:t>
            </a:r>
            <a:r>
              <a:rPr lang="en-US" dirty="0" smtClean="0"/>
              <a:t> lab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https://gitlab.com/AOSUC/Lab.git</a:t>
            </a:r>
            <a:endParaRPr lang="en-US" dirty="0" smtClean="0"/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Where you have to work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OSTEP original material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work using a simple </a:t>
            </a:r>
            <a:r>
              <a:rPr lang="en-US" dirty="0" err="1" smtClean="0"/>
              <a:t>git</a:t>
            </a:r>
            <a:r>
              <a:rPr lang="en-US" dirty="0" smtClean="0"/>
              <a:t> branch based workflow</a:t>
            </a:r>
          </a:p>
          <a:p>
            <a:pPr lvl="1"/>
            <a:r>
              <a:rPr lang="es-ES_tradnl" dirty="0" smtClean="0"/>
              <a:t>https://www.atlassian.com/git/tutorials/what-is-git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 </a:t>
            </a:r>
            <a:r>
              <a:rPr lang="es-ES_tradnl" dirty="0" err="1" smtClean="0"/>
              <a:t>Work</a:t>
            </a:r>
            <a:r>
              <a:rPr lang="es-ES_tradnl" dirty="0" smtClean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composed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a “</a:t>
            </a:r>
            <a:r>
              <a:rPr lang="es-ES_tradnl" dirty="0" err="1" smtClean="0"/>
              <a:t>chain</a:t>
            </a:r>
            <a:r>
              <a:rPr lang="es-ES_tradnl" dirty="0" smtClean="0"/>
              <a:t>” of </a:t>
            </a:r>
            <a:r>
              <a:rPr lang="es-ES_tradnl" dirty="0" err="1" smtClean="0"/>
              <a:t>atomic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commits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Branching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personal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Guides</a:t>
              </a:r>
              <a:endParaRPr lang="en-US" sz="1400" dirty="0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of Guides (Pull)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updates in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the professor to track your work</a:t>
            </a:r>
          </a:p>
          <a:p>
            <a:pPr lvl="1"/>
            <a:r>
              <a:rPr lang="en-US" dirty="0" smtClean="0"/>
              <a:t>Since experimental not taken in account in grades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102421</TotalTime>
  <Words>597</Words>
  <Application>Microsoft Macintosh PowerPoint</Application>
  <PresentationFormat>Presentación en pantalla (4:3)</PresentationFormat>
  <Paragraphs>140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Calibri</vt:lpstr>
      <vt:lpstr>Courier New</vt:lpstr>
      <vt:lpstr>HY견고딕</vt:lpstr>
      <vt:lpstr>Malgun Gothic</vt:lpstr>
      <vt:lpstr>Wingdings</vt:lpstr>
      <vt:lpstr>굴림</vt:lpstr>
      <vt:lpstr>맑은 고딕</vt:lpstr>
      <vt:lpstr>양식_공청회_발표자료-총괄-양식</vt:lpstr>
      <vt:lpstr>Lab Intro to Advanced Operating Systems</vt:lpstr>
      <vt:lpstr>Environment</vt:lpstr>
      <vt:lpstr>Vagrant </vt:lpstr>
      <vt:lpstr>How to work with vagrant</vt:lpstr>
      <vt:lpstr>Other useful commands</vt:lpstr>
      <vt:lpstr>Advantages</vt:lpstr>
      <vt:lpstr>Lab work</vt:lpstr>
      <vt:lpstr>Personal Work tracking</vt:lpstr>
      <vt:lpstr>Updating of Guides (Pull)</vt:lpstr>
      <vt:lpstr>Recipe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Usuario de Microsoft Office</cp:lastModifiedBy>
  <cp:revision>4099</cp:revision>
  <cp:lastPrinted>2015-03-03T01:48:46Z</cp:lastPrinted>
  <dcterms:created xsi:type="dcterms:W3CDTF">2011-05-01T06:09:10Z</dcterms:created>
  <dcterms:modified xsi:type="dcterms:W3CDTF">2016-09-02T14:29:38Z</dcterms:modified>
</cp:coreProperties>
</file>