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6" r:id="rId17"/>
    <p:sldId id="275" r:id="rId18"/>
    <p:sldId id="271" r:id="rId19"/>
    <p:sldId id="269" r:id="rId20"/>
    <p:sldId id="270" r:id="rId21"/>
    <p:sldId id="277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2021. 9. 7.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Follow https://www.vagrantup.com/docs/virtualbox/boxes.html to update </a:t>
            </a:r>
            <a:r>
              <a:rPr lang="en-US" err="1"/>
              <a:t>VirtualBox</a:t>
            </a:r>
            <a:r>
              <a:rPr lang="en-US" baseline="0"/>
              <a:t> </a:t>
            </a:r>
            <a:r>
              <a:rPr lang="en-US" baseline="0" err="1"/>
              <a:t>utils</a:t>
            </a:r>
            <a:r>
              <a:rPr lang="en-US" baseline="0"/>
              <a:t> if there is there is version </a:t>
            </a:r>
            <a:r>
              <a:rPr lang="en-US" baseline="0" err="1"/>
              <a:t>missmatch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4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‹Nº›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‹Nº›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 ft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name@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ycombinator.com/item?id=1119031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hshitgit.com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052271/compile-xv6-on-mac" TargetMode="External"/><Relationship Id="rId2" Type="http://schemas.openxmlformats.org/officeDocument/2006/relationships/hyperlink" Target="https://msdn.microsoft.com/es-es/commandline/wsl/install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ej.us/guide/bggd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/>
              <a:t>Advanced Operating Systems</a:t>
            </a:r>
            <a:br>
              <a:rPr lang="en-US" dirty="0"/>
            </a:br>
            <a:r>
              <a:rPr lang="en-US" dirty="0"/>
              <a:t> Lab Tools Intro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/>
              <a:t> </a:t>
            </a:r>
            <a:r>
              <a:rPr lang="es-ES_tradnl" err="1"/>
              <a:t>intro</a:t>
            </a:r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www.ce.unican.es</a:t>
            </a:r>
            <a:endParaRPr lang="en-US"/>
          </a:p>
          <a:p>
            <a:pPr algn="ctr"/>
            <a:r>
              <a:rPr lang="en-US" err="1"/>
              <a:t>vpuente@unican.es</a:t>
            </a:r>
            <a:endParaRPr lang="en-US"/>
          </a:p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/>
              <a:t>Lab</a:t>
            </a:r>
            <a:r>
              <a:rPr lang="es-ES_tradnl"/>
              <a:t> </a:t>
            </a:r>
            <a:r>
              <a:rPr lang="es-ES_tradnl" err="1"/>
              <a:t>work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lab material will be available in </a:t>
            </a:r>
            <a:r>
              <a:rPr lang="en-US" err="1"/>
              <a:t>git</a:t>
            </a:r>
            <a:r>
              <a:rPr lang="en-US"/>
              <a:t> lab repository</a:t>
            </a:r>
          </a:p>
          <a:p>
            <a:pPr lvl="1"/>
            <a:r>
              <a:rPr lang="en-US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r>
              <a:rPr lang="en-US"/>
              <a:t>Material</a:t>
            </a:r>
          </a:p>
          <a:p>
            <a:pPr lvl="1"/>
            <a:r>
              <a:rPr lang="en-US"/>
              <a:t>Where you must work</a:t>
            </a:r>
          </a:p>
          <a:p>
            <a:r>
              <a:rPr lang="en-US"/>
              <a:t>Reference</a:t>
            </a:r>
          </a:p>
          <a:p>
            <a:pPr lvl="1"/>
            <a:r>
              <a:rPr lang="en-US"/>
              <a:t>OSTEP original material (</a:t>
            </a:r>
            <a:r>
              <a:rPr lang="en-US" err="1"/>
              <a:t>ostep.org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We will work using a simple git </a:t>
            </a:r>
            <a:r>
              <a:rPr lang="en-US" i="1" err="1"/>
              <a:t>branch+upstream</a:t>
            </a:r>
            <a:r>
              <a:rPr lang="en-US" i="1"/>
              <a:t> </a:t>
            </a:r>
            <a:r>
              <a:rPr lang="en-US"/>
              <a:t>based workflow</a:t>
            </a:r>
          </a:p>
          <a:p>
            <a:pPr lvl="1"/>
            <a:r>
              <a:rPr lang="es-ES_tradnl"/>
              <a:t>https://www.atlassian.com/git/tutorials/what-is-git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Work tracking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 contains a “chain” of atomic changes called commits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Branching will be used to track personal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Lab Guides</a:t>
              </a:r>
              <a:endParaRPr lang="en-US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Lab Guides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account in </a:t>
            </a:r>
            <a:r>
              <a:rPr lang="en-US" dirty="0" err="1"/>
              <a:t>gitlab.com</a:t>
            </a:r>
            <a:endParaRPr lang="en-US" dirty="0"/>
          </a:p>
          <a:p>
            <a:r>
              <a:rPr lang="en-US" dirty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Fork </a:t>
            </a:r>
            <a:r>
              <a:rPr lang="en-US" sz="2000" dirty="0">
                <a:cs typeface="+mn-cs"/>
                <a:hlinkClick r:id="rId2"/>
              </a:rPr>
              <a:t>https://gitlab.com/AOSUC/Lab.git</a:t>
            </a:r>
            <a:r>
              <a:rPr lang="en-US" sz="2000" dirty="0">
                <a:cs typeface="+mn-cs"/>
              </a:rPr>
              <a:t> on web interface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Invite </a:t>
            </a:r>
            <a:r>
              <a:rPr lang="en-US" sz="2000" dirty="0">
                <a:cs typeface="+mn-cs"/>
                <a:hlinkClick r:id="rId3"/>
              </a:rPr>
              <a:t>vpuente@gmail.com</a:t>
            </a:r>
            <a:r>
              <a:rPr lang="en-US" sz="2000" dirty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clone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add NEW_FILES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git pull </a:t>
            </a:r>
            <a:r>
              <a:rPr lang="en-US" dirty="0">
                <a:hlinkClick r:id="rId4"/>
              </a:rPr>
              <a:t>https://username@gitlab.com/AOSUC/Lab.git</a:t>
            </a:r>
            <a:endParaRPr lang="en-US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of Guides (Pull)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Merging updates in material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Allow the professor to track your work</a:t>
            </a:r>
          </a:p>
          <a:p>
            <a:r>
              <a:rPr lang="en-US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Lab Guides</a:t>
              </a:r>
              <a:endParaRPr 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/>
                <a:t>Personal Work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changes from the common repo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integrate changes from mainline in my fork?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master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pull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checkout &lt;DNI&gt;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git rebase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process might fail if done in “non” reliable clock environment</a:t>
            </a:r>
          </a:p>
          <a:p>
            <a:pPr lvl="1"/>
            <a:r>
              <a:rPr lang="en-US" dirty="0"/>
              <a:t>For example, if we have clock-skew between system and files (</a:t>
            </a:r>
            <a:r>
              <a:rPr lang="en-US" dirty="0" err="1"/>
              <a:t>v.gr</a:t>
            </a:r>
            <a:r>
              <a:rPr lang="en-US" dirty="0"/>
              <a:t>. Virtual Box and host shared directory in some old windows)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</a:t>
            </a:r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/>
                <a:t>Lab Guides</a:t>
              </a:r>
              <a:endParaRPr lang="en-US" sz="110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/>
                <a:t>Personal Work</a:t>
              </a:r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/>
              <a:t>Lab Guides</a:t>
            </a:r>
            <a:endParaRPr lang="en-US" sz="110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/>
              <a:t>Personal Work</a:t>
            </a:r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level (not required but advised to try at least)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additional branches for a particular work</a:t>
            </a:r>
          </a:p>
          <a:p>
            <a:endParaRPr lang="en-US"/>
          </a:p>
          <a:p>
            <a:r>
              <a:rPr lang="en-US"/>
              <a:t>Merge with DNI branch when done</a:t>
            </a:r>
          </a:p>
          <a:p>
            <a:pPr lvl="1"/>
            <a:r>
              <a:rPr lang="en-US"/>
              <a:t>Only use the Web interface to merge</a:t>
            </a:r>
          </a:p>
          <a:p>
            <a:pPr lvl="1"/>
            <a:r>
              <a:rPr lang="en-US"/>
              <a:t>Command line tool are not easy to use (especially when conflicts appears) </a:t>
            </a:r>
          </a:p>
          <a:p>
            <a:pPr lvl="1"/>
            <a:endParaRPr lang="en-US"/>
          </a:p>
          <a:p>
            <a:r>
              <a:rPr lang="en-US"/>
              <a:t>Allows to work on multiple tasks at once (and do not have a chaos in hands)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err="1"/>
              <a:t>kanban</a:t>
            </a:r>
            <a:r>
              <a:rPr lang="en-US"/>
              <a:t>/issue boards to track your issues/progress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799-8D44-2B4F-B566-C7CD12AC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091"/>
            <a:ext cx="8786812" cy="585787"/>
          </a:xfrm>
        </p:spPr>
        <p:txBody>
          <a:bodyPr/>
          <a:lstStyle/>
          <a:p>
            <a:r>
              <a:rPr lang="en-US" noProof="1"/>
              <a:t>Git can be quite powerfull (and complex!)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8420D-28A1-344C-8E62-758E1D6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38597"/>
            <a:ext cx="8786812" cy="5562007"/>
          </a:xfrm>
        </p:spPr>
        <p:txBody>
          <a:bodyPr/>
          <a:lstStyle/>
          <a:p>
            <a:endParaRPr lang="es-ES" dirty="0"/>
          </a:p>
          <a:p>
            <a:endParaRPr lang="en-US" noProof="1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1BD24-5A60-6C42-A2A4-5FC71C7D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dirty="0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2C0B10-8404-824C-B013-CB70D0917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B3C06-917A-FD4C-954B-1FBDE6F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2" y="838597"/>
            <a:ext cx="4197255" cy="55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EB49556-92CF-324E-B034-F32C053A2768}"/>
              </a:ext>
            </a:extLst>
          </p:cNvPr>
          <p:cNvSpPr/>
          <p:nvPr/>
        </p:nvSpPr>
        <p:spPr>
          <a:xfrm>
            <a:off x="1298468" y="6271912"/>
            <a:ext cx="7290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https://nvie.com/posts/a-successful-git-branching-model/</a:t>
            </a:r>
            <a:r>
              <a:rPr lang="en-US" dirty="0"/>
              <a:t> (👍)</a:t>
            </a:r>
          </a:p>
          <a:p>
            <a:r>
              <a:rPr lang="en-US" dirty="0">
                <a:hlinkClick r:id="rId4"/>
              </a:rPr>
              <a:t>https://news.ycombinator.com/item?id=11190310</a:t>
            </a:r>
            <a:r>
              <a:rPr lang="en-US" dirty="0"/>
              <a:t> (👎)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725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25E-AC8D-B744-ADC0-35FBA39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8DB9E0-662E-1D47-A5F0-F86EDD33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75" y="879475"/>
            <a:ext cx="3840288" cy="5562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DE53-6405-584E-8172-C74FF9C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369E-4C39-B04A-8033-B082535A7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102D65-976E-0247-A182-5FC068FC65E0}"/>
              </a:ext>
            </a:extLst>
          </p:cNvPr>
          <p:cNvSpPr/>
          <p:nvPr/>
        </p:nvSpPr>
        <p:spPr>
          <a:xfrm>
            <a:off x="223236" y="5978525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https://ohshitgit.com/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6601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Gitlab</a:t>
            </a:r>
            <a:r>
              <a:rPr lang="en-US"/>
              <a:t> Interface</a:t>
            </a:r>
            <a:br>
              <a:rPr lang="en-US"/>
            </a:br>
            <a:r>
              <a:rPr lang="en-US"/>
              <a:t>(not needed </a:t>
            </a:r>
            <a:r>
              <a:rPr lang="en-US" err="1"/>
              <a:t>git</a:t>
            </a:r>
            <a:r>
              <a:rPr lang="en-US"/>
              <a:t> deep understanding)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GitLab</a:t>
            </a:r>
            <a:r>
              <a:rPr lang="en-US"/>
              <a:t> interface (Demo)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6" y="2273581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(</a:t>
            </a:r>
            <a:r>
              <a:rPr lang="es-ES_tradnl" err="1"/>
              <a:t>Some</a:t>
            </a:r>
            <a:r>
              <a:rPr lang="es-ES_tradnl"/>
              <a:t>) </a:t>
            </a:r>
            <a:r>
              <a:rPr lang="es-ES_tradnl" err="1"/>
              <a:t>current</a:t>
            </a:r>
            <a:r>
              <a:rPr lang="es-ES_tradnl"/>
              <a:t> </a:t>
            </a:r>
            <a:r>
              <a:rPr lang="es-ES_tradnl" err="1"/>
              <a:t>tools</a:t>
            </a:r>
            <a:r>
              <a:rPr lang="es-ES_tradnl"/>
              <a:t>  as a “regular” </a:t>
            </a:r>
            <a:r>
              <a:rPr lang="es-ES_tradnl" err="1"/>
              <a:t>user</a:t>
            </a:r>
            <a:endParaRPr lang="es-ES_tradnl"/>
          </a:p>
          <a:p>
            <a:pPr lvl="1"/>
            <a:r>
              <a:rPr lang="es-ES_tradnl"/>
              <a:t>Virtual Machine </a:t>
            </a:r>
            <a:r>
              <a:rPr lang="es-ES_tradnl" err="1"/>
              <a:t>deployment</a:t>
            </a:r>
            <a:r>
              <a:rPr lang="es-ES_tradnl"/>
              <a:t>/</a:t>
            </a:r>
            <a:r>
              <a:rPr lang="es-ES_tradnl" err="1"/>
              <a:t>provisioning</a:t>
            </a:r>
            <a:r>
              <a:rPr lang="es-ES_tradnl"/>
              <a:t> </a:t>
            </a:r>
            <a:r>
              <a:rPr lang="es-ES_tradnl" err="1"/>
              <a:t>system</a:t>
            </a:r>
            <a:r>
              <a:rPr lang="es-ES_tradnl"/>
              <a:t> (</a:t>
            </a:r>
            <a:r>
              <a:rPr lang="es-ES_tradnl" err="1"/>
              <a:t>vagrant</a:t>
            </a:r>
            <a:r>
              <a:rPr lang="es-ES_tradnl"/>
              <a:t>)</a:t>
            </a:r>
          </a:p>
          <a:p>
            <a:pPr lvl="1"/>
            <a:r>
              <a:rPr lang="es-ES_tradnl" err="1"/>
              <a:t>Version</a:t>
            </a:r>
            <a:r>
              <a:rPr lang="es-ES_tradnl"/>
              <a:t> control </a:t>
            </a:r>
            <a:r>
              <a:rPr lang="es-ES_tradnl" err="1"/>
              <a:t>system</a:t>
            </a:r>
            <a:r>
              <a:rPr lang="es-ES_tradnl"/>
              <a:t> (</a:t>
            </a:r>
            <a:r>
              <a:rPr lang="es-ES_tradnl" err="1"/>
              <a:t>git</a:t>
            </a:r>
            <a:r>
              <a:rPr lang="es-ES_tradnl"/>
              <a:t>)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repository (Demo)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Homework's</a:t>
            </a:r>
          </a:p>
          <a:p>
            <a:pPr lvl="1"/>
            <a:r>
              <a:rPr lang="en-US" dirty="0"/>
              <a:t>Book material</a:t>
            </a:r>
          </a:p>
          <a:p>
            <a:pPr lvl="1"/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Develop here. Commit progressively</a:t>
            </a:r>
          </a:p>
          <a:p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Auto tests for the projects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1" y="1228412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D5FC-EC8F-0040-A7FA-6CB4503C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Cautionary Tale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8BE3-F00C-624D-9285-A697163D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858298"/>
            <a:ext cx="8786812" cy="5562007"/>
          </a:xfrm>
        </p:spPr>
        <p:txBody>
          <a:bodyPr/>
          <a:lstStyle/>
          <a:p>
            <a:r>
              <a:rPr lang="es-ES" dirty="0"/>
              <a:t>“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artists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,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artists</a:t>
            </a:r>
            <a:r>
              <a:rPr lang="es-ES" dirty="0"/>
              <a:t> </a:t>
            </a:r>
            <a:r>
              <a:rPr lang="es-ES" dirty="0" err="1"/>
              <a:t>steal</a:t>
            </a:r>
            <a:r>
              <a:rPr lang="es-ES" dirty="0"/>
              <a:t>” --Picasso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3F3DC-513F-C842-9B03-B6D28AB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94725D-328C-6D47-8EA8-38FB204C6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</a:t>
            </a:r>
          </a:p>
        </p:txBody>
      </p:sp>
      <p:pic>
        <p:nvPicPr>
          <p:cNvPr id="2052" name="Picture 4" descr="r/ProgrammerHumor - cho cho">
            <a:extLst>
              <a:ext uri="{FF2B5EF4-FFF2-40B4-BE49-F238E27FC236}">
                <a16:creationId xmlns:a16="http://schemas.microsoft.com/office/drawing/2014/main" id="{9D3246BE-33CA-F148-B90C-477B5263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61" y="1427262"/>
            <a:ext cx="38918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69CCF-9D54-874F-8C19-0D8272DE305D}"/>
              </a:ext>
            </a:extLst>
          </p:cNvPr>
          <p:cNvSpPr txBox="1"/>
          <p:nvPr/>
        </p:nvSpPr>
        <p:spPr>
          <a:xfrm>
            <a:off x="6576611" y="593473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</a:t>
            </a:r>
            <a:r>
              <a:rPr lang="en-US" dirty="0" err="1"/>
              <a:t>ProgrammerHumor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1046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Vagrant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It’s a abstraction layer on top of any virtualization layer</a:t>
            </a:r>
          </a:p>
          <a:p>
            <a:pPr lvl="1"/>
            <a:r>
              <a:rPr lang="en-US"/>
              <a:t>Works with </a:t>
            </a:r>
            <a:r>
              <a:rPr lang="en-US" err="1"/>
              <a:t>VirtualBox</a:t>
            </a:r>
            <a:r>
              <a:rPr lang="en-US"/>
              <a:t>, </a:t>
            </a:r>
            <a:r>
              <a:rPr lang="en-US" err="1"/>
              <a:t>Vmware</a:t>
            </a:r>
            <a:r>
              <a:rPr lang="en-US"/>
              <a:t>, Hyper-V, …, </a:t>
            </a:r>
            <a:r>
              <a:rPr lang="en-US" err="1"/>
              <a:t>lxc</a:t>
            </a:r>
            <a:r>
              <a:rPr lang="en-US"/>
              <a:t>, </a:t>
            </a:r>
            <a:r>
              <a:rPr lang="en-US" err="1"/>
              <a:t>docker</a:t>
            </a:r>
            <a:r>
              <a:rPr lang="en-US"/>
              <a:t>, etc…</a:t>
            </a:r>
          </a:p>
          <a:p>
            <a:pPr lvl="1"/>
            <a:r>
              <a:rPr lang="en-US"/>
              <a:t>Although the lab work can be done with plain </a:t>
            </a:r>
            <a:r>
              <a:rPr lang="en-US" err="1"/>
              <a:t>VirtualBox</a:t>
            </a:r>
            <a:r>
              <a:rPr lang="en-US"/>
              <a:t>, vagrant is recommended to avoid the hassle of crude virtual machines (VM)</a:t>
            </a:r>
          </a:p>
          <a:p>
            <a:pPr lvl="1"/>
            <a:r>
              <a:rPr lang="en-US"/>
              <a:t>Used as a “simplification” tool for VM handling</a:t>
            </a:r>
          </a:p>
          <a:p>
            <a:pPr lvl="1"/>
            <a:endParaRPr lang="en-US"/>
          </a:p>
          <a:p>
            <a:r>
              <a:rPr lang="en-US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Install vagrant and </a:t>
            </a:r>
            <a:r>
              <a:rPr lang="en-US" err="1"/>
              <a:t>VirtualBox</a:t>
            </a:r>
            <a:r>
              <a:rPr lang="en-US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myWorkingDir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!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work with vagrant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Boxes != instances</a:t>
            </a:r>
          </a:p>
          <a:p>
            <a:r>
              <a:rPr lang="en-US"/>
              <a:t>List boxes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list</a:t>
            </a:r>
          </a:p>
          <a:p>
            <a:r>
              <a:rPr lang="en-US"/>
              <a:t>Create a new instance (persistent)</a:t>
            </a:r>
          </a:p>
          <a:p>
            <a:pPr lvl="1"/>
            <a:r>
              <a:rPr lang="en-US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/>
          </a:p>
          <a:p>
            <a:r>
              <a:rPr lang="en-US"/>
              <a:t>File interaction</a:t>
            </a:r>
          </a:p>
          <a:p>
            <a:pPr lvl="1"/>
            <a:r>
              <a:rPr lang="en-US"/>
              <a:t>Use the shared dir and work in the host</a:t>
            </a:r>
          </a:p>
          <a:p>
            <a:pPr lvl="2"/>
            <a:r>
              <a:rPr lang="en-US"/>
              <a:t>/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/>
              <a:t> directory is working directory in host</a:t>
            </a:r>
          </a:p>
          <a:p>
            <a:pPr lvl="2"/>
            <a:r>
              <a:rPr lang="en-US"/>
              <a:t>Requires </a:t>
            </a:r>
            <a:r>
              <a:rPr lang="en-US" err="1"/>
              <a:t>VirtualBox</a:t>
            </a:r>
            <a:r>
              <a:rPr lang="en-US"/>
              <a:t> </a:t>
            </a:r>
            <a:r>
              <a:rPr lang="en-US" err="1"/>
              <a:t>utils</a:t>
            </a:r>
            <a:r>
              <a:rPr lang="en-US"/>
              <a:t> installed in the VM (version number should match)</a:t>
            </a:r>
          </a:p>
          <a:p>
            <a:pPr lvl="2"/>
            <a:r>
              <a:rPr lang="en-US"/>
              <a:t>Beware clock-skew between VM and host (might affect make/</a:t>
            </a:r>
            <a:r>
              <a:rPr lang="en-US" err="1"/>
              <a:t>git</a:t>
            </a:r>
            <a:r>
              <a:rPr lang="en-US"/>
              <a:t>)</a:t>
            </a:r>
          </a:p>
          <a:p>
            <a:pPr lvl="1"/>
            <a:r>
              <a:rPr lang="en-US"/>
              <a:t>Use x11 forwarding (required a X11 server)</a:t>
            </a:r>
          </a:p>
          <a:p>
            <a:pPr lvl="1"/>
            <a:r>
              <a:rPr lang="en-US"/>
              <a:t>Use </a:t>
            </a:r>
            <a:r>
              <a:rPr lang="en-US" err="1"/>
              <a:t>rdp</a:t>
            </a:r>
            <a:r>
              <a:rPr lang="en-US"/>
              <a:t> (requires Windows host and a </a:t>
            </a:r>
            <a:r>
              <a:rPr lang="en-US" err="1"/>
              <a:t>rDesktop</a:t>
            </a:r>
            <a:r>
              <a:rPr lang="en-US"/>
              <a:t>/VNC client)</a:t>
            </a:r>
          </a:p>
          <a:p>
            <a:pPr lvl="1"/>
            <a:r>
              <a:rPr lang="en-US"/>
              <a:t>Use </a:t>
            </a:r>
            <a:r>
              <a:rPr lang="en-US" err="1"/>
              <a:t>VirtualBox</a:t>
            </a:r>
            <a:r>
              <a:rPr lang="en-US"/>
              <a:t> interface</a:t>
            </a:r>
          </a:p>
          <a:p>
            <a:pPr lvl="1"/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commands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To handle instances</a:t>
            </a:r>
          </a:p>
          <a:p>
            <a:pPr lvl="1"/>
            <a:r>
              <a:rPr lang="en-US"/>
              <a:t>To inspect the system status</a:t>
            </a:r>
          </a:p>
          <a:p>
            <a:pPr lvl="2"/>
            <a:r>
              <a:rPr lang="en-US">
                <a:latin typeface="Courier" charset="0"/>
                <a:ea typeface="Courier" charset="0"/>
                <a:cs typeface="Courier" charset="0"/>
              </a:rPr>
              <a:t>vagrant global-status</a:t>
            </a:r>
          </a:p>
          <a:p>
            <a:pPr lvl="1"/>
            <a:r>
              <a:rPr lang="en-US"/>
              <a:t>To delete instances, use “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/>
              <a:t>” (never delete a VM from </a:t>
            </a:r>
            <a:r>
              <a:rPr lang="en-US" err="1"/>
              <a:t>virtualBox</a:t>
            </a:r>
            <a:r>
              <a:rPr lang="en-US"/>
              <a:t> interface!)</a:t>
            </a:r>
          </a:p>
          <a:p>
            <a:pPr lvl="1"/>
            <a:endParaRPr lang="en-US"/>
          </a:p>
          <a:p>
            <a:r>
              <a:rPr lang="en-US"/>
              <a:t>To handle boxes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/>
              <a:t>-- List versions installed, that might me updated in remote server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update </a:t>
            </a:r>
            <a:r>
              <a:rPr lang="en-US"/>
              <a:t>-- To download updated versions of the box (</a:t>
            </a:r>
            <a:r>
              <a:rPr lang="en-US" err="1"/>
              <a:t>v.gr</a:t>
            </a:r>
            <a:r>
              <a:rPr lang="en-US"/>
              <a:t>. if the box is upgraded on </a:t>
            </a:r>
            <a:r>
              <a:rPr lang="en-US" err="1"/>
              <a:t>atlas.hashicorp.com</a:t>
            </a:r>
            <a:r>
              <a:rPr lang="en-US"/>
              <a:t>)</a:t>
            </a:r>
          </a:p>
          <a:p>
            <a:pPr lvl="1"/>
            <a:r>
              <a:rPr lang="en-US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/>
              <a:t>--box-version 1.22 -- cleans old version for that box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AOS Vagrant Box: </a:t>
            </a:r>
            <a:r>
              <a:rPr lang="en-US" dirty="0" err="1"/>
              <a:t>vpuente</a:t>
            </a:r>
            <a:r>
              <a:rPr lang="en-US" dirty="0"/>
              <a:t>/AOSUC  (vagrant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vpuente</a:t>
            </a:r>
            <a:r>
              <a:rPr lang="en-US" dirty="0"/>
              <a:t>/AOSUC)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1C1191B-1131-F344-92E8-D0F3D9F2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AB797F-07B1-644F-B047-91DB7B50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70" y="822520"/>
            <a:ext cx="6038298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 to provision the Environment without tinkering with the files</a:t>
            </a:r>
          </a:p>
          <a:p>
            <a:pPr lvl="1"/>
            <a:r>
              <a:rPr lang="en-US" dirty="0"/>
              <a:t>Download the box “once”! (not each time you install it)</a:t>
            </a:r>
          </a:p>
          <a:p>
            <a:pPr lvl="1"/>
            <a:r>
              <a:rPr lang="en-US" dirty="0"/>
              <a:t>Use it many times in many different contexts (</a:t>
            </a:r>
            <a:r>
              <a:rPr lang="en-US" dirty="0" err="1"/>
              <a:t>v.gr</a:t>
            </a:r>
            <a:r>
              <a:rPr lang="en-US" dirty="0"/>
              <a:t>. a particular lab or section)</a:t>
            </a:r>
          </a:p>
          <a:p>
            <a:pPr lvl="2"/>
            <a:r>
              <a:rPr lang="en-US" dirty="0"/>
              <a:t>Share the changes (labs, exams, </a:t>
            </a:r>
            <a:r>
              <a:rPr lang="en-US" dirty="0" err="1"/>
              <a:t>etc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Allows to run the box to any provider (beyond VirtualBox)</a:t>
            </a:r>
          </a:p>
          <a:p>
            <a:pPr lvl="1"/>
            <a:r>
              <a:rPr lang="en-US" dirty="0"/>
              <a:t>Local (i.e., </a:t>
            </a:r>
            <a:r>
              <a:rPr lang="en-US" dirty="0" err="1"/>
              <a:t>hyper-v</a:t>
            </a:r>
            <a:r>
              <a:rPr lang="en-US" dirty="0"/>
              <a:t>, </a:t>
            </a:r>
            <a:r>
              <a:rPr lang="en-US" dirty="0" err="1"/>
              <a:t>kvm</a:t>
            </a:r>
            <a:r>
              <a:rPr lang="en-US" dirty="0"/>
              <a:t>, …) or external (i.e., Cloud provider such as AWS, GCE, Azure)</a:t>
            </a:r>
          </a:p>
          <a:p>
            <a:pPr lvl="1"/>
            <a:r>
              <a:rPr lang="en-US" dirty="0"/>
              <a:t>A higher level of automation are Chef and Puppet (automated delivery and provisioning)</a:t>
            </a:r>
          </a:p>
          <a:p>
            <a:pPr lvl="1"/>
            <a:r>
              <a:rPr lang="en-US" dirty="0"/>
              <a:t>Plays nice with Docker, CI systems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),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used as a tool!</a:t>
            </a:r>
          </a:p>
          <a:p>
            <a:pPr lvl="1"/>
            <a:r>
              <a:rPr lang="en-US" dirty="0"/>
              <a:t>Interesting in learning more?: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y </a:t>
            </a:r>
            <a:r>
              <a:rPr lang="en-US" dirty="0" err="1"/>
              <a:t>Seguridad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other options?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possible to do the lab natively in:</a:t>
            </a:r>
          </a:p>
          <a:p>
            <a:pPr lvl="1"/>
            <a:r>
              <a:rPr lang="en-US"/>
              <a:t>Linux (ugh)</a:t>
            </a:r>
          </a:p>
          <a:p>
            <a:pPr lvl="1"/>
            <a:r>
              <a:rPr lang="en-US"/>
              <a:t>Windows 10 </a:t>
            </a:r>
          </a:p>
          <a:p>
            <a:pPr lvl="2"/>
            <a:r>
              <a:rPr lang="en-US"/>
              <a:t>Using Windows Subsystem Linux 2 (WSL2)</a:t>
            </a:r>
          </a:p>
          <a:p>
            <a:pPr lvl="2"/>
            <a:r>
              <a:rPr lang="en-US">
                <a:hlinkClick r:id="rId2"/>
              </a:rPr>
              <a:t>https://msdn.microsoft.com/es-es/commandline/wsl/install_guide</a:t>
            </a:r>
            <a:endParaRPr lang="en-US"/>
          </a:p>
          <a:p>
            <a:pPr lvl="1"/>
            <a:r>
              <a:rPr lang="en-US" err="1"/>
              <a:t>osX</a:t>
            </a:r>
            <a:endParaRPr lang="en-US"/>
          </a:p>
          <a:p>
            <a:pPr lvl="2"/>
            <a:r>
              <a:rPr lang="en-US"/>
              <a:t>Using port or brew</a:t>
            </a:r>
          </a:p>
          <a:p>
            <a:pPr lvl="2"/>
            <a:r>
              <a:rPr lang="en-US">
                <a:hlinkClick r:id="rId3"/>
              </a:rPr>
              <a:t>https://stackoverflow.com/questions/39052271/compile-xv6-on-mac</a:t>
            </a:r>
            <a:endParaRPr lang="en-US"/>
          </a:p>
          <a:p>
            <a:pPr lvl="1"/>
            <a:endParaRPr lang="en-US"/>
          </a:p>
          <a:p>
            <a:r>
              <a:rPr lang="en-US"/>
              <a:t>My advice?</a:t>
            </a:r>
          </a:p>
          <a:p>
            <a:pPr lvl="1"/>
            <a:r>
              <a:rPr lang="en-US"/>
              <a:t>Pick your choice</a:t>
            </a:r>
            <a:r>
              <a:rPr lang="mr-IN"/>
              <a:t>…</a:t>
            </a:r>
            <a:r>
              <a:rPr lang="es-ES"/>
              <a:t> 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dirty="0"/>
              <a:t>Vim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Visual Studio Code (o </a:t>
            </a:r>
            <a:r>
              <a:rPr lang="en-US" b="1" dirty="0" err="1">
                <a:solidFill>
                  <a:srgbClr val="FF0000"/>
                </a:solidFill>
              </a:rPr>
              <a:t>VSCodium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SublimeText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Debugger</a:t>
            </a:r>
            <a:endParaRPr lang="es-ES" dirty="0"/>
          </a:p>
          <a:p>
            <a:pPr lvl="1"/>
            <a:r>
              <a:rPr lang="es-ES" dirty="0" err="1"/>
              <a:t>Remote-debug</a:t>
            </a:r>
            <a:r>
              <a:rPr lang="es-ES" dirty="0"/>
              <a:t> (to QEMU)</a:t>
            </a:r>
          </a:p>
          <a:p>
            <a:pPr lvl="1"/>
            <a:r>
              <a:rPr lang="es-ES" dirty="0" err="1"/>
              <a:t>gdb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http://beej.us/guide/bggdb/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gdb</a:t>
            </a:r>
            <a:r>
              <a:rPr lang="en-US" dirty="0"/>
              <a:t> frontends (</a:t>
            </a:r>
            <a:r>
              <a:rPr lang="en-US" dirty="0" err="1"/>
              <a:t>ddd</a:t>
            </a:r>
            <a:r>
              <a:rPr lang="en-US" dirty="0"/>
              <a:t>, </a:t>
            </a:r>
            <a:r>
              <a:rPr lang="en-US" b="1">
                <a:solidFill>
                  <a:srgbClr val="FF0000"/>
                </a:solidFill>
              </a:rPr>
              <a:t>VSCode</a:t>
            </a:r>
            <a:r>
              <a:rPr lang="en-US"/>
              <a:t>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102919</TotalTime>
  <Words>1214</Words>
  <Application>Microsoft Macintosh PowerPoint</Application>
  <PresentationFormat>Presentación en pantalla (4:3)</PresentationFormat>
  <Paragraphs>228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굴림</vt:lpstr>
      <vt:lpstr>Malgun Gothic</vt:lpstr>
      <vt:lpstr>Malgun Gothic</vt:lpstr>
      <vt:lpstr>Calibri</vt:lpstr>
      <vt:lpstr>Courier</vt:lpstr>
      <vt:lpstr>Courier New</vt:lpstr>
      <vt:lpstr>HY견고딕</vt:lpstr>
      <vt:lpstr>Wingdings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(vagrant init vpuente/AOSUC)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 can be quite powerfull (and complex!)</vt:lpstr>
      <vt:lpstr>Summary</vt:lpstr>
      <vt:lpstr>Gitlab Interface (not needed git deep understanding)</vt:lpstr>
      <vt:lpstr>GitLab interface (Demo)</vt:lpstr>
      <vt:lpstr>Structure of the repository (Demo)</vt:lpstr>
      <vt:lpstr>Cautionary 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4212</cp:revision>
  <cp:lastPrinted>2015-03-03T01:48:46Z</cp:lastPrinted>
  <dcterms:created xsi:type="dcterms:W3CDTF">2011-05-01T06:09:10Z</dcterms:created>
  <dcterms:modified xsi:type="dcterms:W3CDTF">2021-09-07T08:11:06Z</dcterms:modified>
</cp:coreProperties>
</file>