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5" r:id="rId17"/>
    <p:sldId id="271" r:id="rId18"/>
    <p:sldId id="269" r:id="rId19"/>
    <p:sldId id="270" r:id="rId2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905" autoAdjust="0"/>
  </p:normalViewPr>
  <p:slideViewPr>
    <p:cSldViewPr snapToGrid="0">
      <p:cViewPr varScale="1">
        <p:scale>
          <a:sx n="117" d="100"/>
          <a:sy n="117" d="100"/>
        </p:scale>
        <p:origin x="2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12/10/19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2019. 12. 10.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Follow https://www.vagrantup.com/docs/virtualbox/boxes.html to update </a:t>
            </a:r>
            <a:r>
              <a:rPr lang="en-US" dirty="0" err="1"/>
              <a:t>VirtualBox</a:t>
            </a:r>
            <a:r>
              <a:rPr lang="en-US" baseline="0" dirty="0"/>
              <a:t> </a:t>
            </a:r>
            <a:r>
              <a:rPr lang="en-US" baseline="0" dirty="0" err="1"/>
              <a:t>utils</a:t>
            </a:r>
            <a:r>
              <a:rPr lang="en-US" baseline="0" dirty="0"/>
              <a:t> if there is there is version </a:t>
            </a:r>
            <a:r>
              <a:rPr lang="en-US" baseline="0" dirty="0" err="1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name@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052271/compile-xv6-on-mac" TargetMode="External"/><Relationship Id="rId2" Type="http://schemas.openxmlformats.org/officeDocument/2006/relationships/hyperlink" Target="https://msdn.microsoft.com/es-es/commandline/wsl/install_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g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/>
              <a:t>Advanced Operating Systems</a:t>
            </a:r>
            <a:br>
              <a:rPr lang="en-US" dirty="0"/>
            </a:br>
            <a:r>
              <a:rPr lang="en-US" dirty="0"/>
              <a:t> Lab Tools Intro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 dirty="0"/>
              <a:t> </a:t>
            </a:r>
            <a:r>
              <a:rPr lang="es-ES_tradnl" dirty="0" err="1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www.ce.unican.es</a:t>
            </a:r>
            <a:endParaRPr lang="en-US" dirty="0"/>
          </a:p>
          <a:p>
            <a:pPr algn="ctr"/>
            <a:r>
              <a:rPr lang="en-US" dirty="0" err="1"/>
              <a:t>vpuente@unican.es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lab material will be available in </a:t>
            </a:r>
            <a:r>
              <a:rPr lang="en-US" dirty="0" err="1"/>
              <a:t>git</a:t>
            </a:r>
            <a:r>
              <a:rPr lang="en-US" dirty="0"/>
              <a:t> lab repository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Material</a:t>
            </a:r>
          </a:p>
          <a:p>
            <a:pPr lvl="1"/>
            <a:r>
              <a:rPr lang="en-US" dirty="0"/>
              <a:t>Where you have to work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OSTEP original material (</a:t>
            </a:r>
            <a:r>
              <a:rPr lang="en-US" dirty="0" err="1"/>
              <a:t>ostep.org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We will work using a simple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/>
              <a:t>branch+up-stream</a:t>
            </a:r>
            <a:r>
              <a:rPr lang="en-US" dirty="0"/>
              <a:t> based workflow</a:t>
            </a:r>
          </a:p>
          <a:p>
            <a:pPr lvl="1"/>
            <a:r>
              <a:rPr lang="es-ES_tradnl" dirty="0"/>
              <a:t>https://www.atlassian.com/git/tutorials/what-is-git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Personal </a:t>
            </a:r>
            <a:r>
              <a:rPr lang="es-ES_tradnl" dirty="0" err="1"/>
              <a:t>Work</a:t>
            </a:r>
            <a:r>
              <a:rPr lang="es-ES_tradnl" dirty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repo </a:t>
            </a:r>
            <a:r>
              <a:rPr lang="es-ES_tradnl" dirty="0" err="1"/>
              <a:t>contains</a:t>
            </a:r>
            <a:r>
              <a:rPr lang="es-ES_tradnl" dirty="0"/>
              <a:t> a “</a:t>
            </a:r>
            <a:r>
              <a:rPr lang="es-ES_tradnl" dirty="0" err="1"/>
              <a:t>chain</a:t>
            </a:r>
            <a:r>
              <a:rPr lang="es-ES_tradnl" dirty="0"/>
              <a:t>” of </a:t>
            </a:r>
            <a:r>
              <a:rPr lang="es-ES_tradnl" dirty="0" err="1"/>
              <a:t>atomic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called</a:t>
            </a:r>
            <a:r>
              <a:rPr lang="es-ES_tradnl" dirty="0"/>
              <a:t> </a:t>
            </a:r>
            <a:r>
              <a:rPr lang="es-ES_tradnl" dirty="0" err="1"/>
              <a:t>commits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Branching</a:t>
            </a:r>
            <a:r>
              <a:rPr lang="es-ES_tradnl" dirty="0"/>
              <a:t> </a:t>
            </a:r>
            <a:r>
              <a:rPr lang="es-ES_tradnl" dirty="0" err="1"/>
              <a:t>will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track</a:t>
            </a:r>
            <a:r>
              <a:rPr lang="es-ES_tradnl" dirty="0"/>
              <a:t> personal </a:t>
            </a:r>
            <a:r>
              <a:rPr lang="es-ES_tradnl" dirty="0" err="1"/>
              <a:t>work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Lab Guides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account in gitlab.com</a:t>
            </a:r>
          </a:p>
          <a:p>
            <a:r>
              <a:rPr lang="en-US" dirty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Fork </a:t>
            </a:r>
            <a:r>
              <a:rPr lang="en-US" sz="2000" dirty="0">
                <a:cs typeface="+mn-cs"/>
                <a:hlinkClick r:id="rId2"/>
              </a:rPr>
              <a:t>https://gitlab.com/AOSUC/Lab.git</a:t>
            </a: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Invite </a:t>
            </a:r>
            <a:r>
              <a:rPr lang="en-US" sz="2000" dirty="0">
                <a:cs typeface="+mn-cs"/>
                <a:hlinkClick r:id="rId3"/>
              </a:rPr>
              <a:t>vpuente@gmail.com</a:t>
            </a:r>
            <a:r>
              <a:rPr lang="en-US" sz="2000" dirty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cs typeface="+mn-cs"/>
              </a:rPr>
              <a:t>git</a:t>
            </a:r>
            <a:r>
              <a:rPr lang="en-US" dirty="0">
                <a:cs typeface="+mn-cs"/>
              </a:rPr>
              <a:t> pull </a:t>
            </a:r>
            <a:r>
              <a:rPr lang="en-US" dirty="0">
                <a:hlinkClick r:id="rId4"/>
              </a:rPr>
              <a:t>https://username@gitlab.com/AOSUC/Lab.git</a:t>
            </a:r>
            <a:endParaRPr lang="en-US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of Guides (Pull)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updates in material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the professor to track your work</a:t>
            </a:r>
          </a:p>
          <a:p>
            <a:r>
              <a:rPr lang="en-US" dirty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changes from the common repo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integrate changes from mainline in my fork?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master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rebase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process might fail if done in “non” reliable clock environment</a:t>
            </a:r>
          </a:p>
          <a:p>
            <a:pPr lvl="1"/>
            <a:r>
              <a:rPr lang="en-US" dirty="0"/>
              <a:t>For example if we have clock-skew between system and files (</a:t>
            </a:r>
            <a:r>
              <a:rPr lang="en-US" dirty="0" err="1"/>
              <a:t>v.gr</a:t>
            </a:r>
            <a:r>
              <a:rPr lang="en-US" dirty="0"/>
              <a:t>. Virtual Box </a:t>
            </a:r>
            <a:r>
              <a:rPr lang="en-US"/>
              <a:t>and host shared directory !!!)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Lab Guides</a:t>
              </a:r>
              <a:endParaRPr lang="en-US" sz="1100" dirty="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/>
                <a:t>Personal Work</a:t>
              </a:r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/>
              <a:t>Lab Guides</a:t>
            </a:r>
            <a:endParaRPr lang="en-US" sz="1100" dirty="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Personal Work</a:t>
            </a:r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level (not required but advised to try at least)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additional branches for a particular work</a:t>
            </a:r>
          </a:p>
          <a:p>
            <a:endParaRPr lang="en-US" dirty="0"/>
          </a:p>
          <a:p>
            <a:r>
              <a:rPr lang="en-US" dirty="0"/>
              <a:t>Merge with DNI branch when done</a:t>
            </a:r>
          </a:p>
          <a:p>
            <a:pPr lvl="1"/>
            <a:r>
              <a:rPr lang="en-US" dirty="0"/>
              <a:t>Only use the Web interface to merge</a:t>
            </a:r>
          </a:p>
          <a:p>
            <a:pPr lvl="1"/>
            <a:r>
              <a:rPr lang="en-US" dirty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/>
              <a:t>Use issue board to track your progress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25E-AC8D-B744-ADC0-35FBA39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Summary</a:t>
            </a:r>
            <a:endParaRPr lang="es-ES_trad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8DB9E0-662E-1D47-A5F0-F86EDD33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75" y="879475"/>
            <a:ext cx="3840288" cy="5562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DE53-6405-584E-8172-C74FF9C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369E-4C39-B04A-8033-B082535A7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5690B-F642-914A-B5A6-8F0103755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6601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/>
              <a:t> Interface</a:t>
            </a:r>
            <a:br>
              <a:rPr lang="en-US" dirty="0"/>
            </a:br>
            <a:r>
              <a:rPr lang="en-US" dirty="0"/>
              <a:t>(not needed </a:t>
            </a:r>
            <a:r>
              <a:rPr lang="en-US" dirty="0" err="1"/>
              <a:t>git</a:t>
            </a:r>
            <a:r>
              <a:rPr lang="en-US" dirty="0"/>
              <a:t> deep understanding)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r>
              <a:rPr lang="en-US" dirty="0"/>
              <a:t> interface (Demo)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repository (Demo)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Homework's</a:t>
            </a:r>
          </a:p>
          <a:p>
            <a:pPr lvl="1"/>
            <a:r>
              <a:rPr lang="en-US" dirty="0"/>
              <a:t>Book material</a:t>
            </a:r>
          </a:p>
          <a:p>
            <a:pPr lvl="1"/>
            <a:endParaRPr lang="en-US" dirty="0"/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Develop here. Add a </a:t>
            </a:r>
            <a:r>
              <a:rPr lang="en-US" dirty="0" err="1"/>
              <a:t>SOLUTION.md</a:t>
            </a:r>
            <a:br>
              <a:rPr lang="en-US" dirty="0"/>
            </a:br>
            <a:r>
              <a:rPr lang="en-US" dirty="0"/>
              <a:t> at the end on the P{$$} dir.</a:t>
            </a:r>
          </a:p>
          <a:p>
            <a:endParaRPr lang="en-US" dirty="0"/>
          </a:p>
          <a:p>
            <a:r>
              <a:rPr lang="en-US" dirty="0"/>
              <a:t>xv6 </a:t>
            </a:r>
          </a:p>
          <a:p>
            <a:pPr lvl="1"/>
            <a:r>
              <a:rPr lang="en-US" dirty="0"/>
              <a:t>Source code if the hacking </a:t>
            </a:r>
            <a:br>
              <a:rPr lang="en-US" dirty="0"/>
            </a:br>
            <a:r>
              <a:rPr lang="en-US" dirty="0"/>
              <a:t>environment used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(</a:t>
            </a:r>
            <a:r>
              <a:rPr lang="es-ES_tradnl" dirty="0" err="1"/>
              <a:t>Some</a:t>
            </a:r>
            <a:r>
              <a:rPr lang="es-ES_tradnl" dirty="0"/>
              <a:t>) </a:t>
            </a:r>
            <a:r>
              <a:rPr lang="es-ES_tradnl" dirty="0" err="1"/>
              <a:t>current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 as a “regular” </a:t>
            </a:r>
            <a:r>
              <a:rPr lang="es-ES_tradnl" dirty="0" err="1"/>
              <a:t>user</a:t>
            </a:r>
            <a:endParaRPr lang="es-ES_tradnl" dirty="0"/>
          </a:p>
          <a:p>
            <a:pPr lvl="1"/>
            <a:r>
              <a:rPr lang="es-ES_tradnl" dirty="0"/>
              <a:t>Virtual Machine </a:t>
            </a:r>
            <a:r>
              <a:rPr lang="es-ES_tradnl" dirty="0" err="1"/>
              <a:t>deployment</a:t>
            </a:r>
            <a:r>
              <a:rPr lang="es-ES_tradnl" dirty="0"/>
              <a:t>/</a:t>
            </a:r>
            <a:r>
              <a:rPr lang="es-ES_tradnl" dirty="0" err="1"/>
              <a:t>provisioning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 (</a:t>
            </a:r>
            <a:r>
              <a:rPr lang="es-ES_tradnl" dirty="0" err="1"/>
              <a:t>vagrant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system</a:t>
            </a:r>
            <a:r>
              <a:rPr lang="es-ES_tradnl" dirty="0"/>
              <a:t> (</a:t>
            </a:r>
            <a:r>
              <a:rPr lang="es-ES_tradnl" dirty="0" err="1"/>
              <a:t>git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a abstraction layer on top of any virtualization layer</a:t>
            </a:r>
          </a:p>
          <a:p>
            <a:pPr lvl="1"/>
            <a:r>
              <a:rPr lang="en-US" dirty="0"/>
              <a:t>Works with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Vmware</a:t>
            </a:r>
            <a:r>
              <a:rPr lang="en-US" dirty="0"/>
              <a:t>, Hyper-V, …, </a:t>
            </a:r>
            <a:r>
              <a:rPr lang="en-US" dirty="0" err="1"/>
              <a:t>lxc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, etc…</a:t>
            </a:r>
          </a:p>
          <a:p>
            <a:pPr lvl="1"/>
            <a:r>
              <a:rPr lang="en-US" dirty="0"/>
              <a:t>Although the lab work can be done with plain </a:t>
            </a:r>
            <a:r>
              <a:rPr lang="en-US" dirty="0" err="1"/>
              <a:t>VirtualBox</a:t>
            </a:r>
            <a:r>
              <a:rPr lang="en-US" dirty="0"/>
              <a:t>, vagrant is recommended to avoid the hassle of crude virtual machines (VM)</a:t>
            </a:r>
          </a:p>
          <a:p>
            <a:pPr lvl="1"/>
            <a:r>
              <a:rPr lang="en-US" dirty="0"/>
              <a:t>Used as a “simplification” tool for VM handling</a:t>
            </a:r>
          </a:p>
          <a:p>
            <a:pPr lvl="1"/>
            <a:endParaRPr lang="en-US" dirty="0"/>
          </a:p>
          <a:p>
            <a:r>
              <a:rPr lang="en-US" dirty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 vagrant and </a:t>
            </a:r>
            <a:r>
              <a:rPr lang="en-US" dirty="0" err="1"/>
              <a:t>VirtualBox</a:t>
            </a:r>
            <a:r>
              <a:rPr lang="en-US" dirty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myWorkingDir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vagrant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Boxes != instances</a:t>
            </a:r>
          </a:p>
          <a:p>
            <a:r>
              <a:rPr lang="en-US" dirty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list</a:t>
            </a:r>
          </a:p>
          <a:p>
            <a:r>
              <a:rPr lang="en-US" dirty="0"/>
              <a:t>Create a new instance (persistent)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r>
              <a:rPr lang="en-US" dirty="0"/>
              <a:t>File interaction</a:t>
            </a:r>
          </a:p>
          <a:p>
            <a:pPr lvl="1"/>
            <a:r>
              <a:rPr lang="en-US" dirty="0"/>
              <a:t>Use the shared dir and work in the host</a:t>
            </a:r>
          </a:p>
          <a:p>
            <a:pPr lvl="2"/>
            <a:r>
              <a:rPr lang="en-US" dirty="0"/>
              <a:t>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/>
              <a:t> directory is working directory in host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utils</a:t>
            </a:r>
            <a:r>
              <a:rPr lang="en-US" dirty="0"/>
              <a:t> installed in the VM (version number should match)</a:t>
            </a:r>
          </a:p>
          <a:p>
            <a:pPr lvl="2"/>
            <a:r>
              <a:rPr lang="en-US" dirty="0"/>
              <a:t>Beware clock-skew between VM and host (might affect make/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x11 forwarding (required a X11 server)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rdp</a:t>
            </a:r>
            <a:r>
              <a:rPr lang="en-US" dirty="0"/>
              <a:t> (requires Windows host and a </a:t>
            </a:r>
            <a:r>
              <a:rPr lang="en-US" dirty="0" err="1"/>
              <a:t>rDesktop</a:t>
            </a:r>
            <a:r>
              <a:rPr lang="en-US" dirty="0"/>
              <a:t>/VNC client)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VirtualBox</a:t>
            </a:r>
            <a:r>
              <a:rPr lang="en-US" dirty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handle instances</a:t>
            </a:r>
          </a:p>
          <a:p>
            <a:pPr lvl="1"/>
            <a:r>
              <a:rPr lang="en-US" dirty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global-status</a:t>
            </a:r>
          </a:p>
          <a:p>
            <a:pPr lvl="1"/>
            <a:r>
              <a:rPr lang="en-US" dirty="0"/>
              <a:t>To delete instances use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/>
              <a:t>” (never delete a VM from </a:t>
            </a:r>
            <a:r>
              <a:rPr lang="en-US" dirty="0" err="1"/>
              <a:t>virtualBox</a:t>
            </a:r>
            <a:r>
              <a:rPr lang="en-US" dirty="0"/>
              <a:t> interface!)</a:t>
            </a:r>
          </a:p>
          <a:p>
            <a:pPr lvl="1"/>
            <a:endParaRPr lang="en-US" dirty="0"/>
          </a:p>
          <a:p>
            <a:r>
              <a:rPr lang="en-US" dirty="0"/>
              <a:t>To handle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update </a:t>
            </a:r>
            <a:r>
              <a:rPr lang="en-US" dirty="0"/>
              <a:t>-- To download updated versions of the box (</a:t>
            </a:r>
            <a:r>
              <a:rPr lang="en-US" dirty="0" err="1"/>
              <a:t>v.gr</a:t>
            </a:r>
            <a:r>
              <a:rPr lang="en-US" dirty="0"/>
              <a:t>. if the box is upgraded on </a:t>
            </a:r>
            <a:r>
              <a:rPr lang="en-US" dirty="0" err="1"/>
              <a:t>atlas.hashicorp.com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/AOSUC </a:t>
            </a:r>
            <a:r>
              <a:rPr lang="en-US" dirty="0"/>
              <a:t>--</a:t>
            </a:r>
            <a:r>
              <a:rPr lang="en-US"/>
              <a:t>box-version 1.22 </a:t>
            </a:r>
            <a:r>
              <a:rPr lang="en-US" dirty="0"/>
              <a:t>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AOS Vagrant Box: </a:t>
            </a:r>
            <a:r>
              <a:rPr lang="en-US" dirty="0" err="1"/>
              <a:t>vpuente</a:t>
            </a:r>
            <a:r>
              <a:rPr lang="en-US" dirty="0"/>
              <a:t>/AOSUC  (Demo)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4" y="879475"/>
            <a:ext cx="5703069" cy="5562600"/>
          </a:xfr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 to provision the Environment without tinkering with the files</a:t>
            </a:r>
          </a:p>
          <a:p>
            <a:pPr lvl="1"/>
            <a:r>
              <a:rPr lang="en-US" dirty="0"/>
              <a:t>Download the box “once”! (not each time you install it)</a:t>
            </a:r>
          </a:p>
          <a:p>
            <a:pPr lvl="1"/>
            <a:r>
              <a:rPr lang="en-US" dirty="0"/>
              <a:t>Use it many times in many different contexts (v.gr. a particular lab or section)</a:t>
            </a:r>
          </a:p>
          <a:p>
            <a:pPr lvl="2"/>
            <a:r>
              <a:rPr lang="en-US" dirty="0"/>
              <a:t>Share the changes (labs, exams, </a:t>
            </a:r>
            <a:r>
              <a:rPr lang="en-US" dirty="0" err="1"/>
              <a:t>etc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Allows to run the box to any provider (beyond </a:t>
            </a:r>
            <a:r>
              <a:rPr lang="en-US" dirty="0" err="1"/>
              <a:t>VirtualBox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Local or external (i.e. Cloud provider such as AWS, GCE, Azure, etc…)</a:t>
            </a:r>
          </a:p>
          <a:p>
            <a:pPr lvl="1"/>
            <a:r>
              <a:rPr lang="en-US" dirty="0"/>
              <a:t>A higher level of automation are Chef and Puppet (automated delivery and provisioning)</a:t>
            </a:r>
          </a:p>
          <a:p>
            <a:pPr lvl="1"/>
            <a:r>
              <a:rPr lang="en-US" dirty="0"/>
              <a:t>Plays nice with Docker, CI systems (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), </a:t>
            </a:r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Only used as a tool!</a:t>
            </a:r>
          </a:p>
          <a:p>
            <a:pPr lvl="1"/>
            <a:r>
              <a:rPr lang="en-US" dirty="0"/>
              <a:t>Interesting in learning more?: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Virtualización</a:t>
            </a:r>
            <a:r>
              <a:rPr lang="en-US" dirty="0"/>
              <a:t> y </a:t>
            </a:r>
            <a:r>
              <a:rPr lang="en-US" dirty="0" err="1"/>
              <a:t>Seguridad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 options?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do the lab natively in:</a:t>
            </a:r>
          </a:p>
          <a:p>
            <a:pPr lvl="1"/>
            <a:r>
              <a:rPr lang="en-US" dirty="0"/>
              <a:t>Linux (ugh)</a:t>
            </a:r>
          </a:p>
          <a:p>
            <a:pPr lvl="1"/>
            <a:r>
              <a:rPr lang="en-US" dirty="0"/>
              <a:t>Windows 10 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linux</a:t>
            </a:r>
            <a:r>
              <a:rPr lang="en-US" dirty="0"/>
              <a:t> subsystem </a:t>
            </a:r>
          </a:p>
          <a:p>
            <a:pPr lvl="2"/>
            <a:r>
              <a:rPr lang="en-US" dirty="0">
                <a:hlinkClick r:id="rId2"/>
              </a:rPr>
              <a:t>https://msdn.microsoft.com/es-es/commandline/wsl/install_guide</a:t>
            </a:r>
            <a:endParaRPr lang="en-US" dirty="0"/>
          </a:p>
          <a:p>
            <a:pPr lvl="1"/>
            <a:r>
              <a:rPr lang="en-US" dirty="0" err="1"/>
              <a:t>osX</a:t>
            </a:r>
            <a:endParaRPr lang="en-US" dirty="0"/>
          </a:p>
          <a:p>
            <a:pPr lvl="2"/>
            <a:r>
              <a:rPr lang="en-US" dirty="0"/>
              <a:t>Using port or brew</a:t>
            </a:r>
          </a:p>
          <a:p>
            <a:pPr lvl="2"/>
            <a:r>
              <a:rPr lang="en-US" dirty="0">
                <a:hlinkClick r:id="rId3"/>
              </a:rPr>
              <a:t>https://stackoverflow.com/questions/39052271/compile-xv6-on-mac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My advice?</a:t>
            </a:r>
          </a:p>
          <a:p>
            <a:pPr lvl="1"/>
            <a:r>
              <a:rPr lang="en-US" dirty="0"/>
              <a:t>Pick your choice</a:t>
            </a:r>
            <a:r>
              <a:rPr lang="mr-IN" dirty="0"/>
              <a:t>…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pPr lvl="1"/>
            <a:r>
              <a:rPr lang="en-US" dirty="0"/>
              <a:t>Vim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Visual Source Code</a:t>
            </a:r>
          </a:p>
          <a:p>
            <a:pPr lvl="1"/>
            <a:r>
              <a:rPr lang="en-US" dirty="0" err="1"/>
              <a:t>SublimeText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mr-IN" dirty="0"/>
              <a:t>…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Debugger</a:t>
            </a:r>
            <a:endParaRPr lang="es-ES" dirty="0"/>
          </a:p>
          <a:p>
            <a:pPr lvl="1"/>
            <a:r>
              <a:rPr lang="es-ES" dirty="0" err="1"/>
              <a:t>Remote-debug</a:t>
            </a:r>
            <a:r>
              <a:rPr lang="es-ES" dirty="0"/>
              <a:t> (to QEMU)</a:t>
            </a:r>
          </a:p>
          <a:p>
            <a:pPr lvl="1"/>
            <a:r>
              <a:rPr lang="es-ES" dirty="0" err="1"/>
              <a:t>gdb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http://beej.us/guide/bggdb/</a:t>
            </a:r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gdb</a:t>
            </a:r>
            <a:r>
              <a:rPr lang="en-US" dirty="0"/>
              <a:t> frontends (</a:t>
            </a:r>
            <a:r>
              <a:rPr lang="en-US" dirty="0" err="1"/>
              <a:t>ddd</a:t>
            </a:r>
            <a:r>
              <a:rPr lang="en-US" dirty="0"/>
              <a:t>, VSC,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102813</TotalTime>
  <Words>1132</Words>
  <Application>Microsoft Macintosh PowerPoint</Application>
  <PresentationFormat>On-screen Show (4:3)</PresentationFormat>
  <Paragraphs>234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맑은 고딕</vt:lpstr>
      <vt:lpstr>Calibri</vt:lpstr>
      <vt:lpstr>Courier</vt:lpstr>
      <vt:lpstr>Courier New</vt:lpstr>
      <vt:lpstr>HY견고딕</vt:lpstr>
      <vt:lpstr>Wingdings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  (Demo)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Summary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4173</cp:revision>
  <cp:lastPrinted>2015-03-03T01:48:46Z</cp:lastPrinted>
  <dcterms:created xsi:type="dcterms:W3CDTF">2011-05-01T06:09:10Z</dcterms:created>
  <dcterms:modified xsi:type="dcterms:W3CDTF">2019-12-10T18:59:42Z</dcterms:modified>
</cp:coreProperties>
</file>