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3" r:id="rId4"/>
    <p:sldId id="264" r:id="rId5"/>
    <p:sldId id="266" r:id="rId6"/>
    <p:sldId id="267" r:id="rId7"/>
    <p:sldId id="265" r:id="rId8"/>
    <p:sldId id="273" r:id="rId9"/>
    <p:sldId id="274" r:id="rId10"/>
    <p:sldId id="259" r:id="rId11"/>
    <p:sldId id="260" r:id="rId12"/>
    <p:sldId id="262" r:id="rId13"/>
    <p:sldId id="261" r:id="rId14"/>
    <p:sldId id="272" r:id="rId15"/>
    <p:sldId id="268" r:id="rId16"/>
    <p:sldId id="276" r:id="rId17"/>
    <p:sldId id="275" r:id="rId18"/>
    <p:sldId id="271" r:id="rId19"/>
    <p:sldId id="269" r:id="rId20"/>
    <p:sldId id="270" r:id="rId21"/>
    <p:sldId id="277" r:id="rId2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6" autoAdjust="0"/>
    <p:restoredTop sz="91905" autoAdjust="0"/>
  </p:normalViewPr>
  <p:slideViewPr>
    <p:cSldViewPr snapToGrid="0">
      <p:cViewPr varScale="1">
        <p:scale>
          <a:sx n="117" d="100"/>
          <a:sy n="117" d="100"/>
        </p:scale>
        <p:origin x="23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 snapToGrid="0">
      <p:cViewPr varScale="1">
        <p:scale>
          <a:sx n="91" d="100"/>
          <a:sy n="91" d="100"/>
        </p:scale>
        <p:origin x="4472" y="20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AA8B-8A33-714F-B3A4-08A75FDC36E6}" type="datetimeFigureOut">
              <a:rPr lang="en-US" smtClean="0"/>
              <a:pPr/>
              <a:t>9/6/21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3DBC-F9BC-3749-A699-79D58F96D20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pPr/>
              <a:t>2021. 9. 6.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 altLang="ko-KR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0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4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Follow https://www.vagrantup.com/docs/virtualbox/boxes.html to update </a:t>
            </a:r>
            <a:r>
              <a:rPr lang="en-US" err="1"/>
              <a:t>VirtualBox</a:t>
            </a:r>
            <a:r>
              <a:rPr lang="en-US" baseline="0"/>
              <a:t> </a:t>
            </a:r>
            <a:r>
              <a:rPr lang="en-US" baseline="0" err="1"/>
              <a:t>utils</a:t>
            </a:r>
            <a:r>
              <a:rPr lang="en-US" baseline="0"/>
              <a:t> if there is there is version </a:t>
            </a:r>
            <a:r>
              <a:rPr lang="en-US" baseline="0" err="1"/>
              <a:t>missmatch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9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0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135731"/>
            <a:ext cx="8640960" cy="461665"/>
          </a:xfrm>
        </p:spPr>
        <p:txBody>
          <a:bodyPr anchor="ctr">
            <a:normAutofit/>
          </a:bodyPr>
          <a:lstStyle>
            <a:lvl1pPr marL="0" indent="0" algn="ctr" rtl="0" fontAlgn="base" latinLnBrk="0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charset="-127"/>
                <a:ea typeface="Malgun Gothic" charset="-127"/>
                <a:cs typeface="Malgun Gothic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altLang="ko-KR" dirty="0"/>
              <a:t>Haga clic para modificar el estilo de subtítulo del patrón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2159112"/>
            <a:ext cx="7772400" cy="769441"/>
          </a:xfrm>
          <a:effectLst>
            <a:outerShdw dist="17780" dir="2700000" algn="ctr" rotWithShape="0">
              <a:srgbClr val="000000"/>
            </a:outerShdw>
          </a:effectLst>
        </p:spPr>
        <p:txBody>
          <a:bodyPr>
            <a:normAutofit/>
          </a:bodyPr>
          <a:lstStyle>
            <a:lvl1pPr algn="ctr" rtl="0" fontAlgn="base" latinLnBrk="0" hangingPunct="0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/>
              <a:t>Clic para editar título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10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80532"/>
            <a:ext cx="9144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 hangingPunct="0">
              <a:defRPr sz="240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/>
              <a:t>Clic para editar título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69"/>
            <a:ext cx="8786812" cy="5562007"/>
          </a:xfrm>
        </p:spPr>
        <p:txBody>
          <a:bodyPr>
            <a:normAutofit/>
          </a:bodyPr>
          <a:lstStyle>
            <a:lvl1pPr latinLnBrk="0" hangingPunct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 hangingPunct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 latinLnBrk="0" hangingPunct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altLang="ko-KR" dirty="0"/>
              <a:t>Haga clic para modificar el estilo de texto del patrón</a:t>
            </a:r>
          </a:p>
          <a:p>
            <a:pPr lvl="1"/>
            <a:r>
              <a:rPr lang="es-ES_tradnl" altLang="ko-KR" dirty="0"/>
              <a:t>Segundo nivel</a:t>
            </a:r>
          </a:p>
          <a:p>
            <a:pPr lvl="2"/>
            <a:r>
              <a:rPr lang="es-ES_tradnl" altLang="ko-KR" dirty="0"/>
              <a:t>Tercer nivel</a:t>
            </a:r>
          </a:p>
          <a:p>
            <a:pPr lvl="3"/>
            <a:r>
              <a:rPr lang="es-ES_tradnl" altLang="ko-KR" dirty="0"/>
              <a:t>Cuarto nivel</a:t>
            </a:r>
          </a:p>
          <a:p>
            <a:pPr lvl="4"/>
            <a:r>
              <a:rPr lang="es-ES_tradnl" altLang="ko-KR" dirty="0"/>
              <a:t>Quinto nivel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623246"/>
            <a:ext cx="1285875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623246"/>
            <a:ext cx="1071562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‹Nº›</a:t>
            </a:fld>
            <a:r>
              <a:rPr lang="en-US" altLang="ko-KR"/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62324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93843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3329682"/>
            <a:ext cx="8072494" cy="1077218"/>
          </a:xfrm>
        </p:spPr>
        <p:txBody>
          <a:bodyPr anchor="b"/>
          <a:lstStyle>
            <a:lvl1pPr marL="0" indent="0" algn="r" latinLnBrk="0" hangingPunct="0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altLang="ko-KR" dirty="0"/>
              <a:t>Haga clic para modificar el estilo de texto del patrón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‹Nº›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692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51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ransition>
    <p:zoom/>
  </p:transition>
  <p:hf hdr="0" ftr="0"/>
  <p:txStyles>
    <p:titleStyle>
      <a:lvl1pPr algn="l" rtl="0" eaLnBrk="1" fontAlgn="base" latinLnBrk="0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Malgun Gothic" charset="-127"/>
          <a:ea typeface="Malgun Gothic" charset="-127"/>
          <a:cs typeface="Malgun Gothic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0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AOSUC/Lab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puente@gmail.com" TargetMode="External"/><Relationship Id="rId2" Type="http://schemas.openxmlformats.org/officeDocument/2006/relationships/hyperlink" Target="https://gitlab.com/AOSUC/Lab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rname@gitlab.com/AOSUC/Lab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AOSUC/La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vie.com/posts/a-successful-git-branching-mode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s.ycombinator.com/item?id=1119031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hshitgit.com/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052271/compile-xv6-on-mac" TargetMode="External"/><Relationship Id="rId2" Type="http://schemas.openxmlformats.org/officeDocument/2006/relationships/hyperlink" Target="https://msdn.microsoft.com/es-es/commandline/wsl/install_guid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eej.us/guide/bggd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064896" cy="1542033"/>
          </a:xfrm>
        </p:spPr>
        <p:txBody>
          <a:bodyPr anchor="ctr"/>
          <a:lstStyle/>
          <a:p>
            <a:r>
              <a:rPr lang="en-US" dirty="0"/>
              <a:t>Advanced Operating Systems</a:t>
            </a:r>
            <a:br>
              <a:rPr lang="en-US" dirty="0"/>
            </a:br>
            <a:r>
              <a:rPr lang="en-US" dirty="0"/>
              <a:t> Lab Tools Intro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/>
              <a:t>Lab</a:t>
            </a:r>
            <a:r>
              <a:rPr lang="es-ES_tradnl"/>
              <a:t> </a:t>
            </a:r>
            <a:r>
              <a:rPr lang="es-ES_tradnl" err="1"/>
              <a:t>intro</a:t>
            </a:r>
            <a:endParaRPr lang="en-US"/>
          </a:p>
        </p:txBody>
      </p:sp>
      <p:sp>
        <p:nvSpPr>
          <p:cNvPr id="2" name="CuadroTexto 1"/>
          <p:cNvSpPr txBox="1"/>
          <p:nvPr/>
        </p:nvSpPr>
        <p:spPr>
          <a:xfrm>
            <a:off x="3487667" y="4780523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err="1"/>
              <a:t>www.ce.unican.es</a:t>
            </a:r>
            <a:endParaRPr lang="en-US"/>
          </a:p>
          <a:p>
            <a:pPr algn="ctr"/>
            <a:r>
              <a:rPr lang="en-US" err="1"/>
              <a:t>vpuente@unican.es</a:t>
            </a:r>
            <a:endParaRPr lang="en-US"/>
          </a:p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800" y="578400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err="1"/>
              <a:t>Lab</a:t>
            </a:r>
            <a:r>
              <a:rPr lang="es-ES_tradnl"/>
              <a:t> </a:t>
            </a:r>
            <a:r>
              <a:rPr lang="es-ES_tradnl" err="1"/>
              <a:t>work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lab material will be available in </a:t>
            </a:r>
            <a:r>
              <a:rPr lang="en-US" err="1"/>
              <a:t>git</a:t>
            </a:r>
            <a:r>
              <a:rPr lang="en-US"/>
              <a:t> lab repository</a:t>
            </a:r>
          </a:p>
          <a:p>
            <a:pPr lvl="1"/>
            <a:r>
              <a:rPr lang="en-US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 clone </a:t>
            </a:r>
            <a:r>
              <a:rPr lang="en-US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https://gitlab.com/AOSUC/Lab.git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r>
              <a:rPr lang="en-US"/>
              <a:t>Material</a:t>
            </a:r>
          </a:p>
          <a:p>
            <a:pPr lvl="1"/>
            <a:r>
              <a:rPr lang="en-US"/>
              <a:t>Where you must work</a:t>
            </a:r>
          </a:p>
          <a:p>
            <a:r>
              <a:rPr lang="en-US"/>
              <a:t>Reference</a:t>
            </a:r>
          </a:p>
          <a:p>
            <a:pPr lvl="1"/>
            <a:r>
              <a:rPr lang="en-US"/>
              <a:t>OSTEP original material (</a:t>
            </a:r>
            <a:r>
              <a:rPr lang="en-US" err="1"/>
              <a:t>ostep.org</a:t>
            </a:r>
            <a:r>
              <a:rPr lang="en-US"/>
              <a:t>)</a:t>
            </a:r>
          </a:p>
          <a:p>
            <a:pPr lvl="1"/>
            <a:endParaRPr lang="en-US"/>
          </a:p>
          <a:p>
            <a:r>
              <a:rPr lang="en-US"/>
              <a:t>We will work using a simple git </a:t>
            </a:r>
            <a:r>
              <a:rPr lang="en-US" i="1" err="1"/>
              <a:t>branch+upstream</a:t>
            </a:r>
            <a:r>
              <a:rPr lang="en-US" i="1"/>
              <a:t> </a:t>
            </a:r>
            <a:r>
              <a:rPr lang="en-US"/>
              <a:t>based workflow</a:t>
            </a:r>
          </a:p>
          <a:p>
            <a:pPr lvl="1"/>
            <a:r>
              <a:rPr lang="es-ES_tradnl"/>
              <a:t>https://www.atlassian.com/git/tutorials/what-is-git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 Work tracking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repo contains a “chain” of atomic changes called commits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Branching will be used to track personal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 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2699792" y="1484784"/>
            <a:ext cx="3276600" cy="1549400"/>
            <a:chOff x="2927276" y="2443262"/>
            <a:chExt cx="3276600" cy="1549400"/>
          </a:xfrm>
        </p:grpSpPr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3124126" y="3792637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3719439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927276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51636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531011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V="1">
              <a:off x="5514901" y="314176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411714" y="3283050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838626" y="2443262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/>
                <a:t>Lab Guides</a:t>
              </a:r>
              <a:endParaRPr lang="en-US"/>
            </a:p>
          </p:txBody>
        </p:sp>
      </p:grpSp>
      <p:grpSp>
        <p:nvGrpSpPr>
          <p:cNvPr id="1047" name="Group 23"/>
          <p:cNvGrpSpPr>
            <a:grpSpLocks noChangeAspect="1"/>
          </p:cNvGrpSpPr>
          <p:nvPr/>
        </p:nvGrpSpPr>
        <p:grpSpPr bwMode="auto">
          <a:xfrm>
            <a:off x="323528" y="3933056"/>
            <a:ext cx="3276600" cy="2674938"/>
            <a:chOff x="3225" y="2564"/>
            <a:chExt cx="2064" cy="1685"/>
          </a:xfrm>
        </p:grpSpPr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3349" y="3413"/>
              <a:ext cx="1629" cy="1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724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3225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2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7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7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7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8"/>
                </a:cxn>
                <a:cxn ang="0">
                  <a:pos x="18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8" y="266"/>
                </a:cxn>
                <a:cxn ang="0">
                  <a:pos x="46" y="198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8"/>
                  </a:lnTo>
                  <a:lnTo>
                    <a:pt x="18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8" y="266"/>
                  </a:lnTo>
                  <a:lnTo>
                    <a:pt x="46" y="198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V="1">
              <a:off x="4855" y="3003"/>
              <a:ext cx="1" cy="1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790" y="3092"/>
              <a:ext cx="130" cy="65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1" h="194">
                  <a:moveTo>
                    <a:pt x="391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4494" y="3949"/>
              <a:ext cx="716" cy="30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/>
                <a:t>Personal Work</a:t>
              </a: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4855" y="3670"/>
              <a:ext cx="1" cy="140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4790" y="3657"/>
              <a:ext cx="130" cy="65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196" y="0"/>
                </a:cxn>
                <a:cxn ang="0">
                  <a:pos x="391" y="194"/>
                </a:cxn>
              </a:cxnLst>
              <a:rect l="0" t="0" r="r" b="b"/>
              <a:pathLst>
                <a:path w="391" h="194">
                  <a:moveTo>
                    <a:pt x="0" y="194"/>
                  </a:moveTo>
                  <a:lnTo>
                    <a:pt x="196" y="0"/>
                  </a:lnTo>
                  <a:lnTo>
                    <a:pt x="391" y="194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4429" y="2564"/>
              <a:ext cx="860" cy="300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/>
                <a:t>Lab Guides</a:t>
              </a:r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3923928" y="3356992"/>
            <a:ext cx="4953074" cy="2165797"/>
            <a:chOff x="3923928" y="3356992"/>
            <a:chExt cx="4953074" cy="2165797"/>
          </a:xfrm>
        </p:grpSpPr>
        <p:grpSp>
          <p:nvGrpSpPr>
            <p:cNvPr id="1080" name="Group 56"/>
            <p:cNvGrpSpPr>
              <a:grpSpLocks noChangeAspect="1"/>
            </p:cNvGrpSpPr>
            <p:nvPr/>
          </p:nvGrpSpPr>
          <p:grpSpPr bwMode="auto">
            <a:xfrm>
              <a:off x="3923928" y="3911476"/>
              <a:ext cx="4592638" cy="1611313"/>
              <a:chOff x="2305" y="2584"/>
              <a:chExt cx="2893" cy="1015"/>
            </a:xfrm>
          </p:grpSpPr>
          <p:sp>
            <p:nvSpPr>
              <p:cNvPr id="1081" name="Line 57"/>
              <p:cNvSpPr>
                <a:spLocks noChangeShapeType="1"/>
              </p:cNvSpPr>
              <p:nvPr/>
            </p:nvSpPr>
            <p:spPr bwMode="auto">
              <a:xfrm>
                <a:off x="4698" y="2980"/>
                <a:ext cx="248" cy="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2431" y="3227"/>
                <a:ext cx="1585" cy="245"/>
              </a:xfrm>
              <a:custGeom>
                <a:avLst/>
                <a:gdLst/>
                <a:ahLst/>
                <a:cxnLst>
                  <a:cxn ang="0">
                    <a:pos x="4754" y="0"/>
                  </a:cxn>
                  <a:cxn ang="0">
                    <a:pos x="4754" y="37"/>
                  </a:cxn>
                  <a:cxn ang="0">
                    <a:pos x="4747" y="110"/>
                  </a:cxn>
                  <a:cxn ang="0">
                    <a:pos x="4731" y="182"/>
                  </a:cxn>
                  <a:cxn ang="0">
                    <a:pos x="4710" y="253"/>
                  </a:cxn>
                  <a:cxn ang="0">
                    <a:pos x="4682" y="319"/>
                  </a:cxn>
                  <a:cxn ang="0">
                    <a:pos x="4648" y="381"/>
                  </a:cxn>
                  <a:cxn ang="0">
                    <a:pos x="4607" y="440"/>
                  </a:cxn>
                  <a:cxn ang="0">
                    <a:pos x="4563" y="495"/>
                  </a:cxn>
                  <a:cxn ang="0">
                    <a:pos x="4512" y="545"/>
                  </a:cxn>
                  <a:cxn ang="0">
                    <a:pos x="4458" y="590"/>
                  </a:cxn>
                  <a:cxn ang="0">
                    <a:pos x="4398" y="630"/>
                  </a:cxn>
                  <a:cxn ang="0">
                    <a:pos x="4337" y="665"/>
                  </a:cxn>
                  <a:cxn ang="0">
                    <a:pos x="4270" y="692"/>
                  </a:cxn>
                  <a:cxn ang="0">
                    <a:pos x="4201" y="714"/>
                  </a:cxn>
                  <a:cxn ang="0">
                    <a:pos x="4129" y="728"/>
                  </a:cxn>
                  <a:cxn ang="0">
                    <a:pos x="4054" y="737"/>
                  </a:cxn>
                  <a:cxn ang="0">
                    <a:pos x="4017" y="737"/>
                  </a:cxn>
                  <a:cxn ang="0">
                    <a:pos x="0" y="737"/>
                  </a:cxn>
                </a:cxnLst>
                <a:rect l="0" t="0" r="r" b="b"/>
                <a:pathLst>
                  <a:path w="4754" h="737">
                    <a:moveTo>
                      <a:pt x="4754" y="0"/>
                    </a:moveTo>
                    <a:lnTo>
                      <a:pt x="4754" y="37"/>
                    </a:lnTo>
                    <a:lnTo>
                      <a:pt x="4747" y="110"/>
                    </a:lnTo>
                    <a:lnTo>
                      <a:pt x="4731" y="182"/>
                    </a:lnTo>
                    <a:lnTo>
                      <a:pt x="4710" y="253"/>
                    </a:lnTo>
                    <a:lnTo>
                      <a:pt x="4682" y="319"/>
                    </a:lnTo>
                    <a:lnTo>
                      <a:pt x="4648" y="381"/>
                    </a:lnTo>
                    <a:lnTo>
                      <a:pt x="4607" y="440"/>
                    </a:lnTo>
                    <a:lnTo>
                      <a:pt x="4563" y="495"/>
                    </a:lnTo>
                    <a:lnTo>
                      <a:pt x="4512" y="545"/>
                    </a:lnTo>
                    <a:lnTo>
                      <a:pt x="4458" y="590"/>
                    </a:lnTo>
                    <a:lnTo>
                      <a:pt x="4398" y="630"/>
                    </a:lnTo>
                    <a:lnTo>
                      <a:pt x="4337" y="665"/>
                    </a:lnTo>
                    <a:lnTo>
                      <a:pt x="4270" y="692"/>
                    </a:lnTo>
                    <a:lnTo>
                      <a:pt x="4201" y="714"/>
                    </a:lnTo>
                    <a:lnTo>
                      <a:pt x="4129" y="728"/>
                    </a:lnTo>
                    <a:lnTo>
                      <a:pt x="4054" y="737"/>
                    </a:lnTo>
                    <a:lnTo>
                      <a:pt x="4017" y="737"/>
                    </a:lnTo>
                    <a:lnTo>
                      <a:pt x="0" y="737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4016" y="2980"/>
                <a:ext cx="430" cy="247"/>
              </a:xfrm>
              <a:custGeom>
                <a:avLst/>
                <a:gdLst/>
                <a:ahLst/>
                <a:cxnLst>
                  <a:cxn ang="0">
                    <a:pos x="0" y="739"/>
                  </a:cxn>
                  <a:cxn ang="0">
                    <a:pos x="2" y="700"/>
                  </a:cxn>
                  <a:cxn ang="0">
                    <a:pos x="9" y="626"/>
                  </a:cxn>
                  <a:cxn ang="0">
                    <a:pos x="23" y="554"/>
                  </a:cxn>
                  <a:cxn ang="0">
                    <a:pos x="45" y="484"/>
                  </a:cxn>
                  <a:cxn ang="0">
                    <a:pos x="74" y="417"/>
                  </a:cxn>
                  <a:cxn ang="0">
                    <a:pos x="107" y="355"/>
                  </a:cxn>
                  <a:cxn ang="0">
                    <a:pos x="147" y="296"/>
                  </a:cxn>
                  <a:cxn ang="0">
                    <a:pos x="192" y="242"/>
                  </a:cxn>
                  <a:cxn ang="0">
                    <a:pos x="242" y="191"/>
                  </a:cxn>
                  <a:cxn ang="0">
                    <a:pos x="297" y="147"/>
                  </a:cxn>
                  <a:cxn ang="0">
                    <a:pos x="356" y="106"/>
                  </a:cxn>
                  <a:cxn ang="0">
                    <a:pos x="419" y="72"/>
                  </a:cxn>
                  <a:cxn ang="0">
                    <a:pos x="486" y="44"/>
                  </a:cxn>
                  <a:cxn ang="0">
                    <a:pos x="555" y="23"/>
                  </a:cxn>
                  <a:cxn ang="0">
                    <a:pos x="627" y="8"/>
                  </a:cxn>
                  <a:cxn ang="0">
                    <a:pos x="700" y="0"/>
                  </a:cxn>
                  <a:cxn ang="0">
                    <a:pos x="739" y="0"/>
                  </a:cxn>
                  <a:cxn ang="0">
                    <a:pos x="1292" y="0"/>
                  </a:cxn>
                </a:cxnLst>
                <a:rect l="0" t="0" r="r" b="b"/>
                <a:pathLst>
                  <a:path w="1292" h="739">
                    <a:moveTo>
                      <a:pt x="0" y="739"/>
                    </a:moveTo>
                    <a:lnTo>
                      <a:pt x="2" y="700"/>
                    </a:lnTo>
                    <a:lnTo>
                      <a:pt x="9" y="626"/>
                    </a:lnTo>
                    <a:lnTo>
                      <a:pt x="23" y="554"/>
                    </a:lnTo>
                    <a:lnTo>
                      <a:pt x="45" y="484"/>
                    </a:lnTo>
                    <a:lnTo>
                      <a:pt x="74" y="417"/>
                    </a:lnTo>
                    <a:lnTo>
                      <a:pt x="107" y="355"/>
                    </a:lnTo>
                    <a:lnTo>
                      <a:pt x="147" y="296"/>
                    </a:lnTo>
                    <a:lnTo>
                      <a:pt x="192" y="242"/>
                    </a:lnTo>
                    <a:lnTo>
                      <a:pt x="242" y="191"/>
                    </a:lnTo>
                    <a:lnTo>
                      <a:pt x="297" y="147"/>
                    </a:lnTo>
                    <a:lnTo>
                      <a:pt x="356" y="106"/>
                    </a:lnTo>
                    <a:lnTo>
                      <a:pt x="419" y="72"/>
                    </a:lnTo>
                    <a:lnTo>
                      <a:pt x="486" y="44"/>
                    </a:lnTo>
                    <a:lnTo>
                      <a:pt x="555" y="23"/>
                    </a:lnTo>
                    <a:lnTo>
                      <a:pt x="627" y="8"/>
                    </a:lnTo>
                    <a:lnTo>
                      <a:pt x="700" y="0"/>
                    </a:lnTo>
                    <a:lnTo>
                      <a:pt x="739" y="0"/>
                    </a:lnTo>
                    <a:lnTo>
                      <a:pt x="1292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3304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1" y="416"/>
                  </a:cxn>
                  <a:cxn ang="0">
                    <a:pos x="0" y="377"/>
                  </a:cxn>
                  <a:cxn ang="0">
                    <a:pos x="1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1" y="416"/>
                    </a:lnTo>
                    <a:lnTo>
                      <a:pt x="0" y="377"/>
                    </a:lnTo>
                    <a:lnTo>
                      <a:pt x="1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8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9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2" y="416"/>
                  </a:cxn>
                  <a:cxn ang="0">
                    <a:pos x="0" y="377"/>
                  </a:cxn>
                  <a:cxn ang="0">
                    <a:pos x="2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9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9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2" y="416"/>
                    </a:lnTo>
                    <a:lnTo>
                      <a:pt x="0" y="377"/>
                    </a:lnTo>
                    <a:lnTo>
                      <a:pt x="2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9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23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7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0" y="416"/>
                  </a:cxn>
                  <a:cxn ang="0">
                    <a:pos x="0" y="377"/>
                  </a:cxn>
                  <a:cxn ang="0">
                    <a:pos x="0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7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7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0" y="416"/>
                    </a:lnTo>
                    <a:lnTo>
                      <a:pt x="0" y="377"/>
                    </a:lnTo>
                    <a:lnTo>
                      <a:pt x="0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7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44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6" y="417"/>
                  </a:cxn>
                  <a:cxn ang="0">
                    <a:pos x="740" y="490"/>
                  </a:cxn>
                  <a:cxn ang="0">
                    <a:pos x="711" y="558"/>
                  </a:cxn>
                  <a:cxn ang="0">
                    <a:pos x="671" y="618"/>
                  </a:cxn>
                  <a:cxn ang="0">
                    <a:pos x="619" y="670"/>
                  </a:cxn>
                  <a:cxn ang="0">
                    <a:pos x="558" y="710"/>
                  </a:cxn>
                  <a:cxn ang="0">
                    <a:pos x="491" y="739"/>
                  </a:cxn>
                  <a:cxn ang="0">
                    <a:pos x="417" y="755"/>
                  </a:cxn>
                  <a:cxn ang="0">
                    <a:pos x="378" y="757"/>
                  </a:cxn>
                  <a:cxn ang="0">
                    <a:pos x="339" y="755"/>
                  </a:cxn>
                  <a:cxn ang="0">
                    <a:pos x="266" y="739"/>
                  </a:cxn>
                  <a:cxn ang="0">
                    <a:pos x="198" y="710"/>
                  </a:cxn>
                  <a:cxn ang="0">
                    <a:pos x="138" y="670"/>
                  </a:cxn>
                  <a:cxn ang="0">
                    <a:pos x="86" y="618"/>
                  </a:cxn>
                  <a:cxn ang="0">
                    <a:pos x="46" y="558"/>
                  </a:cxn>
                  <a:cxn ang="0">
                    <a:pos x="17" y="490"/>
                  </a:cxn>
                  <a:cxn ang="0">
                    <a:pos x="1" y="417"/>
                  </a:cxn>
                  <a:cxn ang="0">
                    <a:pos x="0" y="378"/>
                  </a:cxn>
                  <a:cxn ang="0">
                    <a:pos x="1" y="339"/>
                  </a:cxn>
                  <a:cxn ang="0">
                    <a:pos x="17" y="265"/>
                  </a:cxn>
                  <a:cxn ang="0">
                    <a:pos x="46" y="198"/>
                  </a:cxn>
                  <a:cxn ang="0">
                    <a:pos x="86" y="137"/>
                  </a:cxn>
                  <a:cxn ang="0">
                    <a:pos x="138" y="85"/>
                  </a:cxn>
                  <a:cxn ang="0">
                    <a:pos x="198" y="45"/>
                  </a:cxn>
                  <a:cxn ang="0">
                    <a:pos x="266" y="16"/>
                  </a:cxn>
                  <a:cxn ang="0">
                    <a:pos x="339" y="0"/>
                  </a:cxn>
                  <a:cxn ang="0">
                    <a:pos x="378" y="0"/>
                  </a:cxn>
                  <a:cxn ang="0">
                    <a:pos x="417" y="0"/>
                  </a:cxn>
                  <a:cxn ang="0">
                    <a:pos x="491" y="16"/>
                  </a:cxn>
                  <a:cxn ang="0">
                    <a:pos x="558" y="45"/>
                  </a:cxn>
                  <a:cxn ang="0">
                    <a:pos x="619" y="85"/>
                  </a:cxn>
                  <a:cxn ang="0">
                    <a:pos x="671" y="137"/>
                  </a:cxn>
                  <a:cxn ang="0">
                    <a:pos x="711" y="198"/>
                  </a:cxn>
                  <a:cxn ang="0">
                    <a:pos x="740" y="265"/>
                  </a:cxn>
                  <a:cxn ang="0">
                    <a:pos x="756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6" y="417"/>
                    </a:lnTo>
                    <a:lnTo>
                      <a:pt x="740" y="490"/>
                    </a:lnTo>
                    <a:lnTo>
                      <a:pt x="711" y="558"/>
                    </a:lnTo>
                    <a:lnTo>
                      <a:pt x="671" y="618"/>
                    </a:lnTo>
                    <a:lnTo>
                      <a:pt x="619" y="670"/>
                    </a:lnTo>
                    <a:lnTo>
                      <a:pt x="558" y="710"/>
                    </a:lnTo>
                    <a:lnTo>
                      <a:pt x="491" y="739"/>
                    </a:lnTo>
                    <a:lnTo>
                      <a:pt x="417" y="755"/>
                    </a:lnTo>
                    <a:lnTo>
                      <a:pt x="378" y="757"/>
                    </a:lnTo>
                    <a:lnTo>
                      <a:pt x="339" y="755"/>
                    </a:lnTo>
                    <a:lnTo>
                      <a:pt x="266" y="739"/>
                    </a:lnTo>
                    <a:lnTo>
                      <a:pt x="198" y="710"/>
                    </a:lnTo>
                    <a:lnTo>
                      <a:pt x="138" y="670"/>
                    </a:lnTo>
                    <a:lnTo>
                      <a:pt x="86" y="618"/>
                    </a:lnTo>
                    <a:lnTo>
                      <a:pt x="46" y="558"/>
                    </a:lnTo>
                    <a:lnTo>
                      <a:pt x="17" y="490"/>
                    </a:lnTo>
                    <a:lnTo>
                      <a:pt x="1" y="417"/>
                    </a:lnTo>
                    <a:lnTo>
                      <a:pt x="0" y="378"/>
                    </a:lnTo>
                    <a:lnTo>
                      <a:pt x="1" y="339"/>
                    </a:lnTo>
                    <a:lnTo>
                      <a:pt x="17" y="265"/>
                    </a:lnTo>
                    <a:lnTo>
                      <a:pt x="46" y="198"/>
                    </a:lnTo>
                    <a:lnTo>
                      <a:pt x="86" y="137"/>
                    </a:lnTo>
                    <a:lnTo>
                      <a:pt x="138" y="85"/>
                    </a:lnTo>
                    <a:lnTo>
                      <a:pt x="198" y="45"/>
                    </a:lnTo>
                    <a:lnTo>
                      <a:pt x="266" y="16"/>
                    </a:lnTo>
                    <a:lnTo>
                      <a:pt x="339" y="0"/>
                    </a:lnTo>
                    <a:lnTo>
                      <a:pt x="378" y="0"/>
                    </a:lnTo>
                    <a:lnTo>
                      <a:pt x="417" y="0"/>
                    </a:lnTo>
                    <a:lnTo>
                      <a:pt x="491" y="16"/>
                    </a:lnTo>
                    <a:lnTo>
                      <a:pt x="558" y="45"/>
                    </a:lnTo>
                    <a:lnTo>
                      <a:pt x="619" y="85"/>
                    </a:lnTo>
                    <a:lnTo>
                      <a:pt x="671" y="137"/>
                    </a:lnTo>
                    <a:lnTo>
                      <a:pt x="711" y="198"/>
                    </a:lnTo>
                    <a:lnTo>
                      <a:pt x="740" y="265"/>
                    </a:lnTo>
                    <a:lnTo>
                      <a:pt x="756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49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4" y="417"/>
                  </a:cxn>
                  <a:cxn ang="0">
                    <a:pos x="739" y="490"/>
                  </a:cxn>
                  <a:cxn ang="0">
                    <a:pos x="710" y="558"/>
                  </a:cxn>
                  <a:cxn ang="0">
                    <a:pos x="669" y="618"/>
                  </a:cxn>
                  <a:cxn ang="0">
                    <a:pos x="618" y="670"/>
                  </a:cxn>
                  <a:cxn ang="0">
                    <a:pos x="557" y="710"/>
                  </a:cxn>
                  <a:cxn ang="0">
                    <a:pos x="489" y="739"/>
                  </a:cxn>
                  <a:cxn ang="0">
                    <a:pos x="416" y="755"/>
                  </a:cxn>
                  <a:cxn ang="0">
                    <a:pos x="377" y="757"/>
                  </a:cxn>
                  <a:cxn ang="0">
                    <a:pos x="338" y="755"/>
                  </a:cxn>
                  <a:cxn ang="0">
                    <a:pos x="265" y="739"/>
                  </a:cxn>
                  <a:cxn ang="0">
                    <a:pos x="197" y="710"/>
                  </a:cxn>
                  <a:cxn ang="0">
                    <a:pos x="137" y="670"/>
                  </a:cxn>
                  <a:cxn ang="0">
                    <a:pos x="85" y="618"/>
                  </a:cxn>
                  <a:cxn ang="0">
                    <a:pos x="44" y="558"/>
                  </a:cxn>
                  <a:cxn ang="0">
                    <a:pos x="16" y="490"/>
                  </a:cxn>
                  <a:cxn ang="0">
                    <a:pos x="0" y="417"/>
                  </a:cxn>
                  <a:cxn ang="0">
                    <a:pos x="0" y="378"/>
                  </a:cxn>
                  <a:cxn ang="0">
                    <a:pos x="0" y="339"/>
                  </a:cxn>
                  <a:cxn ang="0">
                    <a:pos x="16" y="265"/>
                  </a:cxn>
                  <a:cxn ang="0">
                    <a:pos x="44" y="198"/>
                  </a:cxn>
                  <a:cxn ang="0">
                    <a:pos x="85" y="137"/>
                  </a:cxn>
                  <a:cxn ang="0">
                    <a:pos x="137" y="85"/>
                  </a:cxn>
                  <a:cxn ang="0">
                    <a:pos x="197" y="45"/>
                  </a:cxn>
                  <a:cxn ang="0">
                    <a:pos x="265" y="16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89" y="16"/>
                  </a:cxn>
                  <a:cxn ang="0">
                    <a:pos x="557" y="45"/>
                  </a:cxn>
                  <a:cxn ang="0">
                    <a:pos x="618" y="85"/>
                  </a:cxn>
                  <a:cxn ang="0">
                    <a:pos x="669" y="137"/>
                  </a:cxn>
                  <a:cxn ang="0">
                    <a:pos x="710" y="198"/>
                  </a:cxn>
                  <a:cxn ang="0">
                    <a:pos x="739" y="265"/>
                  </a:cxn>
                  <a:cxn ang="0">
                    <a:pos x="754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4" y="417"/>
                    </a:lnTo>
                    <a:lnTo>
                      <a:pt x="739" y="490"/>
                    </a:lnTo>
                    <a:lnTo>
                      <a:pt x="710" y="558"/>
                    </a:lnTo>
                    <a:lnTo>
                      <a:pt x="669" y="618"/>
                    </a:lnTo>
                    <a:lnTo>
                      <a:pt x="618" y="670"/>
                    </a:lnTo>
                    <a:lnTo>
                      <a:pt x="557" y="710"/>
                    </a:lnTo>
                    <a:lnTo>
                      <a:pt x="489" y="739"/>
                    </a:lnTo>
                    <a:lnTo>
                      <a:pt x="416" y="755"/>
                    </a:lnTo>
                    <a:lnTo>
                      <a:pt x="377" y="757"/>
                    </a:lnTo>
                    <a:lnTo>
                      <a:pt x="338" y="755"/>
                    </a:lnTo>
                    <a:lnTo>
                      <a:pt x="265" y="739"/>
                    </a:lnTo>
                    <a:lnTo>
                      <a:pt x="197" y="710"/>
                    </a:lnTo>
                    <a:lnTo>
                      <a:pt x="137" y="670"/>
                    </a:lnTo>
                    <a:lnTo>
                      <a:pt x="85" y="618"/>
                    </a:lnTo>
                    <a:lnTo>
                      <a:pt x="44" y="558"/>
                    </a:lnTo>
                    <a:lnTo>
                      <a:pt x="16" y="490"/>
                    </a:lnTo>
                    <a:lnTo>
                      <a:pt x="0" y="417"/>
                    </a:lnTo>
                    <a:lnTo>
                      <a:pt x="0" y="378"/>
                    </a:lnTo>
                    <a:lnTo>
                      <a:pt x="0" y="339"/>
                    </a:lnTo>
                    <a:lnTo>
                      <a:pt x="16" y="265"/>
                    </a:lnTo>
                    <a:lnTo>
                      <a:pt x="44" y="198"/>
                    </a:lnTo>
                    <a:lnTo>
                      <a:pt x="85" y="137"/>
                    </a:lnTo>
                    <a:lnTo>
                      <a:pt x="137" y="85"/>
                    </a:lnTo>
                    <a:lnTo>
                      <a:pt x="197" y="45"/>
                    </a:lnTo>
                    <a:lnTo>
                      <a:pt x="265" y="16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89" y="16"/>
                    </a:lnTo>
                    <a:lnTo>
                      <a:pt x="557" y="45"/>
                    </a:lnTo>
                    <a:lnTo>
                      <a:pt x="618" y="85"/>
                    </a:lnTo>
                    <a:lnTo>
                      <a:pt x="669" y="137"/>
                    </a:lnTo>
                    <a:lnTo>
                      <a:pt x="710" y="198"/>
                    </a:lnTo>
                    <a:lnTo>
                      <a:pt x="739" y="265"/>
                    </a:lnTo>
                    <a:lnTo>
                      <a:pt x="754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59ADD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/>
            </p:nvSpPr>
            <p:spPr bwMode="auto">
              <a:xfrm flipV="1">
                <a:off x="5074" y="2584"/>
                <a:ext cx="1" cy="14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auto">
              <a:xfrm>
                <a:off x="5009" y="2673"/>
                <a:ext cx="131" cy="65"/>
              </a:xfrm>
              <a:custGeom>
                <a:avLst/>
                <a:gdLst/>
                <a:ahLst/>
                <a:cxnLst>
                  <a:cxn ang="0">
                    <a:pos x="392" y="0"/>
                  </a:cxn>
                  <a:cxn ang="0">
                    <a:pos x="195" y="194"/>
                  </a:cxn>
                  <a:cxn ang="0">
                    <a:pos x="0" y="0"/>
                  </a:cxn>
                </a:cxnLst>
                <a:rect l="0" t="0" r="r" b="b"/>
                <a:pathLst>
                  <a:path w="392" h="194">
                    <a:moveTo>
                      <a:pt x="392" y="0"/>
                    </a:moveTo>
                    <a:lnTo>
                      <a:pt x="195" y="194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Rectangle 31"/>
            <p:cNvSpPr>
              <a:spLocks noChangeArrowheads="1"/>
            </p:cNvSpPr>
            <p:nvPr/>
          </p:nvSpPr>
          <p:spPr bwMode="auto">
            <a:xfrm>
              <a:off x="7740352" y="33569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/>
                <a:t>Personal Work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an account in </a:t>
            </a:r>
            <a:r>
              <a:rPr lang="en-US" dirty="0" err="1"/>
              <a:t>gitlab.com</a:t>
            </a:r>
            <a:endParaRPr lang="en-US" dirty="0"/>
          </a:p>
          <a:p>
            <a:r>
              <a:rPr lang="en-US" dirty="0"/>
              <a:t>Create a private repository (for lab)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>
                <a:cs typeface="+mn-cs"/>
              </a:rPr>
              <a:t>Fork </a:t>
            </a:r>
            <a:r>
              <a:rPr lang="en-US" sz="2000" dirty="0">
                <a:cs typeface="+mn-cs"/>
                <a:hlinkClick r:id="rId2"/>
              </a:rPr>
              <a:t>https://gitlab.com/AOSUC/Lab.git</a:t>
            </a:r>
            <a:r>
              <a:rPr lang="en-US" sz="2000" dirty="0">
                <a:cs typeface="+mn-cs"/>
              </a:rPr>
              <a:t> on web interface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>
                <a:cs typeface="+mn-cs"/>
              </a:rPr>
              <a:t>Invite </a:t>
            </a:r>
            <a:r>
              <a:rPr lang="en-US" sz="2000" dirty="0">
                <a:cs typeface="+mn-cs"/>
                <a:hlinkClick r:id="rId3"/>
              </a:rPr>
              <a:t>vpuente@gmail.com</a:t>
            </a:r>
            <a:r>
              <a:rPr lang="en-US" sz="2000" dirty="0">
                <a:cs typeface="+mn-cs"/>
              </a:rPr>
              <a:t> to such repository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>
                <a:cs typeface="+mn-cs"/>
              </a:rPr>
              <a:t>Start working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git clone https://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username@gitlab.com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/AOSUC/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Lab.git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git branch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git checkout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>
                <a:cs typeface="+mn-cs"/>
              </a:rPr>
              <a:t>START WORKING THERE / COMMIT AS MUCH AS U NEED!!!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git add NEW_FILES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 NOT MODIFY ALREADY PRESENT FILES (merge conflicts)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git 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git commit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&lt;WORK&gt;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git 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 </a:t>
            </a:r>
            <a:r>
              <a:rPr lang="is-I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git push 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>
                <a:cs typeface="+mn-cs"/>
              </a:rPr>
              <a:t>git pull </a:t>
            </a:r>
            <a:r>
              <a:rPr lang="en-US" dirty="0">
                <a:hlinkClick r:id="rId4"/>
              </a:rPr>
              <a:t>https://username@gitlab.com/AOSUC/Lab.git</a:t>
            </a:r>
            <a:endParaRPr lang="en-US" dirty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sz="2000" dirty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dirty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of Guides (Pull)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Merging updates in material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Allow the professor to track your work</a:t>
            </a:r>
          </a:p>
          <a:p>
            <a:r>
              <a:rPr lang="en-US"/>
              <a:t>Allow to automatize C&amp;P detection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 </a:t>
            </a:r>
          </a:p>
        </p:txBody>
      </p:sp>
      <p:grpSp>
        <p:nvGrpSpPr>
          <p:cNvPr id="33" name="32 Grupo"/>
          <p:cNvGrpSpPr/>
          <p:nvPr/>
        </p:nvGrpSpPr>
        <p:grpSpPr>
          <a:xfrm>
            <a:off x="971671" y="1484465"/>
            <a:ext cx="5889641" cy="3169806"/>
            <a:chOff x="827584" y="2177192"/>
            <a:chExt cx="5889641" cy="3169806"/>
          </a:xfrm>
        </p:grpSpPr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5342117" y="3363097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825929" y="3744126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/>
                <a:t>Lab Guides</a:t>
              </a:r>
              <a:endParaRPr lang="en-US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/>
                <a:t>Personal Work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58"/>
          <p:cNvSpPr>
            <a:spLocks/>
          </p:cNvSpPr>
          <p:nvPr/>
        </p:nvSpPr>
        <p:spPr bwMode="auto">
          <a:xfrm>
            <a:off x="4242391" y="4019303"/>
            <a:ext cx="2607953" cy="231386"/>
          </a:xfrm>
          <a:custGeom>
            <a:avLst/>
            <a:gdLst/>
            <a:ahLst/>
            <a:cxnLst>
              <a:cxn ang="0">
                <a:pos x="4754" y="0"/>
              </a:cxn>
              <a:cxn ang="0">
                <a:pos x="4754" y="37"/>
              </a:cxn>
              <a:cxn ang="0">
                <a:pos x="4747" y="110"/>
              </a:cxn>
              <a:cxn ang="0">
                <a:pos x="4731" y="182"/>
              </a:cxn>
              <a:cxn ang="0">
                <a:pos x="4710" y="253"/>
              </a:cxn>
              <a:cxn ang="0">
                <a:pos x="4682" y="319"/>
              </a:cxn>
              <a:cxn ang="0">
                <a:pos x="4648" y="381"/>
              </a:cxn>
              <a:cxn ang="0">
                <a:pos x="4607" y="440"/>
              </a:cxn>
              <a:cxn ang="0">
                <a:pos x="4563" y="495"/>
              </a:cxn>
              <a:cxn ang="0">
                <a:pos x="4512" y="545"/>
              </a:cxn>
              <a:cxn ang="0">
                <a:pos x="4458" y="590"/>
              </a:cxn>
              <a:cxn ang="0">
                <a:pos x="4398" y="630"/>
              </a:cxn>
              <a:cxn ang="0">
                <a:pos x="4337" y="665"/>
              </a:cxn>
              <a:cxn ang="0">
                <a:pos x="4270" y="692"/>
              </a:cxn>
              <a:cxn ang="0">
                <a:pos x="4201" y="714"/>
              </a:cxn>
              <a:cxn ang="0">
                <a:pos x="4129" y="728"/>
              </a:cxn>
              <a:cxn ang="0">
                <a:pos x="4054" y="737"/>
              </a:cxn>
              <a:cxn ang="0">
                <a:pos x="4017" y="737"/>
              </a:cxn>
              <a:cxn ang="0">
                <a:pos x="0" y="737"/>
              </a:cxn>
            </a:cxnLst>
            <a:rect l="0" t="0" r="r" b="b"/>
            <a:pathLst>
              <a:path w="4754" h="737">
                <a:moveTo>
                  <a:pt x="4754" y="0"/>
                </a:moveTo>
                <a:lnTo>
                  <a:pt x="4754" y="37"/>
                </a:lnTo>
                <a:lnTo>
                  <a:pt x="4747" y="110"/>
                </a:lnTo>
                <a:lnTo>
                  <a:pt x="4731" y="182"/>
                </a:lnTo>
                <a:lnTo>
                  <a:pt x="4710" y="253"/>
                </a:lnTo>
                <a:lnTo>
                  <a:pt x="4682" y="319"/>
                </a:lnTo>
                <a:lnTo>
                  <a:pt x="4648" y="381"/>
                </a:lnTo>
                <a:lnTo>
                  <a:pt x="4607" y="440"/>
                </a:lnTo>
                <a:lnTo>
                  <a:pt x="4563" y="495"/>
                </a:lnTo>
                <a:lnTo>
                  <a:pt x="4512" y="545"/>
                </a:lnTo>
                <a:lnTo>
                  <a:pt x="4458" y="590"/>
                </a:lnTo>
                <a:lnTo>
                  <a:pt x="4398" y="630"/>
                </a:lnTo>
                <a:lnTo>
                  <a:pt x="4337" y="665"/>
                </a:lnTo>
                <a:lnTo>
                  <a:pt x="4270" y="692"/>
                </a:lnTo>
                <a:lnTo>
                  <a:pt x="4201" y="714"/>
                </a:lnTo>
                <a:lnTo>
                  <a:pt x="4129" y="728"/>
                </a:lnTo>
                <a:lnTo>
                  <a:pt x="4054" y="737"/>
                </a:lnTo>
                <a:lnTo>
                  <a:pt x="4017" y="737"/>
                </a:lnTo>
                <a:lnTo>
                  <a:pt x="0" y="737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 changes from the common repo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integrate changes from mainline in my fork?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git checkout master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git pull 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git checkout &lt;DNI&gt;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git rebase master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process might fail if done in “non” reliable clock environment</a:t>
            </a:r>
          </a:p>
          <a:p>
            <a:pPr lvl="1"/>
            <a:r>
              <a:rPr lang="en-US" dirty="0"/>
              <a:t>For example, if we have clock-skew between system and files (</a:t>
            </a:r>
            <a:r>
              <a:rPr lang="en-US" dirty="0" err="1"/>
              <a:t>v.gr</a:t>
            </a:r>
            <a:r>
              <a:rPr lang="en-US" dirty="0"/>
              <a:t>. Virtual Box and host shared directory in some old windows)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 </a:t>
            </a:r>
          </a:p>
        </p:txBody>
      </p:sp>
      <p:grpSp>
        <p:nvGrpSpPr>
          <p:cNvPr id="7" name="32 Grupo"/>
          <p:cNvGrpSpPr/>
          <p:nvPr/>
        </p:nvGrpSpPr>
        <p:grpSpPr>
          <a:xfrm>
            <a:off x="178722" y="3151783"/>
            <a:ext cx="3642859" cy="1783480"/>
            <a:chOff x="827584" y="2177192"/>
            <a:chExt cx="5889641" cy="316980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/>
                <a:t>Lab Guides</a:t>
              </a:r>
              <a:endParaRPr lang="en-US" sz="1100"/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8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9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1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2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3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800"/>
                <a:t>Personal Work</a:t>
              </a:r>
            </a:p>
          </p:txBody>
        </p:sp>
      </p:grp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5241611" y="4239025"/>
            <a:ext cx="1599515" cy="893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0" name="Freeform 7"/>
          <p:cNvSpPr>
            <a:spLocks/>
          </p:cNvSpPr>
          <p:nvPr/>
        </p:nvSpPr>
        <p:spPr bwMode="auto">
          <a:xfrm>
            <a:off x="5119855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1" y="491"/>
              </a:cxn>
              <a:cxn ang="0">
                <a:pos x="712" y="559"/>
              </a:cxn>
              <a:cxn ang="0">
                <a:pos x="670" y="619"/>
              </a:cxn>
              <a:cxn ang="0">
                <a:pos x="620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7" y="755"/>
              </a:cxn>
              <a:cxn ang="0">
                <a:pos x="379" y="756"/>
              </a:cxn>
              <a:cxn ang="0">
                <a:pos x="340" y="755"/>
              </a:cxn>
              <a:cxn ang="0">
                <a:pos x="265" y="740"/>
              </a:cxn>
              <a:cxn ang="0">
                <a:pos x="198" y="711"/>
              </a:cxn>
              <a:cxn ang="0">
                <a:pos x="137" y="671"/>
              </a:cxn>
              <a:cxn ang="0">
                <a:pos x="87" y="619"/>
              </a:cxn>
              <a:cxn ang="0">
                <a:pos x="45" y="559"/>
              </a:cxn>
              <a:cxn ang="0">
                <a:pos x="16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6" y="266"/>
              </a:cxn>
              <a:cxn ang="0">
                <a:pos x="45" y="197"/>
              </a:cxn>
              <a:cxn ang="0">
                <a:pos x="87" y="138"/>
              </a:cxn>
              <a:cxn ang="0">
                <a:pos x="137" y="86"/>
              </a:cxn>
              <a:cxn ang="0">
                <a:pos x="198" y="46"/>
              </a:cxn>
              <a:cxn ang="0">
                <a:pos x="265" y="17"/>
              </a:cxn>
              <a:cxn ang="0">
                <a:pos x="340" y="1"/>
              </a:cxn>
              <a:cxn ang="0">
                <a:pos x="379" y="0"/>
              </a:cxn>
              <a:cxn ang="0">
                <a:pos x="417" y="1"/>
              </a:cxn>
              <a:cxn ang="0">
                <a:pos x="491" y="17"/>
              </a:cxn>
              <a:cxn ang="0">
                <a:pos x="559" y="46"/>
              </a:cxn>
              <a:cxn ang="0">
                <a:pos x="620" y="86"/>
              </a:cxn>
              <a:cxn ang="0">
                <a:pos x="670" y="138"/>
              </a:cxn>
              <a:cxn ang="0">
                <a:pos x="712" y="197"/>
              </a:cxn>
              <a:cxn ang="0">
                <a:pos x="741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1" y="491"/>
                </a:lnTo>
                <a:lnTo>
                  <a:pt x="712" y="559"/>
                </a:lnTo>
                <a:lnTo>
                  <a:pt x="670" y="619"/>
                </a:lnTo>
                <a:lnTo>
                  <a:pt x="620" y="671"/>
                </a:lnTo>
                <a:lnTo>
                  <a:pt x="559" y="711"/>
                </a:lnTo>
                <a:lnTo>
                  <a:pt x="491" y="740"/>
                </a:lnTo>
                <a:lnTo>
                  <a:pt x="417" y="755"/>
                </a:lnTo>
                <a:lnTo>
                  <a:pt x="379" y="756"/>
                </a:lnTo>
                <a:lnTo>
                  <a:pt x="340" y="755"/>
                </a:lnTo>
                <a:lnTo>
                  <a:pt x="265" y="740"/>
                </a:lnTo>
                <a:lnTo>
                  <a:pt x="198" y="711"/>
                </a:lnTo>
                <a:lnTo>
                  <a:pt x="137" y="671"/>
                </a:lnTo>
                <a:lnTo>
                  <a:pt x="87" y="619"/>
                </a:lnTo>
                <a:lnTo>
                  <a:pt x="45" y="559"/>
                </a:lnTo>
                <a:lnTo>
                  <a:pt x="16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6" y="266"/>
                </a:lnTo>
                <a:lnTo>
                  <a:pt x="45" y="197"/>
                </a:lnTo>
                <a:lnTo>
                  <a:pt x="87" y="138"/>
                </a:lnTo>
                <a:lnTo>
                  <a:pt x="137" y="86"/>
                </a:lnTo>
                <a:lnTo>
                  <a:pt x="198" y="46"/>
                </a:lnTo>
                <a:lnTo>
                  <a:pt x="265" y="17"/>
                </a:lnTo>
                <a:lnTo>
                  <a:pt x="340" y="1"/>
                </a:lnTo>
                <a:lnTo>
                  <a:pt x="379" y="0"/>
                </a:lnTo>
                <a:lnTo>
                  <a:pt x="417" y="1"/>
                </a:lnTo>
                <a:lnTo>
                  <a:pt x="491" y="17"/>
                </a:lnTo>
                <a:lnTo>
                  <a:pt x="559" y="46"/>
                </a:lnTo>
                <a:lnTo>
                  <a:pt x="620" y="86"/>
                </a:lnTo>
                <a:lnTo>
                  <a:pt x="670" y="138"/>
                </a:lnTo>
                <a:lnTo>
                  <a:pt x="712" y="197"/>
                </a:lnTo>
                <a:lnTo>
                  <a:pt x="741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6102737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0" y="491"/>
              </a:cxn>
              <a:cxn ang="0">
                <a:pos x="712" y="559"/>
              </a:cxn>
              <a:cxn ang="0">
                <a:pos x="670" y="619"/>
              </a:cxn>
              <a:cxn ang="0">
                <a:pos x="619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6" y="755"/>
              </a:cxn>
              <a:cxn ang="0">
                <a:pos x="377" y="756"/>
              </a:cxn>
              <a:cxn ang="0">
                <a:pos x="340" y="755"/>
              </a:cxn>
              <a:cxn ang="0">
                <a:pos x="265" y="740"/>
              </a:cxn>
              <a:cxn ang="0">
                <a:pos x="197" y="711"/>
              </a:cxn>
              <a:cxn ang="0">
                <a:pos x="137" y="671"/>
              </a:cxn>
              <a:cxn ang="0">
                <a:pos x="87" y="619"/>
              </a:cxn>
              <a:cxn ang="0">
                <a:pos x="45" y="559"/>
              </a:cxn>
              <a:cxn ang="0">
                <a:pos x="16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6" y="266"/>
              </a:cxn>
              <a:cxn ang="0">
                <a:pos x="45" y="197"/>
              </a:cxn>
              <a:cxn ang="0">
                <a:pos x="87" y="138"/>
              </a:cxn>
              <a:cxn ang="0">
                <a:pos x="137" y="86"/>
              </a:cxn>
              <a:cxn ang="0">
                <a:pos x="197" y="46"/>
              </a:cxn>
              <a:cxn ang="0">
                <a:pos x="265" y="17"/>
              </a:cxn>
              <a:cxn ang="0">
                <a:pos x="340" y="1"/>
              </a:cxn>
              <a:cxn ang="0">
                <a:pos x="377" y="0"/>
              </a:cxn>
              <a:cxn ang="0">
                <a:pos x="416" y="1"/>
              </a:cxn>
              <a:cxn ang="0">
                <a:pos x="491" y="17"/>
              </a:cxn>
              <a:cxn ang="0">
                <a:pos x="559" y="46"/>
              </a:cxn>
              <a:cxn ang="0">
                <a:pos x="619" y="86"/>
              </a:cxn>
              <a:cxn ang="0">
                <a:pos x="670" y="138"/>
              </a:cxn>
              <a:cxn ang="0">
                <a:pos x="712" y="197"/>
              </a:cxn>
              <a:cxn ang="0">
                <a:pos x="740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0" y="491"/>
                </a:lnTo>
                <a:lnTo>
                  <a:pt x="712" y="559"/>
                </a:lnTo>
                <a:lnTo>
                  <a:pt x="670" y="619"/>
                </a:lnTo>
                <a:lnTo>
                  <a:pt x="619" y="671"/>
                </a:lnTo>
                <a:lnTo>
                  <a:pt x="559" y="711"/>
                </a:lnTo>
                <a:lnTo>
                  <a:pt x="491" y="740"/>
                </a:lnTo>
                <a:lnTo>
                  <a:pt x="416" y="755"/>
                </a:lnTo>
                <a:lnTo>
                  <a:pt x="377" y="756"/>
                </a:lnTo>
                <a:lnTo>
                  <a:pt x="340" y="755"/>
                </a:lnTo>
                <a:lnTo>
                  <a:pt x="265" y="740"/>
                </a:lnTo>
                <a:lnTo>
                  <a:pt x="197" y="711"/>
                </a:lnTo>
                <a:lnTo>
                  <a:pt x="137" y="671"/>
                </a:lnTo>
                <a:lnTo>
                  <a:pt x="87" y="619"/>
                </a:lnTo>
                <a:lnTo>
                  <a:pt x="45" y="559"/>
                </a:lnTo>
                <a:lnTo>
                  <a:pt x="16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6" y="266"/>
                </a:lnTo>
                <a:lnTo>
                  <a:pt x="45" y="197"/>
                </a:lnTo>
                <a:lnTo>
                  <a:pt x="87" y="138"/>
                </a:lnTo>
                <a:lnTo>
                  <a:pt x="137" y="86"/>
                </a:lnTo>
                <a:lnTo>
                  <a:pt x="197" y="46"/>
                </a:lnTo>
                <a:lnTo>
                  <a:pt x="265" y="17"/>
                </a:lnTo>
                <a:lnTo>
                  <a:pt x="340" y="1"/>
                </a:lnTo>
                <a:lnTo>
                  <a:pt x="377" y="0"/>
                </a:lnTo>
                <a:lnTo>
                  <a:pt x="416" y="1"/>
                </a:lnTo>
                <a:lnTo>
                  <a:pt x="491" y="17"/>
                </a:lnTo>
                <a:lnTo>
                  <a:pt x="559" y="46"/>
                </a:lnTo>
                <a:lnTo>
                  <a:pt x="619" y="86"/>
                </a:lnTo>
                <a:lnTo>
                  <a:pt x="670" y="138"/>
                </a:lnTo>
                <a:lnTo>
                  <a:pt x="712" y="197"/>
                </a:lnTo>
                <a:lnTo>
                  <a:pt x="740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>
            <a:off x="6593687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1" y="491"/>
              </a:cxn>
              <a:cxn ang="0">
                <a:pos x="712" y="559"/>
              </a:cxn>
              <a:cxn ang="0">
                <a:pos x="671" y="619"/>
              </a:cxn>
              <a:cxn ang="0">
                <a:pos x="620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8" y="755"/>
              </a:cxn>
              <a:cxn ang="0">
                <a:pos x="379" y="756"/>
              </a:cxn>
              <a:cxn ang="0">
                <a:pos x="340" y="755"/>
              </a:cxn>
              <a:cxn ang="0">
                <a:pos x="267" y="740"/>
              </a:cxn>
              <a:cxn ang="0">
                <a:pos x="198" y="711"/>
              </a:cxn>
              <a:cxn ang="0">
                <a:pos x="139" y="671"/>
              </a:cxn>
              <a:cxn ang="0">
                <a:pos x="87" y="619"/>
              </a:cxn>
              <a:cxn ang="0">
                <a:pos x="46" y="559"/>
              </a:cxn>
              <a:cxn ang="0">
                <a:pos x="18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8" y="266"/>
              </a:cxn>
              <a:cxn ang="0">
                <a:pos x="46" y="197"/>
              </a:cxn>
              <a:cxn ang="0">
                <a:pos x="87" y="138"/>
              </a:cxn>
              <a:cxn ang="0">
                <a:pos x="139" y="86"/>
              </a:cxn>
              <a:cxn ang="0">
                <a:pos x="198" y="46"/>
              </a:cxn>
              <a:cxn ang="0">
                <a:pos x="267" y="17"/>
              </a:cxn>
              <a:cxn ang="0">
                <a:pos x="340" y="1"/>
              </a:cxn>
              <a:cxn ang="0">
                <a:pos x="379" y="0"/>
              </a:cxn>
              <a:cxn ang="0">
                <a:pos x="418" y="1"/>
              </a:cxn>
              <a:cxn ang="0">
                <a:pos x="491" y="17"/>
              </a:cxn>
              <a:cxn ang="0">
                <a:pos x="559" y="46"/>
              </a:cxn>
              <a:cxn ang="0">
                <a:pos x="620" y="86"/>
              </a:cxn>
              <a:cxn ang="0">
                <a:pos x="671" y="138"/>
              </a:cxn>
              <a:cxn ang="0">
                <a:pos x="712" y="197"/>
              </a:cxn>
              <a:cxn ang="0">
                <a:pos x="741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1" y="491"/>
                </a:lnTo>
                <a:lnTo>
                  <a:pt x="712" y="559"/>
                </a:lnTo>
                <a:lnTo>
                  <a:pt x="671" y="619"/>
                </a:lnTo>
                <a:lnTo>
                  <a:pt x="620" y="671"/>
                </a:lnTo>
                <a:lnTo>
                  <a:pt x="559" y="711"/>
                </a:lnTo>
                <a:lnTo>
                  <a:pt x="491" y="740"/>
                </a:lnTo>
                <a:lnTo>
                  <a:pt x="418" y="755"/>
                </a:lnTo>
                <a:lnTo>
                  <a:pt x="379" y="756"/>
                </a:lnTo>
                <a:lnTo>
                  <a:pt x="340" y="755"/>
                </a:lnTo>
                <a:lnTo>
                  <a:pt x="267" y="740"/>
                </a:lnTo>
                <a:lnTo>
                  <a:pt x="198" y="711"/>
                </a:lnTo>
                <a:lnTo>
                  <a:pt x="139" y="671"/>
                </a:lnTo>
                <a:lnTo>
                  <a:pt x="87" y="619"/>
                </a:lnTo>
                <a:lnTo>
                  <a:pt x="46" y="559"/>
                </a:lnTo>
                <a:lnTo>
                  <a:pt x="18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8" y="266"/>
                </a:lnTo>
                <a:lnTo>
                  <a:pt x="46" y="197"/>
                </a:lnTo>
                <a:lnTo>
                  <a:pt x="87" y="138"/>
                </a:lnTo>
                <a:lnTo>
                  <a:pt x="139" y="86"/>
                </a:lnTo>
                <a:lnTo>
                  <a:pt x="198" y="46"/>
                </a:lnTo>
                <a:lnTo>
                  <a:pt x="267" y="17"/>
                </a:lnTo>
                <a:lnTo>
                  <a:pt x="340" y="1"/>
                </a:lnTo>
                <a:lnTo>
                  <a:pt x="379" y="0"/>
                </a:lnTo>
                <a:lnTo>
                  <a:pt x="418" y="1"/>
                </a:lnTo>
                <a:lnTo>
                  <a:pt x="491" y="17"/>
                </a:lnTo>
                <a:lnTo>
                  <a:pt x="559" y="46"/>
                </a:lnTo>
                <a:lnTo>
                  <a:pt x="620" y="86"/>
                </a:lnTo>
                <a:lnTo>
                  <a:pt x="671" y="138"/>
                </a:lnTo>
                <a:lnTo>
                  <a:pt x="712" y="197"/>
                </a:lnTo>
                <a:lnTo>
                  <a:pt x="741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59ADD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V="1">
            <a:off x="6697492" y="4420984"/>
            <a:ext cx="982" cy="125942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 rot="10800000">
            <a:off x="6634160" y="4411650"/>
            <a:ext cx="127647" cy="58058"/>
          </a:xfrm>
          <a:custGeom>
            <a:avLst/>
            <a:gdLst/>
            <a:ahLst/>
            <a:cxnLst>
              <a:cxn ang="0">
                <a:pos x="391" y="0"/>
              </a:cxn>
              <a:cxn ang="0">
                <a:pos x="195" y="195"/>
              </a:cxn>
              <a:cxn ang="0">
                <a:pos x="0" y="0"/>
              </a:cxn>
            </a:cxnLst>
            <a:rect l="0" t="0" r="r" b="b"/>
            <a:pathLst>
              <a:path w="391" h="195">
                <a:moveTo>
                  <a:pt x="391" y="0"/>
                </a:moveTo>
                <a:lnTo>
                  <a:pt x="195" y="195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6277853" y="4654740"/>
            <a:ext cx="844434" cy="268854"/>
          </a:xfrm>
          <a:prstGeom prst="rect">
            <a:avLst/>
          </a:prstGeom>
          <a:solidFill>
            <a:srgbClr val="B5E1F8"/>
          </a:solidFill>
          <a:ln w="38100">
            <a:solidFill>
              <a:srgbClr val="41414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/>
              <a:t>Lab Guides</a:t>
            </a:r>
            <a:endParaRPr lang="en-US" sz="1100"/>
          </a:p>
        </p:txBody>
      </p:sp>
      <p:sp>
        <p:nvSpPr>
          <p:cNvPr id="36" name="Line 57"/>
          <p:cNvSpPr>
            <a:spLocks noChangeShapeType="1"/>
          </p:cNvSpPr>
          <p:nvPr/>
        </p:nvSpPr>
        <p:spPr bwMode="auto">
          <a:xfrm>
            <a:off x="7520000" y="3798682"/>
            <a:ext cx="792389" cy="8238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8" name="Freeform 59"/>
          <p:cNvSpPr>
            <a:spLocks/>
          </p:cNvSpPr>
          <p:nvPr/>
        </p:nvSpPr>
        <p:spPr bwMode="auto">
          <a:xfrm>
            <a:off x="6850344" y="3798682"/>
            <a:ext cx="422217" cy="220621"/>
          </a:xfrm>
          <a:custGeom>
            <a:avLst/>
            <a:gdLst/>
            <a:ahLst/>
            <a:cxnLst>
              <a:cxn ang="0">
                <a:pos x="0" y="739"/>
              </a:cxn>
              <a:cxn ang="0">
                <a:pos x="2" y="700"/>
              </a:cxn>
              <a:cxn ang="0">
                <a:pos x="9" y="626"/>
              </a:cxn>
              <a:cxn ang="0">
                <a:pos x="23" y="554"/>
              </a:cxn>
              <a:cxn ang="0">
                <a:pos x="45" y="484"/>
              </a:cxn>
              <a:cxn ang="0">
                <a:pos x="74" y="417"/>
              </a:cxn>
              <a:cxn ang="0">
                <a:pos x="107" y="355"/>
              </a:cxn>
              <a:cxn ang="0">
                <a:pos x="147" y="296"/>
              </a:cxn>
              <a:cxn ang="0">
                <a:pos x="192" y="242"/>
              </a:cxn>
              <a:cxn ang="0">
                <a:pos x="242" y="191"/>
              </a:cxn>
              <a:cxn ang="0">
                <a:pos x="297" y="147"/>
              </a:cxn>
              <a:cxn ang="0">
                <a:pos x="356" y="106"/>
              </a:cxn>
              <a:cxn ang="0">
                <a:pos x="419" y="72"/>
              </a:cxn>
              <a:cxn ang="0">
                <a:pos x="486" y="44"/>
              </a:cxn>
              <a:cxn ang="0">
                <a:pos x="555" y="23"/>
              </a:cxn>
              <a:cxn ang="0">
                <a:pos x="627" y="8"/>
              </a:cxn>
              <a:cxn ang="0">
                <a:pos x="700" y="0"/>
              </a:cxn>
              <a:cxn ang="0">
                <a:pos x="739" y="0"/>
              </a:cxn>
              <a:cxn ang="0">
                <a:pos x="1292" y="0"/>
              </a:cxn>
            </a:cxnLst>
            <a:rect l="0" t="0" r="r" b="b"/>
            <a:pathLst>
              <a:path w="1292" h="739">
                <a:moveTo>
                  <a:pt x="0" y="739"/>
                </a:moveTo>
                <a:lnTo>
                  <a:pt x="2" y="700"/>
                </a:lnTo>
                <a:lnTo>
                  <a:pt x="9" y="626"/>
                </a:lnTo>
                <a:lnTo>
                  <a:pt x="23" y="554"/>
                </a:lnTo>
                <a:lnTo>
                  <a:pt x="45" y="484"/>
                </a:lnTo>
                <a:lnTo>
                  <a:pt x="74" y="417"/>
                </a:lnTo>
                <a:lnTo>
                  <a:pt x="107" y="355"/>
                </a:lnTo>
                <a:lnTo>
                  <a:pt x="147" y="296"/>
                </a:lnTo>
                <a:lnTo>
                  <a:pt x="192" y="242"/>
                </a:lnTo>
                <a:lnTo>
                  <a:pt x="242" y="191"/>
                </a:lnTo>
                <a:lnTo>
                  <a:pt x="297" y="147"/>
                </a:lnTo>
                <a:lnTo>
                  <a:pt x="356" y="106"/>
                </a:lnTo>
                <a:lnTo>
                  <a:pt x="419" y="72"/>
                </a:lnTo>
                <a:lnTo>
                  <a:pt x="486" y="44"/>
                </a:lnTo>
                <a:lnTo>
                  <a:pt x="555" y="23"/>
                </a:lnTo>
                <a:lnTo>
                  <a:pt x="627" y="8"/>
                </a:lnTo>
                <a:lnTo>
                  <a:pt x="700" y="0"/>
                </a:lnTo>
                <a:lnTo>
                  <a:pt x="739" y="0"/>
                </a:lnTo>
                <a:lnTo>
                  <a:pt x="1292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9" name="Freeform 60"/>
          <p:cNvSpPr>
            <a:spLocks/>
          </p:cNvSpPr>
          <p:nvPr/>
        </p:nvSpPr>
        <p:spPr bwMode="auto">
          <a:xfrm>
            <a:off x="5120929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9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8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1" y="416"/>
              </a:cxn>
              <a:cxn ang="0">
                <a:pos x="0" y="377"/>
              </a:cxn>
              <a:cxn ang="0">
                <a:pos x="1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9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9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8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1" y="416"/>
                </a:lnTo>
                <a:lnTo>
                  <a:pt x="0" y="377"/>
                </a:lnTo>
                <a:lnTo>
                  <a:pt x="1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9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0" name="Freeform 61"/>
          <p:cNvSpPr>
            <a:spLocks/>
          </p:cNvSpPr>
          <p:nvPr/>
        </p:nvSpPr>
        <p:spPr bwMode="auto">
          <a:xfrm>
            <a:off x="4630961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9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9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2" y="416"/>
              </a:cxn>
              <a:cxn ang="0">
                <a:pos x="0" y="377"/>
              </a:cxn>
              <a:cxn ang="0">
                <a:pos x="2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9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9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9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9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2" y="416"/>
                </a:lnTo>
                <a:lnTo>
                  <a:pt x="0" y="377"/>
                </a:lnTo>
                <a:lnTo>
                  <a:pt x="2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9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9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1" name="Freeform 62"/>
          <p:cNvSpPr>
            <a:spLocks/>
          </p:cNvSpPr>
          <p:nvPr/>
        </p:nvSpPr>
        <p:spPr bwMode="auto">
          <a:xfrm>
            <a:off x="4140011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7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8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0" y="416"/>
              </a:cxn>
              <a:cxn ang="0">
                <a:pos x="0" y="377"/>
              </a:cxn>
              <a:cxn ang="0">
                <a:pos x="0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7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7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8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0" y="416"/>
                </a:lnTo>
                <a:lnTo>
                  <a:pt x="0" y="377"/>
                </a:lnTo>
                <a:lnTo>
                  <a:pt x="0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7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2" name="Freeform 63"/>
          <p:cNvSpPr>
            <a:spLocks/>
          </p:cNvSpPr>
          <p:nvPr/>
        </p:nvSpPr>
        <p:spPr bwMode="auto">
          <a:xfrm>
            <a:off x="7272561" y="3686138"/>
            <a:ext cx="247439" cy="225980"/>
          </a:xfrm>
          <a:custGeom>
            <a:avLst/>
            <a:gdLst/>
            <a:ahLst/>
            <a:cxnLst>
              <a:cxn ang="0">
                <a:pos x="756" y="378"/>
              </a:cxn>
              <a:cxn ang="0">
                <a:pos x="756" y="417"/>
              </a:cxn>
              <a:cxn ang="0">
                <a:pos x="740" y="490"/>
              </a:cxn>
              <a:cxn ang="0">
                <a:pos x="711" y="558"/>
              </a:cxn>
              <a:cxn ang="0">
                <a:pos x="671" y="618"/>
              </a:cxn>
              <a:cxn ang="0">
                <a:pos x="619" y="670"/>
              </a:cxn>
              <a:cxn ang="0">
                <a:pos x="558" y="710"/>
              </a:cxn>
              <a:cxn ang="0">
                <a:pos x="491" y="739"/>
              </a:cxn>
              <a:cxn ang="0">
                <a:pos x="417" y="755"/>
              </a:cxn>
              <a:cxn ang="0">
                <a:pos x="378" y="757"/>
              </a:cxn>
              <a:cxn ang="0">
                <a:pos x="339" y="755"/>
              </a:cxn>
              <a:cxn ang="0">
                <a:pos x="266" y="739"/>
              </a:cxn>
              <a:cxn ang="0">
                <a:pos x="198" y="710"/>
              </a:cxn>
              <a:cxn ang="0">
                <a:pos x="138" y="670"/>
              </a:cxn>
              <a:cxn ang="0">
                <a:pos x="86" y="618"/>
              </a:cxn>
              <a:cxn ang="0">
                <a:pos x="46" y="558"/>
              </a:cxn>
              <a:cxn ang="0">
                <a:pos x="17" y="490"/>
              </a:cxn>
              <a:cxn ang="0">
                <a:pos x="1" y="417"/>
              </a:cxn>
              <a:cxn ang="0">
                <a:pos x="0" y="378"/>
              </a:cxn>
              <a:cxn ang="0">
                <a:pos x="1" y="339"/>
              </a:cxn>
              <a:cxn ang="0">
                <a:pos x="17" y="265"/>
              </a:cxn>
              <a:cxn ang="0">
                <a:pos x="46" y="198"/>
              </a:cxn>
              <a:cxn ang="0">
                <a:pos x="86" y="137"/>
              </a:cxn>
              <a:cxn ang="0">
                <a:pos x="138" y="85"/>
              </a:cxn>
              <a:cxn ang="0">
                <a:pos x="198" y="45"/>
              </a:cxn>
              <a:cxn ang="0">
                <a:pos x="266" y="16"/>
              </a:cxn>
              <a:cxn ang="0">
                <a:pos x="339" y="0"/>
              </a:cxn>
              <a:cxn ang="0">
                <a:pos x="378" y="0"/>
              </a:cxn>
              <a:cxn ang="0">
                <a:pos x="417" y="0"/>
              </a:cxn>
              <a:cxn ang="0">
                <a:pos x="491" y="16"/>
              </a:cxn>
              <a:cxn ang="0">
                <a:pos x="558" y="45"/>
              </a:cxn>
              <a:cxn ang="0">
                <a:pos x="619" y="85"/>
              </a:cxn>
              <a:cxn ang="0">
                <a:pos x="671" y="137"/>
              </a:cxn>
              <a:cxn ang="0">
                <a:pos x="711" y="198"/>
              </a:cxn>
              <a:cxn ang="0">
                <a:pos x="740" y="265"/>
              </a:cxn>
              <a:cxn ang="0">
                <a:pos x="756" y="339"/>
              </a:cxn>
              <a:cxn ang="0">
                <a:pos x="756" y="378"/>
              </a:cxn>
            </a:cxnLst>
            <a:rect l="0" t="0" r="r" b="b"/>
            <a:pathLst>
              <a:path w="756" h="757">
                <a:moveTo>
                  <a:pt x="756" y="378"/>
                </a:moveTo>
                <a:lnTo>
                  <a:pt x="756" y="417"/>
                </a:lnTo>
                <a:lnTo>
                  <a:pt x="740" y="490"/>
                </a:lnTo>
                <a:lnTo>
                  <a:pt x="711" y="558"/>
                </a:lnTo>
                <a:lnTo>
                  <a:pt x="671" y="618"/>
                </a:lnTo>
                <a:lnTo>
                  <a:pt x="619" y="670"/>
                </a:lnTo>
                <a:lnTo>
                  <a:pt x="558" y="710"/>
                </a:lnTo>
                <a:lnTo>
                  <a:pt x="491" y="739"/>
                </a:lnTo>
                <a:lnTo>
                  <a:pt x="417" y="755"/>
                </a:lnTo>
                <a:lnTo>
                  <a:pt x="378" y="757"/>
                </a:lnTo>
                <a:lnTo>
                  <a:pt x="339" y="755"/>
                </a:lnTo>
                <a:lnTo>
                  <a:pt x="266" y="739"/>
                </a:lnTo>
                <a:lnTo>
                  <a:pt x="198" y="710"/>
                </a:lnTo>
                <a:lnTo>
                  <a:pt x="138" y="670"/>
                </a:lnTo>
                <a:lnTo>
                  <a:pt x="86" y="618"/>
                </a:lnTo>
                <a:lnTo>
                  <a:pt x="46" y="558"/>
                </a:lnTo>
                <a:lnTo>
                  <a:pt x="17" y="490"/>
                </a:lnTo>
                <a:lnTo>
                  <a:pt x="1" y="417"/>
                </a:lnTo>
                <a:lnTo>
                  <a:pt x="0" y="378"/>
                </a:lnTo>
                <a:lnTo>
                  <a:pt x="1" y="339"/>
                </a:lnTo>
                <a:lnTo>
                  <a:pt x="17" y="265"/>
                </a:lnTo>
                <a:lnTo>
                  <a:pt x="46" y="198"/>
                </a:lnTo>
                <a:lnTo>
                  <a:pt x="86" y="137"/>
                </a:lnTo>
                <a:lnTo>
                  <a:pt x="138" y="85"/>
                </a:lnTo>
                <a:lnTo>
                  <a:pt x="198" y="45"/>
                </a:lnTo>
                <a:lnTo>
                  <a:pt x="266" y="16"/>
                </a:lnTo>
                <a:lnTo>
                  <a:pt x="339" y="0"/>
                </a:lnTo>
                <a:lnTo>
                  <a:pt x="378" y="0"/>
                </a:lnTo>
                <a:lnTo>
                  <a:pt x="417" y="0"/>
                </a:lnTo>
                <a:lnTo>
                  <a:pt x="491" y="16"/>
                </a:lnTo>
                <a:lnTo>
                  <a:pt x="558" y="45"/>
                </a:lnTo>
                <a:lnTo>
                  <a:pt x="619" y="85"/>
                </a:lnTo>
                <a:lnTo>
                  <a:pt x="671" y="137"/>
                </a:lnTo>
                <a:lnTo>
                  <a:pt x="711" y="198"/>
                </a:lnTo>
                <a:lnTo>
                  <a:pt x="740" y="265"/>
                </a:lnTo>
                <a:lnTo>
                  <a:pt x="756" y="339"/>
                </a:lnTo>
                <a:lnTo>
                  <a:pt x="756" y="378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 flipV="1">
            <a:off x="8454769" y="3454328"/>
            <a:ext cx="982" cy="125942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4" name="Freeform 66"/>
          <p:cNvSpPr>
            <a:spLocks/>
          </p:cNvSpPr>
          <p:nvPr/>
        </p:nvSpPr>
        <p:spPr bwMode="auto">
          <a:xfrm>
            <a:off x="8390945" y="3533823"/>
            <a:ext cx="128629" cy="58058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95" y="194"/>
              </a:cxn>
              <a:cxn ang="0">
                <a:pos x="0" y="0"/>
              </a:cxn>
            </a:cxnLst>
            <a:rect l="0" t="0" r="r" b="b"/>
            <a:pathLst>
              <a:path w="392" h="194">
                <a:moveTo>
                  <a:pt x="392" y="0"/>
                </a:moveTo>
                <a:lnTo>
                  <a:pt x="195" y="19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5" name="Freeform 64"/>
          <p:cNvSpPr>
            <a:spLocks/>
          </p:cNvSpPr>
          <p:nvPr/>
        </p:nvSpPr>
        <p:spPr bwMode="auto">
          <a:xfrm>
            <a:off x="8315375" y="3689257"/>
            <a:ext cx="247439" cy="225980"/>
          </a:xfrm>
          <a:custGeom>
            <a:avLst/>
            <a:gdLst/>
            <a:ahLst/>
            <a:cxnLst>
              <a:cxn ang="0">
                <a:pos x="756" y="378"/>
              </a:cxn>
              <a:cxn ang="0">
                <a:pos x="754" y="417"/>
              </a:cxn>
              <a:cxn ang="0">
                <a:pos x="739" y="490"/>
              </a:cxn>
              <a:cxn ang="0">
                <a:pos x="710" y="558"/>
              </a:cxn>
              <a:cxn ang="0">
                <a:pos x="669" y="618"/>
              </a:cxn>
              <a:cxn ang="0">
                <a:pos x="618" y="670"/>
              </a:cxn>
              <a:cxn ang="0">
                <a:pos x="557" y="710"/>
              </a:cxn>
              <a:cxn ang="0">
                <a:pos x="489" y="739"/>
              </a:cxn>
              <a:cxn ang="0">
                <a:pos x="416" y="755"/>
              </a:cxn>
              <a:cxn ang="0">
                <a:pos x="377" y="757"/>
              </a:cxn>
              <a:cxn ang="0">
                <a:pos x="338" y="755"/>
              </a:cxn>
              <a:cxn ang="0">
                <a:pos x="265" y="739"/>
              </a:cxn>
              <a:cxn ang="0">
                <a:pos x="197" y="710"/>
              </a:cxn>
              <a:cxn ang="0">
                <a:pos x="137" y="670"/>
              </a:cxn>
              <a:cxn ang="0">
                <a:pos x="85" y="618"/>
              </a:cxn>
              <a:cxn ang="0">
                <a:pos x="44" y="558"/>
              </a:cxn>
              <a:cxn ang="0">
                <a:pos x="16" y="490"/>
              </a:cxn>
              <a:cxn ang="0">
                <a:pos x="0" y="417"/>
              </a:cxn>
              <a:cxn ang="0">
                <a:pos x="0" y="378"/>
              </a:cxn>
              <a:cxn ang="0">
                <a:pos x="0" y="339"/>
              </a:cxn>
              <a:cxn ang="0">
                <a:pos x="16" y="265"/>
              </a:cxn>
              <a:cxn ang="0">
                <a:pos x="44" y="198"/>
              </a:cxn>
              <a:cxn ang="0">
                <a:pos x="85" y="137"/>
              </a:cxn>
              <a:cxn ang="0">
                <a:pos x="137" y="85"/>
              </a:cxn>
              <a:cxn ang="0">
                <a:pos x="197" y="45"/>
              </a:cxn>
              <a:cxn ang="0">
                <a:pos x="265" y="16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89" y="16"/>
              </a:cxn>
              <a:cxn ang="0">
                <a:pos x="557" y="45"/>
              </a:cxn>
              <a:cxn ang="0">
                <a:pos x="618" y="85"/>
              </a:cxn>
              <a:cxn ang="0">
                <a:pos x="669" y="137"/>
              </a:cxn>
              <a:cxn ang="0">
                <a:pos x="710" y="198"/>
              </a:cxn>
              <a:cxn ang="0">
                <a:pos x="739" y="265"/>
              </a:cxn>
              <a:cxn ang="0">
                <a:pos x="754" y="339"/>
              </a:cxn>
              <a:cxn ang="0">
                <a:pos x="756" y="378"/>
              </a:cxn>
            </a:cxnLst>
            <a:rect l="0" t="0" r="r" b="b"/>
            <a:pathLst>
              <a:path w="756" h="757">
                <a:moveTo>
                  <a:pt x="756" y="378"/>
                </a:moveTo>
                <a:lnTo>
                  <a:pt x="754" y="417"/>
                </a:lnTo>
                <a:lnTo>
                  <a:pt x="739" y="490"/>
                </a:lnTo>
                <a:lnTo>
                  <a:pt x="710" y="558"/>
                </a:lnTo>
                <a:lnTo>
                  <a:pt x="669" y="618"/>
                </a:lnTo>
                <a:lnTo>
                  <a:pt x="618" y="670"/>
                </a:lnTo>
                <a:lnTo>
                  <a:pt x="557" y="710"/>
                </a:lnTo>
                <a:lnTo>
                  <a:pt x="489" y="739"/>
                </a:lnTo>
                <a:lnTo>
                  <a:pt x="416" y="755"/>
                </a:lnTo>
                <a:lnTo>
                  <a:pt x="377" y="757"/>
                </a:lnTo>
                <a:lnTo>
                  <a:pt x="338" y="755"/>
                </a:lnTo>
                <a:lnTo>
                  <a:pt x="265" y="739"/>
                </a:lnTo>
                <a:lnTo>
                  <a:pt x="197" y="710"/>
                </a:lnTo>
                <a:lnTo>
                  <a:pt x="137" y="670"/>
                </a:lnTo>
                <a:lnTo>
                  <a:pt x="85" y="618"/>
                </a:lnTo>
                <a:lnTo>
                  <a:pt x="44" y="558"/>
                </a:lnTo>
                <a:lnTo>
                  <a:pt x="16" y="490"/>
                </a:lnTo>
                <a:lnTo>
                  <a:pt x="0" y="417"/>
                </a:lnTo>
                <a:lnTo>
                  <a:pt x="0" y="378"/>
                </a:lnTo>
                <a:lnTo>
                  <a:pt x="0" y="339"/>
                </a:lnTo>
                <a:lnTo>
                  <a:pt x="16" y="265"/>
                </a:lnTo>
                <a:lnTo>
                  <a:pt x="44" y="198"/>
                </a:lnTo>
                <a:lnTo>
                  <a:pt x="85" y="137"/>
                </a:lnTo>
                <a:lnTo>
                  <a:pt x="137" y="85"/>
                </a:lnTo>
                <a:lnTo>
                  <a:pt x="197" y="45"/>
                </a:lnTo>
                <a:lnTo>
                  <a:pt x="265" y="16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89" y="16"/>
                </a:lnTo>
                <a:lnTo>
                  <a:pt x="557" y="45"/>
                </a:lnTo>
                <a:lnTo>
                  <a:pt x="618" y="85"/>
                </a:lnTo>
                <a:lnTo>
                  <a:pt x="669" y="137"/>
                </a:lnTo>
                <a:lnTo>
                  <a:pt x="710" y="198"/>
                </a:lnTo>
                <a:lnTo>
                  <a:pt x="739" y="265"/>
                </a:lnTo>
                <a:lnTo>
                  <a:pt x="754" y="339"/>
                </a:lnTo>
                <a:lnTo>
                  <a:pt x="756" y="378"/>
                </a:lnTo>
                <a:close/>
              </a:path>
            </a:pathLst>
          </a:custGeom>
          <a:solidFill>
            <a:srgbClr val="59ADD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6" name="Rectangle 31"/>
          <p:cNvSpPr>
            <a:spLocks noChangeArrowheads="1"/>
          </p:cNvSpPr>
          <p:nvPr/>
        </p:nvSpPr>
        <p:spPr bwMode="auto">
          <a:xfrm>
            <a:off x="8110132" y="3139232"/>
            <a:ext cx="703040" cy="267960"/>
          </a:xfrm>
          <a:prstGeom prst="rect">
            <a:avLst/>
          </a:prstGeom>
          <a:solidFill>
            <a:srgbClr val="61C19B"/>
          </a:solidFill>
          <a:ln w="38100">
            <a:solidFill>
              <a:srgbClr val="41414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800"/>
              <a:t>Personal Work</a:t>
            </a:r>
          </a:p>
        </p:txBody>
      </p:sp>
      <p:sp>
        <p:nvSpPr>
          <p:cNvPr id="47" name="Flecha derecha 46"/>
          <p:cNvSpPr/>
          <p:nvPr/>
        </p:nvSpPr>
        <p:spPr>
          <a:xfrm>
            <a:off x="3925129" y="3676088"/>
            <a:ext cx="490950" cy="378939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8034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level (not required but advised to try at least)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additional branches for a particular work</a:t>
            </a:r>
          </a:p>
          <a:p>
            <a:endParaRPr lang="en-US"/>
          </a:p>
          <a:p>
            <a:r>
              <a:rPr lang="en-US"/>
              <a:t>Merge with DNI branch when done</a:t>
            </a:r>
          </a:p>
          <a:p>
            <a:pPr lvl="1"/>
            <a:r>
              <a:rPr lang="en-US"/>
              <a:t>Only use the Web interface to merge</a:t>
            </a:r>
          </a:p>
          <a:p>
            <a:pPr lvl="1"/>
            <a:r>
              <a:rPr lang="en-US"/>
              <a:t>Command line tool are not easy to use (especially when conflicts appears) </a:t>
            </a:r>
          </a:p>
          <a:p>
            <a:pPr lvl="1"/>
            <a:endParaRPr lang="en-US"/>
          </a:p>
          <a:p>
            <a:r>
              <a:rPr lang="en-US"/>
              <a:t>Allows to work on multiple tasks at once (and do not have a chaos in hands)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err="1"/>
              <a:t>kanban</a:t>
            </a:r>
            <a:r>
              <a:rPr lang="en-US"/>
              <a:t>/issue boards to track your issues/progress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407724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CC799-8D44-2B4F-B566-C7CD12AC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4091"/>
            <a:ext cx="8786812" cy="585787"/>
          </a:xfrm>
        </p:spPr>
        <p:txBody>
          <a:bodyPr/>
          <a:lstStyle/>
          <a:p>
            <a:r>
              <a:rPr lang="en-US" noProof="1"/>
              <a:t>Git can be quite powerfull (and complex!)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8420D-28A1-344C-8E62-758E1D60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38597"/>
            <a:ext cx="8786812" cy="5562007"/>
          </a:xfrm>
        </p:spPr>
        <p:txBody>
          <a:bodyPr/>
          <a:lstStyle/>
          <a:p>
            <a:endParaRPr lang="es-ES" dirty="0"/>
          </a:p>
          <a:p>
            <a:endParaRPr lang="en-US" noProof="1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1BD24-5A60-6C42-A2A4-5FC71C7D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dirty="0"/>
              <a:t>AOS@UC</a:t>
            </a:r>
            <a:endParaRPr lang="en-US" altLang="ko-K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2C0B10-8404-824C-B013-CB70D0917A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16</a:t>
            </a:fld>
            <a:r>
              <a:rPr lang="en-US" altLang="ko-KR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1B3C06-917A-FD4C-954B-1FBDE6FA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72" y="838597"/>
            <a:ext cx="4197255" cy="556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EB49556-92CF-324E-B034-F32C053A2768}"/>
              </a:ext>
            </a:extLst>
          </p:cNvPr>
          <p:cNvSpPr/>
          <p:nvPr/>
        </p:nvSpPr>
        <p:spPr>
          <a:xfrm>
            <a:off x="1298468" y="6271912"/>
            <a:ext cx="7290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https://nvie.com/posts/a-successful-git-branching-model/</a:t>
            </a:r>
            <a:r>
              <a:rPr lang="en-US" dirty="0"/>
              <a:t> (👍)</a:t>
            </a:r>
          </a:p>
          <a:p>
            <a:r>
              <a:rPr lang="en-US" dirty="0">
                <a:hlinkClick r:id="rId4"/>
              </a:rPr>
              <a:t>https://news.ycombinator.com/item?id=11190310</a:t>
            </a:r>
            <a:r>
              <a:rPr lang="en-US" dirty="0"/>
              <a:t> (👎)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3725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425E-AC8D-B744-ADC0-35FBA391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8DB9E0-662E-1D47-A5F0-F86EDD33B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575" y="879475"/>
            <a:ext cx="3840288" cy="5562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DE53-6405-584E-8172-C74FF9C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9369E-4C39-B04A-8033-B082535A79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9102D65-976E-0247-A182-5FC068FC65E0}"/>
              </a:ext>
            </a:extLst>
          </p:cNvPr>
          <p:cNvSpPr/>
          <p:nvPr/>
        </p:nvSpPr>
        <p:spPr>
          <a:xfrm>
            <a:off x="223236" y="5978525"/>
            <a:ext cx="255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https://ohshitgit.com/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66019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Gitlab</a:t>
            </a:r>
            <a:r>
              <a:rPr lang="en-US"/>
              <a:t> Interface</a:t>
            </a:r>
            <a:br>
              <a:rPr lang="en-US"/>
            </a:br>
            <a:r>
              <a:rPr lang="en-US"/>
              <a:t>(not needed </a:t>
            </a:r>
            <a:r>
              <a:rPr lang="en-US" err="1"/>
              <a:t>git</a:t>
            </a:r>
            <a:r>
              <a:rPr lang="en-US"/>
              <a:t> deep understanding)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980728"/>
            <a:ext cx="6735092" cy="23070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08" y="2634492"/>
            <a:ext cx="5220072" cy="24089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8"/>
          <a:stretch/>
        </p:blipFill>
        <p:spPr>
          <a:xfrm>
            <a:off x="4287032" y="3751037"/>
            <a:ext cx="3385294" cy="2584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146831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GitLab</a:t>
            </a:r>
            <a:r>
              <a:rPr lang="en-US"/>
              <a:t> interface (Demo)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" y="1020914"/>
            <a:ext cx="6126251" cy="2505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96" y="2273581"/>
            <a:ext cx="4696358" cy="288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9629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/>
              <a:t>(</a:t>
            </a:r>
            <a:r>
              <a:rPr lang="es-ES_tradnl" err="1"/>
              <a:t>Some</a:t>
            </a:r>
            <a:r>
              <a:rPr lang="es-ES_tradnl"/>
              <a:t>) </a:t>
            </a:r>
            <a:r>
              <a:rPr lang="es-ES_tradnl" err="1"/>
              <a:t>current</a:t>
            </a:r>
            <a:r>
              <a:rPr lang="es-ES_tradnl"/>
              <a:t> </a:t>
            </a:r>
            <a:r>
              <a:rPr lang="es-ES_tradnl" err="1"/>
              <a:t>tools</a:t>
            </a:r>
            <a:r>
              <a:rPr lang="es-ES_tradnl"/>
              <a:t>  as a “regular” </a:t>
            </a:r>
            <a:r>
              <a:rPr lang="es-ES_tradnl" err="1"/>
              <a:t>user</a:t>
            </a:r>
            <a:endParaRPr lang="es-ES_tradnl"/>
          </a:p>
          <a:p>
            <a:pPr lvl="1"/>
            <a:r>
              <a:rPr lang="es-ES_tradnl"/>
              <a:t>Virtual Machine </a:t>
            </a:r>
            <a:r>
              <a:rPr lang="es-ES_tradnl" err="1"/>
              <a:t>deployment</a:t>
            </a:r>
            <a:r>
              <a:rPr lang="es-ES_tradnl"/>
              <a:t>/</a:t>
            </a:r>
            <a:r>
              <a:rPr lang="es-ES_tradnl" err="1"/>
              <a:t>provisioning</a:t>
            </a:r>
            <a:r>
              <a:rPr lang="es-ES_tradnl"/>
              <a:t> </a:t>
            </a:r>
            <a:r>
              <a:rPr lang="es-ES_tradnl" err="1"/>
              <a:t>system</a:t>
            </a:r>
            <a:r>
              <a:rPr lang="es-ES_tradnl"/>
              <a:t> (</a:t>
            </a:r>
            <a:r>
              <a:rPr lang="es-ES_tradnl" err="1"/>
              <a:t>vagrant</a:t>
            </a:r>
            <a:r>
              <a:rPr lang="es-ES_tradnl"/>
              <a:t>)</a:t>
            </a:r>
          </a:p>
          <a:p>
            <a:pPr lvl="1"/>
            <a:r>
              <a:rPr lang="es-ES_tradnl" err="1"/>
              <a:t>Version</a:t>
            </a:r>
            <a:r>
              <a:rPr lang="es-ES_tradnl"/>
              <a:t> control </a:t>
            </a:r>
            <a:r>
              <a:rPr lang="es-ES_tradnl" err="1"/>
              <a:t>system</a:t>
            </a:r>
            <a:r>
              <a:rPr lang="es-ES_tradnl"/>
              <a:t> (</a:t>
            </a:r>
            <a:r>
              <a:rPr lang="es-ES_tradnl" err="1"/>
              <a:t>git</a:t>
            </a:r>
            <a:r>
              <a:rPr lang="es-ES_tradnl"/>
              <a:t>)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12524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the repository (Demo)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Homework's</a:t>
            </a:r>
          </a:p>
          <a:p>
            <a:pPr lvl="1"/>
            <a:r>
              <a:rPr lang="en-US" dirty="0"/>
              <a:t>Book material</a:t>
            </a:r>
          </a:p>
          <a:p>
            <a:pPr lvl="1"/>
            <a:endParaRPr lang="en-US" dirty="0"/>
          </a:p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Develop here. Commit progressively</a:t>
            </a:r>
          </a:p>
          <a:p>
            <a:endParaRPr lang="en-US" dirty="0"/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Auto tests for the projects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71" y="1228412"/>
            <a:ext cx="3869588" cy="4685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993094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1D5FC-EC8F-0040-A7FA-6CB4503C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Cautionary Tale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48BE3-F00C-624D-9285-A697163D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4" y="858298"/>
            <a:ext cx="8786812" cy="5562007"/>
          </a:xfrm>
        </p:spPr>
        <p:txBody>
          <a:bodyPr/>
          <a:lstStyle/>
          <a:p>
            <a:r>
              <a:rPr lang="es-ES" dirty="0"/>
              <a:t>“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artists</a:t>
            </a:r>
            <a:r>
              <a:rPr lang="es-ES" dirty="0"/>
              <a:t> </a:t>
            </a:r>
            <a:r>
              <a:rPr lang="es-ES" dirty="0" err="1"/>
              <a:t>copy</a:t>
            </a:r>
            <a:r>
              <a:rPr lang="es-ES" dirty="0"/>
              <a:t>, </a:t>
            </a:r>
            <a:r>
              <a:rPr lang="es-ES" dirty="0" err="1"/>
              <a:t>great</a:t>
            </a:r>
            <a:r>
              <a:rPr lang="es-ES" dirty="0"/>
              <a:t> </a:t>
            </a:r>
            <a:r>
              <a:rPr lang="es-ES" dirty="0" err="1"/>
              <a:t>artists</a:t>
            </a:r>
            <a:r>
              <a:rPr lang="es-ES" dirty="0"/>
              <a:t> </a:t>
            </a:r>
            <a:r>
              <a:rPr lang="es-ES" dirty="0" err="1"/>
              <a:t>steal</a:t>
            </a:r>
            <a:r>
              <a:rPr lang="es-ES" dirty="0"/>
              <a:t>” --Picasso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C3F3DC-513F-C842-9B03-B6D28ABD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94725D-328C-6D47-8EA8-38FB204C66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21</a:t>
            </a:fld>
            <a:r>
              <a:rPr lang="en-US" altLang="ko-KR"/>
              <a:t> </a:t>
            </a:r>
          </a:p>
        </p:txBody>
      </p:sp>
      <p:pic>
        <p:nvPicPr>
          <p:cNvPr id="2052" name="Picture 4" descr="r/ProgrammerHumor - cho cho">
            <a:extLst>
              <a:ext uri="{FF2B5EF4-FFF2-40B4-BE49-F238E27FC236}">
                <a16:creationId xmlns:a16="http://schemas.microsoft.com/office/drawing/2014/main" id="{9D3246BE-33CA-F148-B90C-477B52630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61" y="1427262"/>
            <a:ext cx="389181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CD69CCF-9D54-874F-8C19-0D8272DE305D}"/>
              </a:ext>
            </a:extLst>
          </p:cNvPr>
          <p:cNvSpPr txBox="1"/>
          <p:nvPr/>
        </p:nvSpPr>
        <p:spPr>
          <a:xfrm>
            <a:off x="6576611" y="593473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r/</a:t>
            </a:r>
            <a:r>
              <a:rPr lang="en-US" dirty="0" err="1"/>
              <a:t>ProgrammerHumor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1046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Vagrant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It’s a abstraction layer on top of any virtualization layer</a:t>
            </a:r>
          </a:p>
          <a:p>
            <a:pPr lvl="1"/>
            <a:r>
              <a:rPr lang="en-US"/>
              <a:t>Works with </a:t>
            </a:r>
            <a:r>
              <a:rPr lang="en-US" err="1"/>
              <a:t>VirtualBox</a:t>
            </a:r>
            <a:r>
              <a:rPr lang="en-US"/>
              <a:t>, </a:t>
            </a:r>
            <a:r>
              <a:rPr lang="en-US" err="1"/>
              <a:t>Vmware</a:t>
            </a:r>
            <a:r>
              <a:rPr lang="en-US"/>
              <a:t>, Hyper-V, …, </a:t>
            </a:r>
            <a:r>
              <a:rPr lang="en-US" err="1"/>
              <a:t>lxc</a:t>
            </a:r>
            <a:r>
              <a:rPr lang="en-US"/>
              <a:t>, </a:t>
            </a:r>
            <a:r>
              <a:rPr lang="en-US" err="1"/>
              <a:t>docker</a:t>
            </a:r>
            <a:r>
              <a:rPr lang="en-US"/>
              <a:t>, etc…</a:t>
            </a:r>
          </a:p>
          <a:p>
            <a:pPr lvl="1"/>
            <a:r>
              <a:rPr lang="en-US"/>
              <a:t>Although the lab work can be done with plain </a:t>
            </a:r>
            <a:r>
              <a:rPr lang="en-US" err="1"/>
              <a:t>VirtualBox</a:t>
            </a:r>
            <a:r>
              <a:rPr lang="en-US"/>
              <a:t>, vagrant is recommended to avoid the hassle of crude virtual machines (VM)</a:t>
            </a:r>
          </a:p>
          <a:p>
            <a:pPr lvl="1"/>
            <a:r>
              <a:rPr lang="en-US"/>
              <a:t>Used as a “simplification” tool for VM handling</a:t>
            </a:r>
          </a:p>
          <a:p>
            <a:pPr lvl="1"/>
            <a:endParaRPr lang="en-US"/>
          </a:p>
          <a:p>
            <a:r>
              <a:rPr lang="en-US"/>
              <a:t>Recipe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Install vagrant and </a:t>
            </a:r>
            <a:r>
              <a:rPr lang="en-US" err="1"/>
              <a:t>VirtualBox</a:t>
            </a:r>
            <a:r>
              <a:rPr lang="en-US"/>
              <a:t> (Linux/Windows/OSX)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err="1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err="1">
                <a:latin typeface="Courier" charset="0"/>
                <a:ea typeface="Courier" charset="0"/>
                <a:cs typeface="Courier" charset="0"/>
              </a:rPr>
              <a:t>myWorkingDir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err="1">
                <a:latin typeface="Courier" charset="0"/>
                <a:ea typeface="Courier" charset="0"/>
                <a:cs typeface="Courier" charset="0"/>
              </a:rPr>
              <a:t>debian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/jessie64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vagrant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 ! 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work with vagrant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Boxes != instances</a:t>
            </a:r>
          </a:p>
          <a:p>
            <a:r>
              <a:rPr lang="en-US"/>
              <a:t>List boxes</a:t>
            </a:r>
          </a:p>
          <a:p>
            <a:pPr lvl="1"/>
            <a:r>
              <a:rPr lang="en-US">
                <a:latin typeface="Courier" charset="0"/>
                <a:ea typeface="Courier" charset="0"/>
                <a:cs typeface="Courier" charset="0"/>
              </a:rPr>
              <a:t>vagrant box list</a:t>
            </a:r>
          </a:p>
          <a:p>
            <a:r>
              <a:rPr lang="en-US"/>
              <a:t>Create a new instance (persistent)</a:t>
            </a:r>
          </a:p>
          <a:p>
            <a:pPr lvl="1"/>
            <a:r>
              <a:rPr lang="en-US" err="1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 directory; cd directory; Vagrant init </a:t>
            </a:r>
            <a:r>
              <a:rPr lang="en-US" err="1">
                <a:latin typeface="Courier" charset="0"/>
                <a:ea typeface="Courier" charset="0"/>
                <a:cs typeface="Courier" charset="0"/>
              </a:rPr>
              <a:t>some_box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/>
          </a:p>
          <a:p>
            <a:r>
              <a:rPr lang="en-US"/>
              <a:t>File interaction</a:t>
            </a:r>
          </a:p>
          <a:p>
            <a:pPr lvl="1"/>
            <a:r>
              <a:rPr lang="en-US"/>
              <a:t>Use the shared dir and work in the host</a:t>
            </a:r>
          </a:p>
          <a:p>
            <a:pPr lvl="2"/>
            <a:r>
              <a:rPr lang="en-US"/>
              <a:t>/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vagrant</a:t>
            </a:r>
            <a:r>
              <a:rPr lang="en-US"/>
              <a:t> directory is working directory in host</a:t>
            </a:r>
          </a:p>
          <a:p>
            <a:pPr lvl="2"/>
            <a:r>
              <a:rPr lang="en-US"/>
              <a:t>Requires </a:t>
            </a:r>
            <a:r>
              <a:rPr lang="en-US" err="1"/>
              <a:t>VirtualBox</a:t>
            </a:r>
            <a:r>
              <a:rPr lang="en-US"/>
              <a:t> </a:t>
            </a:r>
            <a:r>
              <a:rPr lang="en-US" err="1"/>
              <a:t>utils</a:t>
            </a:r>
            <a:r>
              <a:rPr lang="en-US"/>
              <a:t> installed in the VM (version number should match)</a:t>
            </a:r>
          </a:p>
          <a:p>
            <a:pPr lvl="2"/>
            <a:r>
              <a:rPr lang="en-US"/>
              <a:t>Beware clock-skew between VM and host (might affect make/</a:t>
            </a:r>
            <a:r>
              <a:rPr lang="en-US" err="1"/>
              <a:t>git</a:t>
            </a:r>
            <a:r>
              <a:rPr lang="en-US"/>
              <a:t>)</a:t>
            </a:r>
          </a:p>
          <a:p>
            <a:pPr lvl="1"/>
            <a:r>
              <a:rPr lang="en-US"/>
              <a:t>Use x11 forwarding (required a X11 server)</a:t>
            </a:r>
          </a:p>
          <a:p>
            <a:pPr lvl="1"/>
            <a:r>
              <a:rPr lang="en-US"/>
              <a:t>Use </a:t>
            </a:r>
            <a:r>
              <a:rPr lang="en-US" err="1"/>
              <a:t>rdp</a:t>
            </a:r>
            <a:r>
              <a:rPr lang="en-US"/>
              <a:t> (requires Windows host and a </a:t>
            </a:r>
            <a:r>
              <a:rPr lang="en-US" err="1"/>
              <a:t>rDesktop</a:t>
            </a:r>
            <a:r>
              <a:rPr lang="en-US"/>
              <a:t>/VNC client)</a:t>
            </a:r>
          </a:p>
          <a:p>
            <a:pPr lvl="1"/>
            <a:r>
              <a:rPr lang="en-US"/>
              <a:t>Use </a:t>
            </a:r>
            <a:r>
              <a:rPr lang="en-US" err="1"/>
              <a:t>VirtualBox</a:t>
            </a:r>
            <a:r>
              <a:rPr lang="en-US"/>
              <a:t> interface</a:t>
            </a:r>
          </a:p>
          <a:p>
            <a:pPr lvl="1"/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commands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To handle instances</a:t>
            </a:r>
          </a:p>
          <a:p>
            <a:pPr lvl="1"/>
            <a:r>
              <a:rPr lang="en-US"/>
              <a:t>To inspect the system status</a:t>
            </a:r>
          </a:p>
          <a:p>
            <a:pPr lvl="2"/>
            <a:r>
              <a:rPr lang="en-US">
                <a:latin typeface="Courier" charset="0"/>
                <a:ea typeface="Courier" charset="0"/>
                <a:cs typeface="Courier" charset="0"/>
              </a:rPr>
              <a:t>vagrant global-status</a:t>
            </a:r>
          </a:p>
          <a:p>
            <a:pPr lvl="1"/>
            <a:r>
              <a:rPr lang="en-US"/>
              <a:t>To delete instances, use “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vagrant destroy</a:t>
            </a:r>
            <a:r>
              <a:rPr lang="en-US"/>
              <a:t>” (never delete a VM from </a:t>
            </a:r>
            <a:r>
              <a:rPr lang="en-US" err="1"/>
              <a:t>virtualBox</a:t>
            </a:r>
            <a:r>
              <a:rPr lang="en-US"/>
              <a:t> interface!)</a:t>
            </a:r>
          </a:p>
          <a:p>
            <a:pPr lvl="1"/>
            <a:endParaRPr lang="en-US"/>
          </a:p>
          <a:p>
            <a:r>
              <a:rPr lang="en-US"/>
              <a:t>To handle boxes</a:t>
            </a:r>
          </a:p>
          <a:p>
            <a:pPr lvl="1"/>
            <a:r>
              <a:rPr lang="en-US">
                <a:latin typeface="Courier" charset="0"/>
                <a:ea typeface="Courier" charset="0"/>
                <a:cs typeface="Courier" charset="0"/>
              </a:rPr>
              <a:t>vagrant box list  </a:t>
            </a:r>
            <a:r>
              <a:rPr lang="en-US"/>
              <a:t>-- List versions installed, that might me updated in remote server</a:t>
            </a:r>
          </a:p>
          <a:p>
            <a:pPr lvl="1"/>
            <a:r>
              <a:rPr lang="en-US">
                <a:latin typeface="Courier" charset="0"/>
                <a:ea typeface="Courier" charset="0"/>
                <a:cs typeface="Courier" charset="0"/>
              </a:rPr>
              <a:t>vagrant box update </a:t>
            </a:r>
            <a:r>
              <a:rPr lang="en-US"/>
              <a:t>-- To download updated versions of the box (</a:t>
            </a:r>
            <a:r>
              <a:rPr lang="en-US" err="1"/>
              <a:t>v.gr</a:t>
            </a:r>
            <a:r>
              <a:rPr lang="en-US"/>
              <a:t>. if the box is upgraded on </a:t>
            </a:r>
            <a:r>
              <a:rPr lang="en-US" err="1"/>
              <a:t>atlas.hashicorp.com</a:t>
            </a:r>
            <a:r>
              <a:rPr lang="en-US"/>
              <a:t>)</a:t>
            </a:r>
          </a:p>
          <a:p>
            <a:pPr lvl="1"/>
            <a:r>
              <a:rPr lang="en-US">
                <a:latin typeface="Courier" charset="0"/>
                <a:ea typeface="Courier" charset="0"/>
                <a:cs typeface="Courier" charset="0"/>
              </a:rPr>
              <a:t>vagrant box remove </a:t>
            </a:r>
            <a:r>
              <a:rPr lang="en-US" err="1">
                <a:latin typeface="Courier" charset="0"/>
                <a:ea typeface="Courier" charset="0"/>
                <a:cs typeface="Courier" charset="0"/>
              </a:rPr>
              <a:t>vpuente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/AOSUC </a:t>
            </a:r>
            <a:r>
              <a:rPr lang="en-US"/>
              <a:t>--box-version 1.22 -- cleans old version for that box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27538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AOS Vagrant Box: </a:t>
            </a:r>
            <a:r>
              <a:rPr lang="en-US" dirty="0" err="1"/>
              <a:t>vpuente</a:t>
            </a:r>
            <a:r>
              <a:rPr lang="en-US" dirty="0"/>
              <a:t>/AOSUC  (vagrant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vpuente</a:t>
            </a:r>
            <a:r>
              <a:rPr lang="en-US" dirty="0"/>
              <a:t>/AOSUC)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 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1C1191B-1131-F344-92E8-D0F3D9F2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7AB797F-07B1-644F-B047-91DB7B50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70" y="822520"/>
            <a:ext cx="6038298" cy="58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6596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 to provision the Environment without tinkering with the files</a:t>
            </a:r>
          </a:p>
          <a:p>
            <a:pPr lvl="1"/>
            <a:r>
              <a:rPr lang="en-US" dirty="0"/>
              <a:t>Download the box “once”! (not each time you install it)</a:t>
            </a:r>
          </a:p>
          <a:p>
            <a:pPr lvl="1"/>
            <a:r>
              <a:rPr lang="en-US" dirty="0"/>
              <a:t>Use it many times in many different contexts (</a:t>
            </a:r>
            <a:r>
              <a:rPr lang="en-US" dirty="0" err="1"/>
              <a:t>v.gr</a:t>
            </a:r>
            <a:r>
              <a:rPr lang="en-US" dirty="0"/>
              <a:t>. a particular lab or section)</a:t>
            </a:r>
          </a:p>
          <a:p>
            <a:pPr lvl="2"/>
            <a:r>
              <a:rPr lang="en-US" dirty="0"/>
              <a:t>Share the changes (labs, exams, </a:t>
            </a:r>
            <a:r>
              <a:rPr lang="en-US" dirty="0" err="1"/>
              <a:t>etc</a:t>
            </a:r>
            <a:r>
              <a:rPr lang="is-IS" dirty="0"/>
              <a:t>…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Allows to run the box to any provider (beyond VirtualBox)</a:t>
            </a:r>
          </a:p>
          <a:p>
            <a:pPr lvl="1"/>
            <a:r>
              <a:rPr lang="en-US" dirty="0"/>
              <a:t>Local (i.e., </a:t>
            </a:r>
            <a:r>
              <a:rPr lang="en-US" dirty="0" err="1"/>
              <a:t>hyper-v</a:t>
            </a:r>
            <a:r>
              <a:rPr lang="en-US" dirty="0"/>
              <a:t>, </a:t>
            </a:r>
            <a:r>
              <a:rPr lang="en-US" dirty="0" err="1"/>
              <a:t>kvm</a:t>
            </a:r>
            <a:r>
              <a:rPr lang="en-US" dirty="0"/>
              <a:t>, …) or external (i.e., Cloud provider such as AWS, GCE, Azure)</a:t>
            </a:r>
          </a:p>
          <a:p>
            <a:pPr lvl="1"/>
            <a:r>
              <a:rPr lang="en-US" dirty="0"/>
              <a:t>A higher level of automation are Chef and Puppet (automated delivery and provisioning)</a:t>
            </a:r>
          </a:p>
          <a:p>
            <a:pPr lvl="1"/>
            <a:r>
              <a:rPr lang="en-US" dirty="0"/>
              <a:t>Plays nice with Docker, CI systems (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gitlab</a:t>
            </a:r>
            <a:r>
              <a:rPr lang="en-US" dirty="0"/>
              <a:t>), </a:t>
            </a:r>
            <a:r>
              <a:rPr lang="is-IS" dirty="0"/>
              <a:t>…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Only used as a tool!</a:t>
            </a:r>
          </a:p>
          <a:p>
            <a:pPr lvl="1"/>
            <a:r>
              <a:rPr lang="en-US" dirty="0"/>
              <a:t>Interesting in learning more?: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Virtualización</a:t>
            </a:r>
            <a:r>
              <a:rPr lang="en-US" dirty="0"/>
              <a:t> y </a:t>
            </a:r>
            <a:r>
              <a:rPr lang="en-US" dirty="0" err="1"/>
              <a:t>Seguridad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There are other options?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It’s possible to do the lab natively in:</a:t>
            </a:r>
          </a:p>
          <a:p>
            <a:pPr lvl="1"/>
            <a:r>
              <a:rPr lang="en-US"/>
              <a:t>Linux (ugh)</a:t>
            </a:r>
          </a:p>
          <a:p>
            <a:pPr lvl="1"/>
            <a:r>
              <a:rPr lang="en-US"/>
              <a:t>Windows 10 </a:t>
            </a:r>
          </a:p>
          <a:p>
            <a:pPr lvl="2"/>
            <a:r>
              <a:rPr lang="en-US"/>
              <a:t>Using Windows Subsystem Linux 2 (WSL2)</a:t>
            </a:r>
          </a:p>
          <a:p>
            <a:pPr lvl="2"/>
            <a:r>
              <a:rPr lang="en-US">
                <a:hlinkClick r:id="rId2"/>
              </a:rPr>
              <a:t>https://msdn.microsoft.com/es-es/commandline/wsl/install_guide</a:t>
            </a:r>
            <a:endParaRPr lang="en-US"/>
          </a:p>
          <a:p>
            <a:pPr lvl="1"/>
            <a:r>
              <a:rPr lang="en-US" err="1"/>
              <a:t>osX</a:t>
            </a:r>
            <a:endParaRPr lang="en-US"/>
          </a:p>
          <a:p>
            <a:pPr lvl="2"/>
            <a:r>
              <a:rPr lang="en-US"/>
              <a:t>Using port or brew</a:t>
            </a:r>
          </a:p>
          <a:p>
            <a:pPr lvl="2"/>
            <a:r>
              <a:rPr lang="en-US">
                <a:hlinkClick r:id="rId3"/>
              </a:rPr>
              <a:t>https://stackoverflow.com/questions/39052271/compile-xv6-on-mac</a:t>
            </a:r>
            <a:endParaRPr lang="en-US"/>
          </a:p>
          <a:p>
            <a:pPr lvl="1"/>
            <a:endParaRPr lang="en-US"/>
          </a:p>
          <a:p>
            <a:r>
              <a:rPr lang="en-US"/>
              <a:t>My advice?</a:t>
            </a:r>
          </a:p>
          <a:p>
            <a:pPr lvl="1"/>
            <a:r>
              <a:rPr lang="en-US"/>
              <a:t>Pick your choice</a:t>
            </a:r>
            <a:r>
              <a:rPr lang="mr-IN"/>
              <a:t>…</a:t>
            </a:r>
            <a:r>
              <a:rPr lang="es-ES"/>
              <a:t> 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300123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editor</a:t>
            </a:r>
          </a:p>
          <a:p>
            <a:pPr lvl="1"/>
            <a:r>
              <a:rPr lang="en-US" dirty="0"/>
              <a:t>Vim </a:t>
            </a:r>
            <a:r>
              <a:rPr lang="en-US" dirty="0">
                <a:sym typeface="Wingdings"/>
              </a:rPr>
              <a:t>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Visual Source Code</a:t>
            </a:r>
          </a:p>
          <a:p>
            <a:pPr lvl="1"/>
            <a:r>
              <a:rPr lang="en-US" dirty="0" err="1"/>
              <a:t>SublimeText</a:t>
            </a:r>
            <a:endParaRPr lang="en-US" dirty="0"/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mr-IN" dirty="0"/>
              <a:t>…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 err="1"/>
              <a:t>Debugger</a:t>
            </a:r>
            <a:endParaRPr lang="es-ES" dirty="0"/>
          </a:p>
          <a:p>
            <a:pPr lvl="1"/>
            <a:r>
              <a:rPr lang="es-ES" dirty="0" err="1"/>
              <a:t>Remote-debug</a:t>
            </a:r>
            <a:r>
              <a:rPr lang="es-ES" dirty="0"/>
              <a:t> (to QEMU)</a:t>
            </a:r>
          </a:p>
          <a:p>
            <a:pPr lvl="1"/>
            <a:r>
              <a:rPr lang="es-ES" dirty="0" err="1"/>
              <a:t>gdb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http://beej.us/guide/bggdb/</a:t>
            </a:r>
            <a:endParaRPr lang="en-US" dirty="0"/>
          </a:p>
          <a:p>
            <a:pPr lvl="1"/>
            <a:r>
              <a:rPr lang="en-US" dirty="0"/>
              <a:t>Other </a:t>
            </a:r>
            <a:r>
              <a:rPr lang="en-US" dirty="0" err="1"/>
              <a:t>gdb</a:t>
            </a:r>
            <a:r>
              <a:rPr lang="en-US" dirty="0"/>
              <a:t> frontends (</a:t>
            </a:r>
            <a:r>
              <a:rPr lang="en-US" dirty="0" err="1"/>
              <a:t>ddd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VSC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37361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04.The_abtrasction_the_process</Template>
  <TotalTime>102919</TotalTime>
  <Words>1209</Words>
  <Application>Microsoft Macintosh PowerPoint</Application>
  <PresentationFormat>Presentación en pantalla (4:3)</PresentationFormat>
  <Paragraphs>227</Paragraphs>
  <Slides>21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1" baseType="lpstr">
      <vt:lpstr>굴림</vt:lpstr>
      <vt:lpstr>Malgun Gothic</vt:lpstr>
      <vt:lpstr>Malgun Gothic</vt:lpstr>
      <vt:lpstr>Arial</vt:lpstr>
      <vt:lpstr>Calibri</vt:lpstr>
      <vt:lpstr>Courier</vt:lpstr>
      <vt:lpstr>Courier New</vt:lpstr>
      <vt:lpstr>HY견고딕</vt:lpstr>
      <vt:lpstr>Wingdings</vt:lpstr>
      <vt:lpstr>양식_공청회_발표자료-총괄-양식</vt:lpstr>
      <vt:lpstr>Advanced Operating Systems  Lab Tools Intro</vt:lpstr>
      <vt:lpstr>Environment</vt:lpstr>
      <vt:lpstr>Vagrant </vt:lpstr>
      <vt:lpstr>How to work with vagrant</vt:lpstr>
      <vt:lpstr>Other useful commands</vt:lpstr>
      <vt:lpstr>AOS Vagrant Box: vpuente/AOSUC  (vagrant init vpuente/AOSUC)</vt:lpstr>
      <vt:lpstr>Advantages</vt:lpstr>
      <vt:lpstr>There are other options?</vt:lpstr>
      <vt:lpstr>Others</vt:lpstr>
      <vt:lpstr>Lab work</vt:lpstr>
      <vt:lpstr>Personal Work tracking</vt:lpstr>
      <vt:lpstr>Workflow</vt:lpstr>
      <vt:lpstr>Updating of Guides (Pull)</vt:lpstr>
      <vt:lpstr>Download changes from the common repo</vt:lpstr>
      <vt:lpstr>Next level (not required but advised to try at least)</vt:lpstr>
      <vt:lpstr>Git can be quite powerfull (and complex!)</vt:lpstr>
      <vt:lpstr>Summary</vt:lpstr>
      <vt:lpstr>Gitlab Interface (not needed git deep understanding)</vt:lpstr>
      <vt:lpstr>GitLab interface (Demo)</vt:lpstr>
      <vt:lpstr>Structure of the repository (Demo)</vt:lpstr>
      <vt:lpstr>Cautionary Tale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Puente Varona, Valentin</cp:lastModifiedBy>
  <cp:revision>4209</cp:revision>
  <cp:lastPrinted>2015-03-03T01:48:46Z</cp:lastPrinted>
  <dcterms:created xsi:type="dcterms:W3CDTF">2011-05-01T06:09:10Z</dcterms:created>
  <dcterms:modified xsi:type="dcterms:W3CDTF">2021-09-06T09:47:32Z</dcterms:modified>
</cp:coreProperties>
</file>