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5CED05-1E9A-416D-B68A-417CACCDF386}" type="datetimeFigureOut">
              <a:rPr lang="en-US" smtClean="0"/>
              <a:t>01/24/2019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B9FEF7-6F87-470C-AD9F-A7A3452952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Jednostavan GET zahtev:</a:t>
            </a:r>
          </a:p>
          <a:p>
            <a:pPr marL="393192" lvl="1" indent="0">
              <a:buNone/>
            </a:pPr>
            <a:r>
              <a:rPr lang="sr-Latn-RS" dirty="0"/>
              <a:t>xhttp.open("GET", "ajax_info.txt", true);</a:t>
            </a:r>
          </a:p>
          <a:p>
            <a:pPr marL="393192" lvl="1" indent="0">
              <a:buNone/>
            </a:pPr>
            <a:r>
              <a:rPr lang="sr-Latn-RS" dirty="0" smtClean="0"/>
              <a:t>xhttp.send();</a:t>
            </a:r>
          </a:p>
          <a:p>
            <a:r>
              <a:rPr lang="sr-Latn-RS" dirty="0" smtClean="0"/>
              <a:t>Može se slati jednistveni ID sa URL-om da bi se izbeglo keširanje:</a:t>
            </a:r>
          </a:p>
          <a:p>
            <a:pPr marL="109728" indent="0">
              <a:buNone/>
            </a:pPr>
            <a:r>
              <a:rPr lang="sr-Latn-RS" dirty="0"/>
              <a:t> </a:t>
            </a:r>
            <a:r>
              <a:rPr lang="sr-Latn-RS" dirty="0" smtClean="0"/>
              <a:t> </a:t>
            </a:r>
            <a:r>
              <a:rPr lang="sr-Latn-RS" sz="2600" dirty="0" smtClean="0"/>
              <a:t>xhttp.open</a:t>
            </a:r>
            <a:r>
              <a:rPr lang="sr-Latn-RS" sz="2600" dirty="0"/>
              <a:t>("GET", </a:t>
            </a:r>
            <a:r>
              <a:rPr lang="sr-Latn-RS" sz="2600" dirty="0" smtClean="0"/>
              <a:t>„demo</a:t>
            </a:r>
            <a:r>
              <a:rPr lang="ru-RU" sz="2600" dirty="0" smtClean="0"/>
              <a:t>_</a:t>
            </a:r>
            <a:r>
              <a:rPr lang="sr-Latn-RS" sz="2600" dirty="0" smtClean="0"/>
              <a:t>get.php?t=„ + Math.random() , </a:t>
            </a:r>
            <a:r>
              <a:rPr lang="sr-Latn-RS" sz="2600" dirty="0"/>
              <a:t>true);</a:t>
            </a:r>
          </a:p>
          <a:p>
            <a:pPr marL="109728" indent="0">
              <a:buNone/>
            </a:pPr>
            <a:r>
              <a:rPr lang="sr-Latn-RS" dirty="0"/>
              <a:t>  xhttp.send</a:t>
            </a:r>
            <a:r>
              <a:rPr lang="sr-Latn-RS" dirty="0" smtClean="0"/>
              <a:t>();</a:t>
            </a:r>
          </a:p>
          <a:p>
            <a:r>
              <a:rPr lang="sr-Latn-RS" dirty="0" smtClean="0"/>
              <a:t>Za slanje dodatnih informacija, one se dodaju na kraj URL-a.</a:t>
            </a:r>
          </a:p>
          <a:p>
            <a:pPr marL="109728" indent="0">
              <a:buNone/>
            </a:pPr>
            <a:r>
              <a:rPr lang="sr-Latn-RS" dirty="0" smtClean="0"/>
              <a:t>	</a:t>
            </a:r>
            <a:r>
              <a:rPr lang="sr-Latn-RS" sz="2600" dirty="0" smtClean="0"/>
              <a:t>xhttp.open</a:t>
            </a:r>
            <a:r>
              <a:rPr lang="sr-Latn-RS" sz="2600" dirty="0"/>
              <a:t>("GET", </a:t>
            </a:r>
            <a:r>
              <a:rPr lang="sr-Latn-RS" sz="2600" dirty="0" smtClean="0"/>
              <a:t>"</a:t>
            </a:r>
            <a:r>
              <a:rPr lang="sr-Latn-RS" sz="2600" dirty="0"/>
              <a:t> demo</a:t>
            </a:r>
            <a:r>
              <a:rPr lang="ru-RU" sz="2600" dirty="0"/>
              <a:t>_</a:t>
            </a:r>
            <a:r>
              <a:rPr lang="sr-Latn-RS" sz="2600" dirty="0" smtClean="0"/>
              <a:t>get.php?fname=Henry&amp;lname=Ford", </a:t>
            </a:r>
            <a:r>
              <a:rPr lang="sr-Latn-RS" sz="2600" dirty="0"/>
              <a:t>true);</a:t>
            </a:r>
          </a:p>
          <a:p>
            <a:pPr marL="109728" indent="0">
              <a:buNone/>
            </a:pPr>
            <a:r>
              <a:rPr lang="sr-Latn-RS" sz="2600" dirty="0" smtClean="0"/>
              <a:t>	xhttp.send</a:t>
            </a:r>
            <a:r>
              <a:rPr lang="sr-Latn-RS" sz="2600" dirty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Jednostavan POST zahtev:</a:t>
            </a:r>
          </a:p>
          <a:p>
            <a:pPr marL="393192" lvl="1" indent="0">
              <a:buNone/>
            </a:pPr>
            <a:r>
              <a:rPr lang="en-US" dirty="0" err="1"/>
              <a:t>xhttp.open</a:t>
            </a:r>
            <a:r>
              <a:rPr lang="en-US" dirty="0"/>
              <a:t>("POST", "demo_post.asp", true);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xhttp.send</a:t>
            </a:r>
            <a:r>
              <a:rPr lang="en-US" dirty="0" smtClean="0"/>
              <a:t>();</a:t>
            </a:r>
            <a:endParaRPr lang="sr-Latn-RS" dirty="0" smtClean="0"/>
          </a:p>
          <a:p>
            <a:r>
              <a:rPr lang="sr-Latn-RS" dirty="0" smtClean="0"/>
              <a:t>Za POST podatke je potrebno dodati HTTP header sa setRequestHeader(), pa se specificiraju podaci koji se žele poslati</a:t>
            </a:r>
          </a:p>
          <a:p>
            <a:pPr marL="393192" lvl="1" indent="0">
              <a:buNone/>
            </a:pPr>
            <a:r>
              <a:rPr lang="en-US" dirty="0" err="1"/>
              <a:t>xhttp.open</a:t>
            </a:r>
            <a:r>
              <a:rPr lang="en-US" dirty="0"/>
              <a:t>("POST", "demo_post2.asp", true);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xhttp.setRequestHeader</a:t>
            </a:r>
            <a:r>
              <a:rPr lang="en-US" dirty="0"/>
              <a:t>("Content-type", "application/x-www-form-</a:t>
            </a:r>
            <a:r>
              <a:rPr lang="en-US" dirty="0" err="1"/>
              <a:t>urlencoded</a:t>
            </a:r>
            <a:r>
              <a:rPr lang="en-US" dirty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xhttp.send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=</a:t>
            </a:r>
            <a:r>
              <a:rPr lang="en-US" dirty="0" err="1"/>
              <a:t>Henry&amp;lname</a:t>
            </a:r>
            <a:r>
              <a:rPr lang="en-US" dirty="0"/>
              <a:t>=Ford</a:t>
            </a:r>
            <a:r>
              <a:rPr lang="en-US" dirty="0" smtClean="0"/>
              <a:t>");</a:t>
            </a:r>
            <a:endParaRPr lang="sr-Latn-RS" dirty="0" smtClean="0"/>
          </a:p>
          <a:p>
            <a:r>
              <a:rPr lang="sr-Latn-RS" dirty="0" smtClean="0"/>
              <a:t>setRequestHeader(</a:t>
            </a:r>
            <a:r>
              <a:rPr lang="sr-Latn-RS" i="1" dirty="0" smtClean="0"/>
              <a:t>header, value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Dodaje HTTP headers zahtevu. </a:t>
            </a:r>
          </a:p>
          <a:p>
            <a:r>
              <a:rPr lang="sr-Latn-RS" dirty="0" smtClean="0"/>
              <a:t>Header: specificira ime headera</a:t>
            </a:r>
          </a:p>
          <a:p>
            <a:r>
              <a:rPr lang="sr-Latn-RS" dirty="0" smtClean="0"/>
              <a:t>Value: specificira vrednost headera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9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URL predstavlja fajl na serveru </a:t>
            </a:r>
          </a:p>
          <a:p>
            <a:r>
              <a:rPr lang="sr-Latn-RS" dirty="0" smtClean="0"/>
              <a:t>url parametar open() metoda, je adresa fajla na serveru: </a:t>
            </a:r>
          </a:p>
          <a:p>
            <a:pPr marL="109728" indent="0">
              <a:buNone/>
            </a:pPr>
            <a:r>
              <a:rPr lang="sr-Latn-RS" dirty="0" smtClean="0"/>
              <a:t>	</a:t>
            </a:r>
            <a:r>
              <a:rPr lang="en-US" dirty="0" err="1" smtClean="0"/>
              <a:t>xhttp.open</a:t>
            </a:r>
            <a:r>
              <a:rPr lang="en-US" dirty="0"/>
              <a:t>("GET", "ajax_test.asp", true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sr-Latn-RS" dirty="0" smtClean="0"/>
              <a:t>Fajl može biti bilo koje vrste, na primer .txt ili .xml , ili server skript fajl kao što su .asp ili .php (koji mogu izvršavati akcije na serveru pre nego što se generiše odgovor).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2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AJAX predstavlja Asynchronous JavaScript and XML, i da bi se XMLHttpRequest objekat pronašao kao AJAX, async parametar open() metoda treba da bude postavljen na </a:t>
            </a:r>
            <a:r>
              <a:rPr lang="sr-Latn-RS" dirty="0" smtClean="0">
                <a:solidFill>
                  <a:srgbClr val="FF0000"/>
                </a:solidFill>
              </a:rPr>
              <a:t>true</a:t>
            </a:r>
            <a:r>
              <a:rPr lang="sr-Latn-RS" dirty="0" smtClean="0"/>
              <a:t>:</a:t>
            </a:r>
          </a:p>
          <a:p>
            <a:pPr lvl="1"/>
            <a:r>
              <a:rPr lang="en-US" dirty="0" err="1"/>
              <a:t>xhttp.open</a:t>
            </a:r>
            <a:r>
              <a:rPr lang="en-US" dirty="0"/>
              <a:t>("GET", "ajax_test.asp", 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sr-Latn-RS" dirty="0" smtClean="0"/>
              <a:t>Slanje asinhronog zahteva je veliki dobitak za Web programere.</a:t>
            </a:r>
          </a:p>
          <a:p>
            <a:r>
              <a:rPr lang="sr-Latn-RS" dirty="0" smtClean="0"/>
              <a:t>Mnogi zadaci koji se izvršavaju na serveru su vremenski zahtevni.</a:t>
            </a:r>
          </a:p>
          <a:p>
            <a:r>
              <a:rPr lang="sr-Latn-RS" dirty="0" smtClean="0"/>
              <a:t>Pre AJAX-a , ove operacije su prouzrokovale da se aplikacija zablokira.</a:t>
            </a:r>
          </a:p>
          <a:p>
            <a:r>
              <a:rPr lang="sr-Latn-RS" dirty="0" smtClean="0"/>
              <a:t>Sa AJAX-om, JavaScript ne treba da čeka na odgovor servera, već može da:</a:t>
            </a:r>
          </a:p>
          <a:p>
            <a:pPr lvl="1"/>
            <a:r>
              <a:rPr lang="sr-Latn-RS" dirty="0" smtClean="0"/>
              <a:t>Izvršava druge skripte , dok čeka na odgovor servera</a:t>
            </a:r>
          </a:p>
          <a:p>
            <a:pPr lvl="1"/>
            <a:r>
              <a:rPr lang="sr-Latn-RS" dirty="0" smtClean="0"/>
              <a:t>Obrađuje odgovor kada stigne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Asinhron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9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Kada se koristi async = true, specificira se funkcija koj se izvršava kada je odgovor spreman u okviru onreadystatechange događaja: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xhttp.onreadystatechange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24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2400" dirty="0" err="1">
                <a:solidFill>
                  <a:srgbClr val="0000CD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.readyState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&amp;&amp; </a:t>
            </a:r>
            <a:r>
              <a:rPr lang="en-US" sz="2400" dirty="0" err="1">
                <a:solidFill>
                  <a:srgbClr val="0000CD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.status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document.getElementById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"demo"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innerHTML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2400" dirty="0" err="1">
                <a:solidFill>
                  <a:srgbClr val="0000CD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.responseText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solidFill>
                  <a:srgbClr val="000000"/>
                </a:solidFill>
                <a:latin typeface="Consolas"/>
              </a:rPr>
              <a:t>xhttp.open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"GET"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"ajax_info.txt"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0000CD"/>
                </a:solidFill>
                <a:latin typeface="Consolas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solidFill>
                  <a:srgbClr val="000000"/>
                </a:solidFill>
                <a:latin typeface="Consolas"/>
              </a:rPr>
              <a:t>xhttp.send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Async 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1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Da bi se koristio async = false, treba promeniti treći parametar u open() metodu na false: </a:t>
            </a:r>
          </a:p>
          <a:p>
            <a:pPr lvl="1"/>
            <a:r>
              <a:rPr lang="en-US" dirty="0" err="1"/>
              <a:t>xhttp.open</a:t>
            </a:r>
            <a:r>
              <a:rPr lang="en-US" dirty="0"/>
              <a:t>("GET", "ajax_info.txt", false</a:t>
            </a:r>
            <a:r>
              <a:rPr lang="en-US" dirty="0" smtClean="0"/>
              <a:t>);</a:t>
            </a:r>
            <a:endParaRPr lang="sr-Latn-RS" dirty="0" smtClean="0"/>
          </a:p>
          <a:p>
            <a:r>
              <a:rPr lang="sr-Latn-RS" dirty="0" smtClean="0"/>
              <a:t>Upotreba async = false se ne preporučuje, ali za nekoliko manjih zahteva je u redu.</a:t>
            </a:r>
          </a:p>
          <a:p>
            <a:r>
              <a:rPr lang="sr-Latn-RS" dirty="0" smtClean="0"/>
              <a:t>Treba zapamtiti da se JavaScript </a:t>
            </a:r>
            <a:r>
              <a:rPr lang="sr-Latn-RS" u="sng" dirty="0" smtClean="0"/>
              <a:t>NEĆE </a:t>
            </a:r>
            <a:r>
              <a:rPr lang="sr-Latn-RS" dirty="0" smtClean="0"/>
              <a:t>nastaviti da se izvršava, sve dok ne dođe odgovor od servera.</a:t>
            </a:r>
          </a:p>
          <a:p>
            <a:r>
              <a:rPr lang="sr-Latn-RS" b="1" u="sng" dirty="0" smtClean="0"/>
              <a:t>Napomena:  </a:t>
            </a:r>
          </a:p>
          <a:p>
            <a:r>
              <a:rPr lang="sr-Latn-RS" dirty="0" smtClean="0"/>
              <a:t>Kada se koristi async = false , ne treba pisati onreadzstatechange funkciju – samo treba nastaviti kod posle send() metode: </a:t>
            </a:r>
          </a:p>
          <a:p>
            <a:r>
              <a:rPr lang="en-US" dirty="0" err="1"/>
              <a:t>xhttp.open</a:t>
            </a:r>
            <a:r>
              <a:rPr lang="en-US" dirty="0"/>
              <a:t>("GET", "ajax_info.txt", false);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xhttp.send</a:t>
            </a:r>
            <a:r>
              <a:rPr lang="en-US" dirty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dirty="0" err="1"/>
              <a:t>xhttp.responseText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Async =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7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Da bi se dobio odgovor od servera koristi se responseText ili responseXML property od XMLHttpRequest objekta.</a:t>
            </a:r>
          </a:p>
          <a:p>
            <a:pPr lvl="1"/>
            <a:r>
              <a:rPr lang="sr-Latn-RS" dirty="0" smtClean="0"/>
              <a:t>responseText – dobija se odgovor u formi Stringa</a:t>
            </a:r>
          </a:p>
          <a:p>
            <a:pPr lvl="1"/>
            <a:r>
              <a:rPr lang="sr-Latn-RS" dirty="0" smtClean="0"/>
              <a:t>responseXML – dobija se odgovor u XML</a:t>
            </a:r>
          </a:p>
          <a:p>
            <a:r>
              <a:rPr lang="sr-Latn-RS" dirty="0" smtClean="0"/>
              <a:t>reponseText property – ako odgovor nije XML koristi se ovaj property. 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dirty="0" err="1"/>
              <a:t>xhttp.responseText</a:t>
            </a:r>
            <a:r>
              <a:rPr lang="en-US" dirty="0" smtClean="0"/>
              <a:t>;</a:t>
            </a:r>
            <a:endParaRPr lang="sr-Latn-RS" dirty="0" smtClean="0"/>
          </a:p>
          <a:p>
            <a:r>
              <a:rPr lang="sr-Latn-RS" dirty="0" smtClean="0"/>
              <a:t>reponseXML property ako odgovor jeste XML i ako se želi da se parsira kao XML objekat</a:t>
            </a:r>
          </a:p>
          <a:p>
            <a:endParaRPr lang="sr-Latn-RS" dirty="0" smtClean="0"/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xmlDoc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xhttp.responseXML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txt =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xmlDoc.getElementsByTagName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"ARTIST"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(i =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i++)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 txt += x[i].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childNodes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nodeValue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+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 txt;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xhttp.open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"GET"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"cd_catalog.xml"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xhttp.send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Odgovor 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8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Kada se šalje zahtev serveru, potrebno je izvršiti neke akcije bazirane na odgovoru</a:t>
            </a:r>
          </a:p>
          <a:p>
            <a:r>
              <a:rPr lang="sr-Latn-RS" dirty="0" smtClean="0"/>
              <a:t>Onreadystatechange događaj se poziva svaki put kada se readyState promeni.</a:t>
            </a:r>
          </a:p>
          <a:p>
            <a:r>
              <a:rPr lang="sr-Latn-RS" dirty="0" smtClean="0"/>
              <a:t>readyState property sadrži status XMLHttpRequest.</a:t>
            </a:r>
          </a:p>
          <a:p>
            <a:r>
              <a:rPr lang="sr-Latn-RS" dirty="0" smtClean="0"/>
              <a:t>Tri bitna propertija XMLHttpRequest objekta su: </a:t>
            </a:r>
          </a:p>
          <a:p>
            <a:r>
              <a:rPr lang="sr-Latn-RS" dirty="0"/>
              <a:t>o</a:t>
            </a:r>
            <a:r>
              <a:rPr lang="sr-Latn-RS" dirty="0" smtClean="0"/>
              <a:t>nreadystatechange – pamti funkciju (ili ime funkcije) koja će se zvati automatski kada se readyState property promeni.</a:t>
            </a:r>
          </a:p>
          <a:p>
            <a:endParaRPr lang="sr-Latn-RS" dirty="0"/>
          </a:p>
          <a:p>
            <a:r>
              <a:rPr lang="sr-Latn-RS" dirty="0" smtClean="0"/>
              <a:t>ReadyState – sadrži status XMLHttpRequest: </a:t>
            </a:r>
          </a:p>
          <a:p>
            <a:pPr lvl="1"/>
            <a:r>
              <a:rPr lang="sr-Latn-RS" dirty="0" smtClean="0"/>
              <a:t>0: zahtev nije inicijalizovan</a:t>
            </a:r>
          </a:p>
          <a:p>
            <a:pPr lvl="1"/>
            <a:r>
              <a:rPr lang="sr-Latn-RS" dirty="0" smtClean="0"/>
              <a:t>1: uspostavljena je veza sa serverom</a:t>
            </a:r>
          </a:p>
          <a:p>
            <a:pPr lvl="1"/>
            <a:r>
              <a:rPr lang="sr-Latn-RS" dirty="0" smtClean="0"/>
              <a:t>2: zahtev primljen</a:t>
            </a:r>
          </a:p>
          <a:p>
            <a:pPr lvl="1"/>
            <a:r>
              <a:rPr lang="sr-Latn-RS" dirty="0" smtClean="0"/>
              <a:t>3: zahtev se obrađuje</a:t>
            </a:r>
          </a:p>
          <a:p>
            <a:pPr lvl="1"/>
            <a:r>
              <a:rPr lang="sr-Latn-RS" dirty="0" smtClean="0"/>
              <a:t>4: zahtev završen i odgovor spreman</a:t>
            </a:r>
          </a:p>
          <a:p>
            <a:r>
              <a:rPr lang="sr-Latn-RS" dirty="0" smtClean="0"/>
              <a:t>Status</a:t>
            </a:r>
          </a:p>
          <a:p>
            <a:pPr lvl="1"/>
            <a:r>
              <a:rPr lang="sr-Latn-RS" dirty="0" smtClean="0"/>
              <a:t>200: OK</a:t>
            </a:r>
          </a:p>
          <a:p>
            <a:pPr lvl="1"/>
            <a:r>
              <a:rPr lang="sr-Latn-RS" dirty="0" smtClean="0"/>
              <a:t>404: Page not found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U okviru onreadystatechange događaja , specificiramo šta će se desiti kada je zahtev servera spreman za obradu </a:t>
            </a:r>
          </a:p>
          <a:p>
            <a:r>
              <a:rPr lang="sr-Latn-RS" dirty="0" smtClean="0"/>
              <a:t>Kada je readyState 4 i status je 200 , odgovor je spreman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onreadystatechange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xhttp.onreadystatechange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.readyState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&amp;&amp; 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sr-Latn-RS" dirty="0" smtClean="0">
                <a:solidFill>
                  <a:srgbClr val="000000"/>
                </a:solidFill>
                <a:latin typeface="Consolas"/>
              </a:rPr>
              <a:t> xhttp.responseText;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sr-Latn-RS" dirty="0" smtClean="0">
              <a:solidFill>
                <a:srgbClr val="000000"/>
              </a:solidFill>
              <a:latin typeface="Consolas"/>
            </a:endParaRPr>
          </a:p>
          <a:p>
            <a:pPr marL="109728" indent="0">
              <a:buNone/>
            </a:pPr>
            <a:endParaRPr lang="sr-Latn-RS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sr-Latn-RS" dirty="0" smtClean="0">
                <a:solidFill>
                  <a:srgbClr val="000000"/>
                </a:solidFill>
                <a:latin typeface="Consolas"/>
              </a:rPr>
              <a:t>Onreadystatechange događaj će se pozvati četiri puta po jednom za svaku promenu readyState.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onreadystatechange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Callback funkcija se šalje kao parametar drugoj funkciji.</a:t>
            </a:r>
          </a:p>
          <a:p>
            <a:r>
              <a:rPr lang="sr-Latn-RS" dirty="0" smtClean="0"/>
              <a:t>Ako postoji više AJAX obrada na jendom sajtu, potrebno je kreirati jednu standardnu funkciju za kreiranje XMLHttpRequest objekta, i pozvati je za svaki AJAX obradu.</a:t>
            </a:r>
          </a:p>
          <a:p>
            <a:r>
              <a:rPr lang="sr-Latn-RS" dirty="0" smtClean="0"/>
              <a:t>Poziv funkcije treba da sadrži URL i šta raditi na onreadystatechange ( što je različito za svaki poziv ):</a:t>
            </a:r>
          </a:p>
          <a:p>
            <a:pPr marL="109728" indent="0">
              <a:buNone/>
            </a:pPr>
            <a:endParaRPr lang="sr-Latn-RS" dirty="0" smtClean="0"/>
          </a:p>
          <a:p>
            <a:pPr marL="603504" lvl="2" indent="0">
              <a:buNone/>
            </a:pPr>
            <a:r>
              <a:rPr lang="en-US" dirty="0"/>
              <a:t>function </a:t>
            </a:r>
            <a:r>
              <a:rPr lang="en-US" dirty="0" err="1"/>
              <a:t>loadDoc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cFunction</a:t>
            </a:r>
            <a:r>
              <a:rPr lang="en-US" dirty="0"/>
              <a:t>) {</a:t>
            </a:r>
          </a:p>
          <a:p>
            <a:pPr marL="603504" lvl="2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xhttp</a:t>
            </a:r>
            <a:r>
              <a:rPr lang="en-US" dirty="0"/>
              <a:t>;</a:t>
            </a:r>
          </a:p>
          <a:p>
            <a:pPr marL="603504" lvl="2" indent="0">
              <a:buNone/>
            </a:pPr>
            <a:r>
              <a:rPr lang="en-US" dirty="0"/>
              <a:t>  </a:t>
            </a:r>
            <a:r>
              <a:rPr lang="en-US" dirty="0" err="1"/>
              <a:t>xhttp</a:t>
            </a:r>
            <a:r>
              <a:rPr lang="en-US" dirty="0"/>
              <a:t>=new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603504" lvl="2" indent="0">
              <a:buNone/>
            </a:pPr>
            <a:r>
              <a:rPr lang="en-US" dirty="0"/>
              <a:t>  </a:t>
            </a:r>
            <a:r>
              <a:rPr lang="en-US" dirty="0" err="1"/>
              <a:t>xhttp.onreadystatechange</a:t>
            </a:r>
            <a:r>
              <a:rPr lang="en-US" dirty="0"/>
              <a:t> = function() {</a:t>
            </a:r>
          </a:p>
          <a:p>
            <a:pPr marL="603504" lvl="2" indent="0">
              <a:buNone/>
            </a:pPr>
            <a:r>
              <a:rPr lang="en-US" dirty="0"/>
              <a:t>    if 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 {</a:t>
            </a:r>
          </a:p>
          <a:p>
            <a:pPr marL="603504" lvl="2" indent="0">
              <a:buNone/>
            </a:pPr>
            <a:r>
              <a:rPr lang="en-US" dirty="0"/>
              <a:t>      </a:t>
            </a:r>
            <a:r>
              <a:rPr lang="en-US" dirty="0" err="1"/>
              <a:t>cFunction</a:t>
            </a:r>
            <a:r>
              <a:rPr lang="en-US" dirty="0"/>
              <a:t>(this);</a:t>
            </a:r>
          </a:p>
          <a:p>
            <a:pPr marL="603504" lvl="2" indent="0">
              <a:buNone/>
            </a:pPr>
            <a:r>
              <a:rPr lang="en-US" dirty="0"/>
              <a:t>    }</a:t>
            </a:r>
          </a:p>
          <a:p>
            <a:pPr marL="603504" lvl="2" indent="0">
              <a:buNone/>
            </a:pPr>
            <a:r>
              <a:rPr lang="en-US" dirty="0"/>
              <a:t>  };</a:t>
            </a:r>
          </a:p>
          <a:p>
            <a:pPr marL="603504" lvl="2" indent="0">
              <a:buNone/>
            </a:pPr>
            <a:r>
              <a:rPr lang="en-US" dirty="0"/>
              <a:t>  </a:t>
            </a:r>
            <a:r>
              <a:rPr lang="en-US" dirty="0" err="1"/>
              <a:t>xhttp.open</a:t>
            </a:r>
            <a:r>
              <a:rPr lang="en-US" dirty="0"/>
              <a:t>("GET", </a:t>
            </a:r>
            <a:r>
              <a:rPr lang="en-US" dirty="0" err="1"/>
              <a:t>url</a:t>
            </a:r>
            <a:r>
              <a:rPr lang="en-US" dirty="0"/>
              <a:t>, true);</a:t>
            </a:r>
          </a:p>
          <a:p>
            <a:pPr marL="603504" lvl="2" indent="0">
              <a:buNone/>
            </a:pPr>
            <a:r>
              <a:rPr lang="en-US" dirty="0"/>
              <a:t>  </a:t>
            </a:r>
            <a:r>
              <a:rPr lang="en-US" dirty="0" err="1"/>
              <a:t>xhttp.send</a:t>
            </a:r>
            <a:r>
              <a:rPr lang="en-US" dirty="0"/>
              <a:t>();</a:t>
            </a:r>
          </a:p>
          <a:p>
            <a:pPr marL="603504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Callback funkcija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5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AJAX = Asynchronous JavaScript and XML</a:t>
            </a:r>
          </a:p>
          <a:p>
            <a:r>
              <a:rPr lang="en-US" dirty="0" smtClean="0"/>
              <a:t>AJAX je </a:t>
            </a:r>
            <a:r>
              <a:rPr lang="en-US" dirty="0" err="1" smtClean="0"/>
              <a:t>tehnika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brzih</a:t>
            </a:r>
            <a:r>
              <a:rPr lang="en-US" dirty="0" smtClean="0"/>
              <a:t> I </a:t>
            </a:r>
            <a:r>
              <a:rPr lang="en-US" dirty="0" err="1" smtClean="0"/>
              <a:t>dinami</a:t>
            </a:r>
            <a:r>
              <a:rPr lang="sr-Latn-RS" dirty="0" smtClean="0"/>
              <a:t>čkih web stranica.</a:t>
            </a:r>
          </a:p>
          <a:p>
            <a:r>
              <a:rPr lang="sr-Latn-RS" dirty="0" smtClean="0"/>
              <a:t>AJAX dozvoljava web stranicama da se menjaju asinhrono izmenom male količine podataka.</a:t>
            </a:r>
          </a:p>
          <a:p>
            <a:r>
              <a:rPr lang="sr-Latn-RS" dirty="0" smtClean="0"/>
              <a:t>Komunikacija sa serverom odvija se u pozadini i na taj način je moguće menjati delove stranice, a ne celu stranicu.</a:t>
            </a:r>
          </a:p>
          <a:p>
            <a:r>
              <a:rPr lang="sr-Latn-RS" dirty="0" smtClean="0"/>
              <a:t>Klasične web stranice ( koje ne koriste AJAX ) moraju menjati celu stranicu ako se bilo koji deo stranice promeni.</a:t>
            </a:r>
          </a:p>
          <a:p>
            <a:r>
              <a:rPr lang="sr-Latn-RS" dirty="0" smtClean="0"/>
              <a:t>Primeri aplikacija koje koriste AJAX: Google Maps, Gmail, YouTube, Facebook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0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5854891"/>
          </a:xfrm>
        </p:spPr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US" dirty="0"/>
              <a:t>&lt;!DOCTYPE html&gt;</a:t>
            </a:r>
          </a:p>
          <a:p>
            <a:pPr marL="109728" indent="0">
              <a:buNone/>
            </a:pPr>
            <a:r>
              <a:rPr lang="en-US" dirty="0"/>
              <a:t>&lt;html&gt;</a:t>
            </a:r>
          </a:p>
          <a:p>
            <a:pPr marL="109728" indent="0">
              <a:buNone/>
            </a:pPr>
            <a:r>
              <a:rPr lang="en-US" dirty="0"/>
              <a:t>&lt;body&gt;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&lt;div id="demo"&gt;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&lt;h1&gt;The </a:t>
            </a:r>
            <a:r>
              <a:rPr lang="en-US" dirty="0" err="1"/>
              <a:t>XMLHttpRequest</a:t>
            </a:r>
            <a:r>
              <a:rPr lang="en-US" dirty="0"/>
              <a:t> Object&lt;/h1&gt;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&lt;button type="button"</a:t>
            </a:r>
          </a:p>
          <a:p>
            <a:pPr marL="109728" indent="0">
              <a:buNone/>
            </a:pP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loadDoc</a:t>
            </a:r>
            <a:r>
              <a:rPr lang="en-US" dirty="0"/>
              <a:t>('ajax_info.txt', </a:t>
            </a:r>
            <a:r>
              <a:rPr lang="en-US" dirty="0" err="1"/>
              <a:t>myFunction</a:t>
            </a:r>
            <a:r>
              <a:rPr lang="en-US" dirty="0"/>
              <a:t>)"&gt;Change Content</a:t>
            </a:r>
          </a:p>
          <a:p>
            <a:pPr marL="109728" indent="0">
              <a:buNone/>
            </a:pPr>
            <a:r>
              <a:rPr lang="en-US" dirty="0"/>
              <a:t>&lt;/button&gt;</a:t>
            </a:r>
          </a:p>
          <a:p>
            <a:pPr marL="109728" indent="0">
              <a:buNone/>
            </a:pPr>
            <a:r>
              <a:rPr lang="en-US" dirty="0"/>
              <a:t>&lt;/div&gt;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&lt;script&gt;</a:t>
            </a:r>
          </a:p>
          <a:p>
            <a:pPr marL="109728" indent="0">
              <a:buNone/>
            </a:pPr>
            <a:r>
              <a:rPr lang="en-US" dirty="0"/>
              <a:t>function </a:t>
            </a:r>
            <a:r>
              <a:rPr lang="en-US" dirty="0" err="1"/>
              <a:t>loadDoc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cFunction</a:t>
            </a:r>
            <a:r>
              <a:rPr lang="en-US" dirty="0"/>
              <a:t>) {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xhttp</a:t>
            </a:r>
            <a:r>
              <a:rPr lang="en-US" dirty="0"/>
              <a:t>;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xhttp</a:t>
            </a:r>
            <a:r>
              <a:rPr lang="en-US" dirty="0"/>
              <a:t>=new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xhttp.onreadystatechange</a:t>
            </a:r>
            <a:r>
              <a:rPr lang="en-US" dirty="0"/>
              <a:t> = function() {</a:t>
            </a:r>
          </a:p>
          <a:p>
            <a:pPr marL="109728" indent="0">
              <a:buNone/>
            </a:pPr>
            <a:r>
              <a:rPr lang="en-US" dirty="0"/>
              <a:t>    if 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 {</a:t>
            </a:r>
          </a:p>
          <a:p>
            <a:pPr marL="109728" indent="0">
              <a:buNone/>
            </a:pPr>
            <a:r>
              <a:rPr lang="en-US" dirty="0"/>
              <a:t>      </a:t>
            </a:r>
            <a:r>
              <a:rPr lang="en-US" dirty="0" err="1"/>
              <a:t>cFunction</a:t>
            </a:r>
            <a:r>
              <a:rPr lang="en-US" dirty="0"/>
              <a:t>(this);</a:t>
            </a:r>
          </a:p>
          <a:p>
            <a:pPr marL="109728" indent="0">
              <a:buNone/>
            </a:pPr>
            <a:r>
              <a:rPr lang="en-US" dirty="0"/>
              <a:t>    }</a:t>
            </a:r>
          </a:p>
          <a:p>
            <a:pPr marL="109728" indent="0">
              <a:buNone/>
            </a:pPr>
            <a:r>
              <a:rPr lang="en-US" dirty="0"/>
              <a:t>  };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xhttp.open</a:t>
            </a:r>
            <a:r>
              <a:rPr lang="en-US" dirty="0"/>
              <a:t>("GET", </a:t>
            </a:r>
            <a:r>
              <a:rPr lang="en-US" dirty="0" err="1"/>
              <a:t>url</a:t>
            </a:r>
            <a:r>
              <a:rPr lang="en-US" dirty="0"/>
              <a:t>, true);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xhttp.send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</a:t>
            </a:r>
            <a:r>
              <a:rPr lang="en-US" dirty="0" err="1"/>
              <a:t>xhttp</a:t>
            </a:r>
            <a:r>
              <a:rPr lang="en-US" dirty="0"/>
              <a:t>) {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xhttp.responseText</a:t>
            </a:r>
            <a:r>
              <a:rPr lang="en-US" dirty="0"/>
              <a:t>;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&lt;/script&gt;</a:t>
            </a:r>
          </a:p>
          <a:p>
            <a:pPr marL="109728" indent="0">
              <a:buNone/>
            </a:pPr>
            <a:r>
              <a:rPr lang="en-US" dirty="0"/>
              <a:t>&lt;/body&gt;</a:t>
            </a:r>
          </a:p>
          <a:p>
            <a:pPr marL="109728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4853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AJAX	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057400"/>
            <a:ext cx="28194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Pokretanje dogadjaja</a:t>
            </a:r>
          </a:p>
          <a:p>
            <a:endParaRPr lang="sr-Latn-RS" dirty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Kreiranje XMLHttpRequest objekta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Slanje HttpRequest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2133600"/>
            <a:ext cx="26670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Obrada HTTPRequest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Kreiranje odgovora i slanje podataka nazad pretraživaču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800600"/>
            <a:ext cx="28194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Obrada vraćenih podataka  korišćenjem JavaScripta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Ažuriranje sadržaja na stranici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352800" y="2667000"/>
            <a:ext cx="25908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Internet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4114800"/>
            <a:ext cx="533400" cy="190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flipH="1">
            <a:off x="3352800" y="5486400"/>
            <a:ext cx="37338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Internet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1376" y="1562755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Pretraživač (Browser)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1376" y="4343400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Pretraživač (Browser)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77047" y="1688068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2000" b="1" dirty="0" smtClean="0"/>
              <a:t>Server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286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AJAX je baziran na Internet standardima i korsti kombinaciju: </a:t>
            </a:r>
          </a:p>
          <a:p>
            <a:pPr lvl="1"/>
            <a:r>
              <a:rPr lang="sr-Latn-RS" dirty="0" smtClean="0"/>
              <a:t>XMLHttpRequest objekta (da asinhrono razmenjuje podatke sa serverom)</a:t>
            </a:r>
          </a:p>
          <a:p>
            <a:pPr lvl="1"/>
            <a:r>
              <a:rPr lang="sr-Latn-RS" dirty="0" smtClean="0"/>
              <a:t>JavaScript / DOM ( da prikaže / poveže se sa informacijama)</a:t>
            </a:r>
          </a:p>
          <a:p>
            <a:pPr lvl="1"/>
            <a:r>
              <a:rPr lang="sr-Latn-RS" dirty="0" smtClean="0"/>
              <a:t>CSS ( za prikaz stila podataka )</a:t>
            </a:r>
          </a:p>
          <a:p>
            <a:pPr lvl="1"/>
            <a:r>
              <a:rPr lang="sr-Latn-RS" dirty="0" smtClean="0"/>
              <a:t>XML ( najčešće korišćen za format prenetih podataka )</a:t>
            </a:r>
          </a:p>
          <a:p>
            <a:r>
              <a:rPr lang="sr-Latn-RS" dirty="0" smtClean="0"/>
              <a:t>AJAX aplikacije su nezavisne po pitanju čitača i platformi!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Standardi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7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AJAX je postao popularan od 2005. godine kada je počeo da ga koristi Google, za opciju Google Suggest.</a:t>
            </a:r>
          </a:p>
          <a:p>
            <a:r>
              <a:rPr lang="sr-Latn-RS" dirty="0" smtClean="0"/>
              <a:t>Google Suggest koristi AJAX da kreira veoma dinamički web interfejs:</a:t>
            </a:r>
          </a:p>
          <a:p>
            <a:r>
              <a:rPr lang="sr-Latn-RS" dirty="0" smtClean="0"/>
              <a:t>Kada se počne sa unosom u Google search box, JavaScript šalje karaktere serveru i server vraća listu sugestija.</a:t>
            </a:r>
          </a:p>
          <a:p>
            <a:r>
              <a:rPr lang="sr-Latn-RS" dirty="0" smtClean="0"/>
              <a:t>Osnovna komponenta AJAX tehnologije je XMLHttpRequest objekat.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Google Suggest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0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Svi moderni čitači podržavaju XMLHttpRequest objekat ( IE5 i IE6 koriste ActiveXObject )</a:t>
            </a:r>
          </a:p>
          <a:p>
            <a:r>
              <a:rPr lang="sr-Latn-RS" dirty="0" smtClean="0"/>
              <a:t>XMLHttpRequest objekat se koristi za razmenu podataka sa serverom u pozadini. Na ovaj način je moguće promeniti deo stranice, bez učitavanja cele stranice.</a:t>
            </a:r>
          </a:p>
          <a:p>
            <a:r>
              <a:rPr lang="sr-Latn-RS" dirty="0" smtClean="0"/>
              <a:t>Ostali čitači ( IE7+ , Firefox, Google Chrome, Safari i Opera) imaju ugrađen XMLHttpRequest objekat.</a:t>
            </a:r>
          </a:p>
          <a:p>
            <a:r>
              <a:rPr lang="sr-Latn-RS" dirty="0" smtClean="0"/>
              <a:t>Sintaksa za kreiranje XMLHttpRequest objekta je: </a:t>
            </a:r>
            <a:endParaRPr lang="sr-Latn-R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sr-Latn-RS" dirty="0" smtClean="0">
                <a:solidFill>
                  <a:srgbClr val="000000"/>
                </a:solidFill>
                <a:latin typeface="Consolas"/>
              </a:rPr>
              <a:t>xhttp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sr-Latn-RS" dirty="0" smtClean="0">
                <a:solidFill>
                  <a:srgbClr val="000000"/>
                </a:solidFill>
                <a:latin typeface="Consolas"/>
              </a:rPr>
              <a:t>XMLHttpRequest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sr-Latn-RS" dirty="0" smtClean="0"/>
          </a:p>
          <a:p>
            <a:r>
              <a:rPr lang="sr-Latn-RS" dirty="0" smtClean="0"/>
              <a:t>Starije verzije Internet Explorer (IE6 i IE7) koriste ActiveX: 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xhttp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ActiveXObject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Microsoft.XMLHTTP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XMLHttpRequest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7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Da bi se obuhvatili svi moderni čitači , treba proveriti da li čitač podržava XMLHttpRequest objekat.</a:t>
            </a:r>
          </a:p>
          <a:p>
            <a:r>
              <a:rPr lang="sr-Latn-RS" dirty="0" smtClean="0"/>
              <a:t>Ako podržava , kreira se XMLHttpRequest objekat, ako ne kreira se ActiveXObject:</a:t>
            </a:r>
          </a:p>
          <a:p>
            <a:pPr marL="109728" indent="0">
              <a:buNone/>
            </a:pPr>
            <a:endParaRPr lang="sr-Latn-RS" dirty="0" smtClean="0"/>
          </a:p>
          <a:p>
            <a:pPr marL="109728" indent="0">
              <a:buNone/>
            </a:pPr>
            <a:r>
              <a:rPr lang="en-US" sz="22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window.XMLHttpRequest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// code for modern browsers</a:t>
            </a:r>
            <a:br>
              <a:rPr lang="en-US" sz="2200" dirty="0">
                <a:solidFill>
                  <a:srgbClr val="008000"/>
                </a:solidFill>
                <a:latin typeface="Consolas"/>
              </a:rPr>
            </a:br>
            <a:r>
              <a:rPr lang="en-US" sz="2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xmlhttp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2200" dirty="0">
                <a:solidFill>
                  <a:srgbClr val="0000CD"/>
                </a:solidFill>
                <a:latin typeface="Consolas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XMLHttpRequest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0000"/>
                </a:solidFill>
                <a:latin typeface="Consolas"/>
              </a:rPr>
              <a:t> } </a:t>
            </a:r>
            <a:r>
              <a:rPr lang="en-US" sz="22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 {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// code for old IE browsers</a:t>
            </a:r>
            <a:br>
              <a:rPr lang="en-US" sz="2200" dirty="0">
                <a:solidFill>
                  <a:srgbClr val="008000"/>
                </a:solidFill>
                <a:latin typeface="Consolas"/>
              </a:rPr>
            </a:br>
            <a:r>
              <a:rPr lang="en-US" sz="2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xmlhttp</a:t>
            </a:r>
            <a:r>
              <a:rPr lang="sr-Latn-R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200" dirty="0">
                <a:solidFill>
                  <a:srgbClr val="0000CD"/>
                </a:solidFill>
                <a:latin typeface="Consolas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ActiveXObject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A52A2A"/>
                </a:solidFill>
                <a:latin typeface="Consolas"/>
              </a:rPr>
              <a:t>Microsoft.XMLHTTP</a:t>
            </a:r>
            <a:r>
              <a:rPr lang="en-US" sz="22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Da bi se poslao zahtev ka serveru, koriste se open() i send() metode XMLHttpRequest objekta: </a:t>
            </a:r>
          </a:p>
          <a:p>
            <a:pPr marL="109728" indent="0">
              <a:buNone/>
            </a:pPr>
            <a:r>
              <a:rPr lang="sr-Latn-RS" dirty="0" smtClean="0"/>
              <a:t>	</a:t>
            </a:r>
            <a:r>
              <a:rPr lang="en-US" dirty="0" err="1" smtClean="0"/>
              <a:t>xhttp.open</a:t>
            </a:r>
            <a:r>
              <a:rPr lang="en-US" dirty="0"/>
              <a:t>("GET", "ajax_info.txt", true);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sr-Latn-RS" dirty="0" smtClean="0"/>
              <a:t>	</a:t>
            </a:r>
            <a:r>
              <a:rPr lang="en-US" dirty="0" err="1" smtClean="0"/>
              <a:t>xhttp.send</a:t>
            </a:r>
            <a:r>
              <a:rPr lang="en-US" dirty="0" smtClean="0"/>
              <a:t>();</a:t>
            </a:r>
            <a:endParaRPr lang="sr-Latn-RS" dirty="0" smtClean="0"/>
          </a:p>
          <a:p>
            <a:r>
              <a:rPr lang="sr-Latn-RS" i="1" dirty="0" smtClean="0"/>
              <a:t>open(method, url, async);</a:t>
            </a:r>
          </a:p>
          <a:p>
            <a:r>
              <a:rPr lang="sr-Latn-RS" dirty="0" smtClean="0"/>
              <a:t>Specificira tip zateva , URL, iu da li se zahtev izvršava asinhrono ili ne.</a:t>
            </a:r>
          </a:p>
          <a:p>
            <a:r>
              <a:rPr lang="sr-Latn-RS" dirty="0" smtClean="0"/>
              <a:t>Method: tip zahteva: GET ili POST</a:t>
            </a:r>
          </a:p>
          <a:p>
            <a:r>
              <a:rPr lang="sr-Latn-RS" dirty="0" smtClean="0"/>
              <a:t>url: lokacija fajla na serveru</a:t>
            </a:r>
          </a:p>
          <a:p>
            <a:r>
              <a:rPr lang="sr-Latn-RS" dirty="0" smtClean="0"/>
              <a:t>Async: true (asynchronous) ili false (synchronous)</a:t>
            </a:r>
          </a:p>
          <a:p>
            <a:r>
              <a:rPr lang="sr-Latn-RS" dirty="0" smtClean="0"/>
              <a:t>send(</a:t>
            </a:r>
            <a:r>
              <a:rPr lang="sr-Latn-RS" i="1" dirty="0" smtClean="0"/>
              <a:t>string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Šalje se zahtev ka serveru.</a:t>
            </a:r>
          </a:p>
          <a:p>
            <a:r>
              <a:rPr lang="sr-Latn-RS" dirty="0" smtClean="0"/>
              <a:t>String: Koristi se samo za POST zahteve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GET je jednostavniji i brži nego POST, i koristi se u većini slučajeva.</a:t>
            </a:r>
          </a:p>
          <a:p>
            <a:r>
              <a:rPr lang="sr-Latn-RS" dirty="0" smtClean="0"/>
              <a:t>Ipak uvek treba koristiti POST kada: </a:t>
            </a:r>
          </a:p>
          <a:p>
            <a:pPr lvl="1"/>
            <a:r>
              <a:rPr lang="sr-Latn-RS" dirty="0" smtClean="0"/>
              <a:t>Keširan fajl nije potreban (promeniti fajl ili bazu podataka ka serveru)</a:t>
            </a:r>
          </a:p>
          <a:p>
            <a:pPr lvl="1"/>
            <a:r>
              <a:rPr lang="sr-Latn-RS" dirty="0" smtClean="0"/>
              <a:t>Šalje se velika količina podataka na server (POST nema limit u veličini).</a:t>
            </a:r>
          </a:p>
          <a:p>
            <a:pPr lvl="1"/>
            <a:r>
              <a:rPr lang="sr-Latn-RS" dirty="0" smtClean="0"/>
              <a:t>Šalje se unos korisnika (koji može sadržati nepoznate karaktere), POST je mnogo više robustan i bezbedniji nego GET.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GET ili POST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34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</TotalTime>
  <Words>1033</Words>
  <Application>Microsoft Office PowerPoint</Application>
  <PresentationFormat>On-screen Show (4:3)</PresentationFormat>
  <Paragraphs>189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AJAX</vt:lpstr>
      <vt:lpstr>AJAX</vt:lpstr>
      <vt:lpstr>AJAX  </vt:lpstr>
      <vt:lpstr>Standardi </vt:lpstr>
      <vt:lpstr>Google Suggest</vt:lpstr>
      <vt:lpstr>XMLHttpRequest </vt:lpstr>
      <vt:lpstr>XMLHttpRequest</vt:lpstr>
      <vt:lpstr>XMLHttpRequest</vt:lpstr>
      <vt:lpstr>GET ili POST </vt:lpstr>
      <vt:lpstr>GET</vt:lpstr>
      <vt:lpstr>POST</vt:lpstr>
      <vt:lpstr>URL</vt:lpstr>
      <vt:lpstr>Asinhron</vt:lpstr>
      <vt:lpstr>Async = true</vt:lpstr>
      <vt:lpstr>Async = false</vt:lpstr>
      <vt:lpstr>Odgovor servera</vt:lpstr>
      <vt:lpstr>onreadystatechange</vt:lpstr>
      <vt:lpstr>onreadystatechange</vt:lpstr>
      <vt:lpstr>Callback funkcija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&amp; AJAX</dc:title>
  <dc:creator>Aleksandar Petrovic</dc:creator>
  <cp:lastModifiedBy>Aleksandar Petrovic</cp:lastModifiedBy>
  <cp:revision>12</cp:revision>
  <dcterms:created xsi:type="dcterms:W3CDTF">2019-01-24T21:52:20Z</dcterms:created>
  <dcterms:modified xsi:type="dcterms:W3CDTF">2019-01-25T00:33:57Z</dcterms:modified>
</cp:coreProperties>
</file>