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6840538" cy="502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92" d="100"/>
          <a:sy n="192" d="100"/>
        </p:scale>
        <p:origin x="-112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822027"/>
            <a:ext cx="5814457" cy="1748696"/>
          </a:xfrm>
        </p:spPr>
        <p:txBody>
          <a:bodyPr anchor="b"/>
          <a:lstStyle>
            <a:lvl1pPr algn="ctr">
              <a:defRPr sz="4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638159"/>
            <a:ext cx="5130404" cy="1212692"/>
          </a:xfrm>
        </p:spPr>
        <p:txBody>
          <a:bodyPr/>
          <a:lstStyle>
            <a:lvl1pPr marL="0" indent="0" algn="ctr">
              <a:buNone/>
              <a:defRPr sz="1758"/>
            </a:lvl1pPr>
            <a:lvl2pPr marL="334853" indent="0" algn="ctr">
              <a:buNone/>
              <a:defRPr sz="1465"/>
            </a:lvl2pPr>
            <a:lvl3pPr marL="669707" indent="0" algn="ctr">
              <a:buNone/>
              <a:defRPr sz="1318"/>
            </a:lvl3pPr>
            <a:lvl4pPr marL="1004560" indent="0" algn="ctr">
              <a:buNone/>
              <a:defRPr sz="1172"/>
            </a:lvl4pPr>
            <a:lvl5pPr marL="1339413" indent="0" algn="ctr">
              <a:buNone/>
              <a:defRPr sz="1172"/>
            </a:lvl5pPr>
            <a:lvl6pPr marL="1674266" indent="0" algn="ctr">
              <a:buNone/>
              <a:defRPr sz="1172"/>
            </a:lvl6pPr>
            <a:lvl7pPr marL="2009120" indent="0" algn="ctr">
              <a:buNone/>
              <a:defRPr sz="1172"/>
            </a:lvl7pPr>
            <a:lvl8pPr marL="2343973" indent="0" algn="ctr">
              <a:buNone/>
              <a:defRPr sz="1172"/>
            </a:lvl8pPr>
            <a:lvl9pPr marL="2678826" indent="0" algn="ctr">
              <a:buNone/>
              <a:defRPr sz="11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67420"/>
            <a:ext cx="1474991" cy="4256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67420"/>
            <a:ext cx="4339466" cy="4256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252226"/>
            <a:ext cx="5899964" cy="2089366"/>
          </a:xfrm>
        </p:spPr>
        <p:txBody>
          <a:bodyPr anchor="b"/>
          <a:lstStyle>
            <a:lvl1pPr>
              <a:defRPr sz="4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361358"/>
            <a:ext cx="5899964" cy="1098748"/>
          </a:xfrm>
        </p:spPr>
        <p:txBody>
          <a:bodyPr/>
          <a:lstStyle>
            <a:lvl1pPr marL="0" indent="0">
              <a:buNone/>
              <a:defRPr sz="1758">
                <a:solidFill>
                  <a:schemeClr val="tx1"/>
                </a:solidFill>
              </a:defRPr>
            </a:lvl1pPr>
            <a:lvl2pPr marL="33485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2pPr>
            <a:lvl3pPr marL="669707" indent="0">
              <a:buNone/>
              <a:defRPr sz="1318">
                <a:solidFill>
                  <a:schemeClr val="tx1">
                    <a:tint val="75000"/>
                  </a:schemeClr>
                </a:solidFill>
              </a:defRPr>
            </a:lvl3pPr>
            <a:lvl4pPr marL="100456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4pPr>
            <a:lvl5pPr marL="133941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5pPr>
            <a:lvl6pPr marL="1674266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6pPr>
            <a:lvl7pPr marL="200912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7pPr>
            <a:lvl8pPr marL="234397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8pPr>
            <a:lvl9pPr marL="2678826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337101"/>
            <a:ext cx="2907229" cy="3186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337101"/>
            <a:ext cx="2907229" cy="3186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67421"/>
            <a:ext cx="5899964" cy="9708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231296"/>
            <a:ext cx="2893868" cy="603439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53" indent="0">
              <a:buNone/>
              <a:defRPr sz="1465" b="1"/>
            </a:lvl2pPr>
            <a:lvl3pPr marL="669707" indent="0">
              <a:buNone/>
              <a:defRPr sz="1318" b="1"/>
            </a:lvl3pPr>
            <a:lvl4pPr marL="1004560" indent="0">
              <a:buNone/>
              <a:defRPr sz="1172" b="1"/>
            </a:lvl4pPr>
            <a:lvl5pPr marL="1339413" indent="0">
              <a:buNone/>
              <a:defRPr sz="1172" b="1"/>
            </a:lvl5pPr>
            <a:lvl6pPr marL="1674266" indent="0">
              <a:buNone/>
              <a:defRPr sz="1172" b="1"/>
            </a:lvl6pPr>
            <a:lvl7pPr marL="2009120" indent="0">
              <a:buNone/>
              <a:defRPr sz="1172" b="1"/>
            </a:lvl7pPr>
            <a:lvl8pPr marL="2343973" indent="0">
              <a:buNone/>
              <a:defRPr sz="1172" b="1"/>
            </a:lvl8pPr>
            <a:lvl9pPr marL="2678826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834735"/>
            <a:ext cx="2893868" cy="2698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231296"/>
            <a:ext cx="2908120" cy="603439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53" indent="0">
              <a:buNone/>
              <a:defRPr sz="1465" b="1"/>
            </a:lvl2pPr>
            <a:lvl3pPr marL="669707" indent="0">
              <a:buNone/>
              <a:defRPr sz="1318" b="1"/>
            </a:lvl3pPr>
            <a:lvl4pPr marL="1004560" indent="0">
              <a:buNone/>
              <a:defRPr sz="1172" b="1"/>
            </a:lvl4pPr>
            <a:lvl5pPr marL="1339413" indent="0">
              <a:buNone/>
              <a:defRPr sz="1172" b="1"/>
            </a:lvl5pPr>
            <a:lvl6pPr marL="1674266" indent="0">
              <a:buNone/>
              <a:defRPr sz="1172" b="1"/>
            </a:lvl6pPr>
            <a:lvl7pPr marL="2009120" indent="0">
              <a:buNone/>
              <a:defRPr sz="1172" b="1"/>
            </a:lvl7pPr>
            <a:lvl8pPr marL="2343973" indent="0">
              <a:buNone/>
              <a:defRPr sz="1172" b="1"/>
            </a:lvl8pPr>
            <a:lvl9pPr marL="2678826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834735"/>
            <a:ext cx="2908120" cy="2698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4857"/>
            <a:ext cx="2206252" cy="1171998"/>
          </a:xfrm>
        </p:spPr>
        <p:txBody>
          <a:bodyPr anchor="b"/>
          <a:lstStyle>
            <a:lvl1pPr>
              <a:defRPr sz="2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723199"/>
            <a:ext cx="3463022" cy="3569479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06855"/>
            <a:ext cx="2206252" cy="2791635"/>
          </a:xfrm>
        </p:spPr>
        <p:txBody>
          <a:bodyPr/>
          <a:lstStyle>
            <a:lvl1pPr marL="0" indent="0">
              <a:buNone/>
              <a:defRPr sz="1172"/>
            </a:lvl1pPr>
            <a:lvl2pPr marL="334853" indent="0">
              <a:buNone/>
              <a:defRPr sz="1025"/>
            </a:lvl2pPr>
            <a:lvl3pPr marL="669707" indent="0">
              <a:buNone/>
              <a:defRPr sz="879"/>
            </a:lvl3pPr>
            <a:lvl4pPr marL="1004560" indent="0">
              <a:buNone/>
              <a:defRPr sz="732"/>
            </a:lvl4pPr>
            <a:lvl5pPr marL="1339413" indent="0">
              <a:buNone/>
              <a:defRPr sz="732"/>
            </a:lvl5pPr>
            <a:lvl6pPr marL="1674266" indent="0">
              <a:buNone/>
              <a:defRPr sz="732"/>
            </a:lvl6pPr>
            <a:lvl7pPr marL="2009120" indent="0">
              <a:buNone/>
              <a:defRPr sz="732"/>
            </a:lvl7pPr>
            <a:lvl8pPr marL="2343973" indent="0">
              <a:buNone/>
              <a:defRPr sz="732"/>
            </a:lvl8pPr>
            <a:lvl9pPr marL="2678826" indent="0">
              <a:buNone/>
              <a:defRPr sz="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4857"/>
            <a:ext cx="2206252" cy="1171998"/>
          </a:xfrm>
        </p:spPr>
        <p:txBody>
          <a:bodyPr anchor="b"/>
          <a:lstStyle>
            <a:lvl1pPr>
              <a:defRPr sz="2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723199"/>
            <a:ext cx="3463022" cy="3569479"/>
          </a:xfrm>
        </p:spPr>
        <p:txBody>
          <a:bodyPr anchor="t"/>
          <a:lstStyle>
            <a:lvl1pPr marL="0" indent="0">
              <a:buNone/>
              <a:defRPr sz="2344"/>
            </a:lvl1pPr>
            <a:lvl2pPr marL="334853" indent="0">
              <a:buNone/>
              <a:defRPr sz="2051"/>
            </a:lvl2pPr>
            <a:lvl3pPr marL="669707" indent="0">
              <a:buNone/>
              <a:defRPr sz="1758"/>
            </a:lvl3pPr>
            <a:lvl4pPr marL="1004560" indent="0">
              <a:buNone/>
              <a:defRPr sz="1465"/>
            </a:lvl4pPr>
            <a:lvl5pPr marL="1339413" indent="0">
              <a:buNone/>
              <a:defRPr sz="1465"/>
            </a:lvl5pPr>
            <a:lvl6pPr marL="1674266" indent="0">
              <a:buNone/>
              <a:defRPr sz="1465"/>
            </a:lvl6pPr>
            <a:lvl7pPr marL="2009120" indent="0">
              <a:buNone/>
              <a:defRPr sz="1465"/>
            </a:lvl7pPr>
            <a:lvl8pPr marL="2343973" indent="0">
              <a:buNone/>
              <a:defRPr sz="1465"/>
            </a:lvl8pPr>
            <a:lvl9pPr marL="2678826" indent="0">
              <a:buNone/>
              <a:defRPr sz="14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06855"/>
            <a:ext cx="2206252" cy="2791635"/>
          </a:xfrm>
        </p:spPr>
        <p:txBody>
          <a:bodyPr/>
          <a:lstStyle>
            <a:lvl1pPr marL="0" indent="0">
              <a:buNone/>
              <a:defRPr sz="1172"/>
            </a:lvl1pPr>
            <a:lvl2pPr marL="334853" indent="0">
              <a:buNone/>
              <a:defRPr sz="1025"/>
            </a:lvl2pPr>
            <a:lvl3pPr marL="669707" indent="0">
              <a:buNone/>
              <a:defRPr sz="879"/>
            </a:lvl3pPr>
            <a:lvl4pPr marL="1004560" indent="0">
              <a:buNone/>
              <a:defRPr sz="732"/>
            </a:lvl4pPr>
            <a:lvl5pPr marL="1339413" indent="0">
              <a:buNone/>
              <a:defRPr sz="732"/>
            </a:lvl5pPr>
            <a:lvl6pPr marL="1674266" indent="0">
              <a:buNone/>
              <a:defRPr sz="732"/>
            </a:lvl6pPr>
            <a:lvl7pPr marL="2009120" indent="0">
              <a:buNone/>
              <a:defRPr sz="732"/>
            </a:lvl7pPr>
            <a:lvl8pPr marL="2343973" indent="0">
              <a:buNone/>
              <a:defRPr sz="732"/>
            </a:lvl8pPr>
            <a:lvl9pPr marL="2678826" indent="0">
              <a:buNone/>
              <a:defRPr sz="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67421"/>
            <a:ext cx="5899964" cy="97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337101"/>
            <a:ext cx="5899964" cy="318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655439"/>
            <a:ext cx="1539121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911C-D019-2243-95B8-2A71E4193A7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655439"/>
            <a:ext cx="2308682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655439"/>
            <a:ext cx="1539121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735E-E789-884C-BEA7-FF329AF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69707" rtl="0" eaLnBrk="1" latinLnBrk="0" hangingPunct="1">
        <a:lnSpc>
          <a:spcPct val="90000"/>
        </a:lnSpc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427" indent="-167427" algn="l" defTabSz="669707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1pPr>
      <a:lvl2pPr marL="50228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3713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71986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50684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84169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176546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51140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84625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1pPr>
      <a:lvl2pPr marL="33485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2pPr>
      <a:lvl3pPr marL="669707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3pPr>
      <a:lvl4pPr marL="100456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33941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674266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00912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34397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678826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304A42-9C90-B84A-857A-E754FC764EFF}"/>
              </a:ext>
            </a:extLst>
          </p:cNvPr>
          <p:cNvSpPr/>
          <p:nvPr/>
        </p:nvSpPr>
        <p:spPr>
          <a:xfrm>
            <a:off x="3193394" y="270852"/>
            <a:ext cx="1129194" cy="590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绪论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（第</a:t>
            </a:r>
            <a:r>
              <a:rPr lang="en-US" altLang="zh-CN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DBD49A-A501-2545-A2D4-F0DB340CDBC5}"/>
              </a:ext>
            </a:extLst>
          </p:cNvPr>
          <p:cNvCxnSpPr>
            <a:cxnSpLocks/>
          </p:cNvCxnSpPr>
          <p:nvPr/>
        </p:nvCxnSpPr>
        <p:spPr>
          <a:xfrm>
            <a:off x="3759041" y="861406"/>
            <a:ext cx="0" cy="242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C25E75-16C8-324A-B53D-18A87E219760}"/>
              </a:ext>
            </a:extLst>
          </p:cNvPr>
          <p:cNvSpPr txBox="1"/>
          <p:nvPr/>
        </p:nvSpPr>
        <p:spPr>
          <a:xfrm>
            <a:off x="2392526" y="971540"/>
            <a:ext cx="523028" cy="13451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zh-CN" altLang="en-US" sz="1000" dirty="0"/>
              <a:t>单重网络外部性（负）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54704-5B06-D04D-B80D-79B549B5BD3A}"/>
              </a:ext>
            </a:extLst>
          </p:cNvPr>
          <p:cNvSpPr txBox="1"/>
          <p:nvPr/>
        </p:nvSpPr>
        <p:spPr>
          <a:xfrm>
            <a:off x="2196347" y="3261623"/>
            <a:ext cx="120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网络吞吐量最大化</a:t>
            </a:r>
            <a:endParaRPr lang="en-US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D9492-EEA8-1B42-B9D7-040D7BD05FDB}"/>
              </a:ext>
            </a:extLst>
          </p:cNvPr>
          <p:cNvSpPr/>
          <p:nvPr/>
        </p:nvSpPr>
        <p:spPr>
          <a:xfrm>
            <a:off x="2187860" y="2537852"/>
            <a:ext cx="1211423" cy="742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保隐私频谱接入机制研究（第</a:t>
            </a:r>
            <a:r>
              <a:rPr lang="en-US" altLang="zh-CN" sz="1100" dirty="0">
                <a:solidFill>
                  <a:schemeClr val="tx1"/>
                </a:solidFill>
              </a:rPr>
              <a:t>3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A3F849-09E8-F448-9570-81147A000E5D}"/>
              </a:ext>
            </a:extLst>
          </p:cNvPr>
          <p:cNvSpPr/>
          <p:nvPr/>
        </p:nvSpPr>
        <p:spPr>
          <a:xfrm>
            <a:off x="2091681" y="2483502"/>
            <a:ext cx="1421780" cy="1017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0F8A5-0AC3-264C-BCE8-B3B99041144A}"/>
              </a:ext>
            </a:extLst>
          </p:cNvPr>
          <p:cNvSpPr txBox="1"/>
          <p:nvPr/>
        </p:nvSpPr>
        <p:spPr>
          <a:xfrm>
            <a:off x="3094913" y="1915182"/>
            <a:ext cx="136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感知平台成本最小化</a:t>
            </a:r>
            <a:endParaRPr lang="en-US" sz="1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5AE895-D5D2-0A44-B5D3-ED1C539D1AD9}"/>
              </a:ext>
            </a:extLst>
          </p:cNvPr>
          <p:cNvSpPr/>
          <p:nvPr/>
        </p:nvSpPr>
        <p:spPr>
          <a:xfrm>
            <a:off x="3094914" y="1170021"/>
            <a:ext cx="1323371" cy="7624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保隐私群智感知激励机制研究（第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825DDA-AE91-9945-9B3E-E7D9954447DA}"/>
              </a:ext>
            </a:extLst>
          </p:cNvPr>
          <p:cNvSpPr/>
          <p:nvPr/>
        </p:nvSpPr>
        <p:spPr>
          <a:xfrm>
            <a:off x="2982099" y="1106230"/>
            <a:ext cx="1539812" cy="104654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9157F0-DD63-4544-8077-D0241B010420}"/>
              </a:ext>
            </a:extLst>
          </p:cNvPr>
          <p:cNvSpPr/>
          <p:nvPr/>
        </p:nvSpPr>
        <p:spPr>
          <a:xfrm>
            <a:off x="4031890" y="2545109"/>
            <a:ext cx="1211423" cy="742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移动数据服务定价机制研究（第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8629B-54BE-9146-B231-D3C05068912D}"/>
              </a:ext>
            </a:extLst>
          </p:cNvPr>
          <p:cNvSpPr txBox="1"/>
          <p:nvPr/>
        </p:nvSpPr>
        <p:spPr>
          <a:xfrm>
            <a:off x="4039386" y="3257957"/>
            <a:ext cx="120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提供商收益最大化</a:t>
            </a:r>
            <a:endParaRPr lang="en-US" sz="1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3439A6-B269-BD4C-A5B1-99F298308943}"/>
              </a:ext>
            </a:extLst>
          </p:cNvPr>
          <p:cNvSpPr/>
          <p:nvPr/>
        </p:nvSpPr>
        <p:spPr>
          <a:xfrm>
            <a:off x="3923252" y="2483502"/>
            <a:ext cx="1421780" cy="1017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4CC528-FE5D-3A45-B23C-DB7F77D11A7A}"/>
              </a:ext>
            </a:extLst>
          </p:cNvPr>
          <p:cNvSpPr/>
          <p:nvPr/>
        </p:nvSpPr>
        <p:spPr>
          <a:xfrm>
            <a:off x="3193394" y="3822961"/>
            <a:ext cx="1129194" cy="576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总结与展望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（第</a:t>
            </a:r>
            <a:r>
              <a:rPr lang="en-US" altLang="zh-CN" sz="1100" dirty="0">
                <a:solidFill>
                  <a:schemeClr val="tx1"/>
                </a:solidFill>
              </a:rPr>
              <a:t>5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9695C-A1BF-A14F-B32F-4D6B283245E2}"/>
              </a:ext>
            </a:extLst>
          </p:cNvPr>
          <p:cNvSpPr txBox="1"/>
          <p:nvPr/>
        </p:nvSpPr>
        <p:spPr>
          <a:xfrm>
            <a:off x="1465943" y="2430678"/>
            <a:ext cx="523028" cy="123123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zh-CN" altLang="en-US" sz="1000" dirty="0"/>
              <a:t>双重网络外部性（正、负）</a:t>
            </a:r>
            <a:endParaRPr lang="en-US" sz="1000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6945BAE-F1E1-9D40-A01A-184C487C913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4027711" y="1877070"/>
            <a:ext cx="330725" cy="8821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497A7B-DB8C-4D47-B9C9-CE8B7AF13BB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3111926" y="1843422"/>
            <a:ext cx="330725" cy="9494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B5FAE72-4290-E444-A169-14CECC75AED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3119232" y="3184201"/>
            <a:ext cx="322099" cy="9554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1479E75-A3AE-0149-A4D5-7F8A774D58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035018" y="3223836"/>
            <a:ext cx="322099" cy="8761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304A42-9C90-B84A-857A-E754FC764EFF}"/>
              </a:ext>
            </a:extLst>
          </p:cNvPr>
          <p:cNvSpPr/>
          <p:nvPr/>
        </p:nvSpPr>
        <p:spPr>
          <a:xfrm>
            <a:off x="3193394" y="270852"/>
            <a:ext cx="1129194" cy="590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绪论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（第</a:t>
            </a:r>
            <a:r>
              <a:rPr lang="en-US" altLang="zh-CN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DBD49A-A501-2545-A2D4-F0DB340CDBC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756600" y="861406"/>
            <a:ext cx="2442" cy="3086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C25E75-16C8-324A-B53D-18A87E219760}"/>
              </a:ext>
            </a:extLst>
          </p:cNvPr>
          <p:cNvSpPr txBox="1"/>
          <p:nvPr/>
        </p:nvSpPr>
        <p:spPr>
          <a:xfrm>
            <a:off x="2392526" y="971540"/>
            <a:ext cx="523028" cy="13451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zh-CN" altLang="en-US" sz="1000" dirty="0"/>
              <a:t>单重网络外部性（负）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54704-5B06-D04D-B80D-79B549B5BD3A}"/>
              </a:ext>
            </a:extLst>
          </p:cNvPr>
          <p:cNvSpPr txBox="1"/>
          <p:nvPr/>
        </p:nvSpPr>
        <p:spPr>
          <a:xfrm>
            <a:off x="2196347" y="3437137"/>
            <a:ext cx="120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网络吞吐量最大化</a:t>
            </a:r>
            <a:endParaRPr lang="en-US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D9492-EEA8-1B42-B9D7-040D7BD05FDB}"/>
              </a:ext>
            </a:extLst>
          </p:cNvPr>
          <p:cNvSpPr/>
          <p:nvPr/>
        </p:nvSpPr>
        <p:spPr>
          <a:xfrm>
            <a:off x="2207630" y="2713366"/>
            <a:ext cx="1211423" cy="742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保隐私频谱接入机制研究（第</a:t>
            </a:r>
            <a:r>
              <a:rPr lang="en-US" altLang="zh-CN" sz="1100" dirty="0">
                <a:solidFill>
                  <a:schemeClr val="tx1"/>
                </a:solidFill>
              </a:rPr>
              <a:t>3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0F8A5-0AC3-264C-BCE8-B3B99041144A}"/>
              </a:ext>
            </a:extLst>
          </p:cNvPr>
          <p:cNvSpPr txBox="1"/>
          <p:nvPr/>
        </p:nvSpPr>
        <p:spPr>
          <a:xfrm>
            <a:off x="3066169" y="1914700"/>
            <a:ext cx="136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感知平台成本最小化</a:t>
            </a:r>
            <a:endParaRPr lang="en-US" sz="1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5AE895-D5D2-0A44-B5D3-ED1C539D1AD9}"/>
              </a:ext>
            </a:extLst>
          </p:cNvPr>
          <p:cNvSpPr/>
          <p:nvPr/>
        </p:nvSpPr>
        <p:spPr>
          <a:xfrm>
            <a:off x="3094914" y="1170021"/>
            <a:ext cx="1323371" cy="7624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保隐私群智感知激励机制研究（第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825DDA-AE91-9945-9B3E-E7D9954447DA}"/>
              </a:ext>
            </a:extLst>
          </p:cNvPr>
          <p:cNvSpPr/>
          <p:nvPr/>
        </p:nvSpPr>
        <p:spPr>
          <a:xfrm>
            <a:off x="2258176" y="1064718"/>
            <a:ext cx="2984133" cy="116164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9157F0-DD63-4544-8077-D0241B010420}"/>
              </a:ext>
            </a:extLst>
          </p:cNvPr>
          <p:cNvSpPr/>
          <p:nvPr/>
        </p:nvSpPr>
        <p:spPr>
          <a:xfrm>
            <a:off x="4068629" y="2713366"/>
            <a:ext cx="1211423" cy="7422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移动数据服务定价机制研究（第</a:t>
            </a:r>
            <a:r>
              <a:rPr lang="en-US" altLang="zh-CN" sz="1100" dirty="0">
                <a:solidFill>
                  <a:schemeClr val="tx1"/>
                </a:solidFill>
              </a:rPr>
              <a:t>4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8629B-54BE-9146-B231-D3C05068912D}"/>
              </a:ext>
            </a:extLst>
          </p:cNvPr>
          <p:cNvSpPr txBox="1"/>
          <p:nvPr/>
        </p:nvSpPr>
        <p:spPr>
          <a:xfrm>
            <a:off x="4077116" y="3437137"/>
            <a:ext cx="120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提供商收益最大化</a:t>
            </a:r>
            <a:endParaRPr lang="en-US" sz="1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3439A6-B269-BD4C-A5B1-99F298308943}"/>
              </a:ext>
            </a:extLst>
          </p:cNvPr>
          <p:cNvSpPr/>
          <p:nvPr/>
        </p:nvSpPr>
        <p:spPr>
          <a:xfrm>
            <a:off x="1398105" y="2565849"/>
            <a:ext cx="4704522" cy="11907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4CC528-FE5D-3A45-B23C-DB7F77D11A7A}"/>
              </a:ext>
            </a:extLst>
          </p:cNvPr>
          <p:cNvSpPr/>
          <p:nvPr/>
        </p:nvSpPr>
        <p:spPr>
          <a:xfrm>
            <a:off x="3184444" y="4078649"/>
            <a:ext cx="1129194" cy="5762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总结与展望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（第</a:t>
            </a:r>
            <a:r>
              <a:rPr lang="en-US" altLang="zh-CN" sz="1100" dirty="0">
                <a:solidFill>
                  <a:schemeClr val="tx1"/>
                </a:solidFill>
              </a:rPr>
              <a:t>5</a:t>
            </a:r>
            <a:r>
              <a:rPr lang="zh-CN" altLang="en-US" sz="1100" dirty="0">
                <a:solidFill>
                  <a:schemeClr val="tx1"/>
                </a:solidFill>
              </a:rPr>
              <a:t>章）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9695C-A1BF-A14F-B32F-4D6B283245E2}"/>
              </a:ext>
            </a:extLst>
          </p:cNvPr>
          <p:cNvSpPr txBox="1"/>
          <p:nvPr/>
        </p:nvSpPr>
        <p:spPr>
          <a:xfrm>
            <a:off x="1519089" y="2545582"/>
            <a:ext cx="523028" cy="123123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zh-CN" altLang="en-US" sz="1000" dirty="0"/>
              <a:t>双重网络外部性（正、负）</a:t>
            </a:r>
            <a:endParaRPr lang="en-US" sz="1000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6945BAE-F1E1-9D40-A01A-184C487C913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3968792" y="2007816"/>
            <a:ext cx="487001" cy="924098"/>
          </a:xfrm>
          <a:prstGeom prst="bentConnector3">
            <a:avLst>
              <a:gd name="adj1" fmla="val 435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497A7B-DB8C-4D47-B9C9-CE8B7AF13BB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3005530" y="1968734"/>
            <a:ext cx="552445" cy="9368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B5FAE72-4290-E444-A169-14CECC75AED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3075783" y="3405390"/>
            <a:ext cx="395291" cy="95122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1479E75-A3AE-0149-A4D5-7F8A774D584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016168" y="3416232"/>
            <a:ext cx="395291" cy="9295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0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152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zzw3961@dingtalk.com</dc:creator>
  <cp:lastModifiedBy>zzw3961@dingtalk.com</cp:lastModifiedBy>
  <cp:revision>3</cp:revision>
  <dcterms:created xsi:type="dcterms:W3CDTF">2020-01-07T09:46:51Z</dcterms:created>
  <dcterms:modified xsi:type="dcterms:W3CDTF">2020-01-07T12:18:38Z</dcterms:modified>
</cp:coreProperties>
</file>