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5" r:id="rId4"/>
    <p:sldMasterId id="2147483698" r:id="rId5"/>
    <p:sldMasterId id="2147483710" r:id="rId6"/>
    <p:sldMasterId id="2147483722" r:id="rId7"/>
    <p:sldMasterId id="2147483735" r:id="rId8"/>
  </p:sldMasterIdLst>
  <p:notesMasterIdLst>
    <p:notesMasterId r:id="rId16"/>
  </p:notesMasterIdLst>
  <p:sldIdLst>
    <p:sldId id="649" r:id="rId9"/>
    <p:sldId id="662" r:id="rId10"/>
    <p:sldId id="445" r:id="rId11"/>
    <p:sldId id="647" r:id="rId12"/>
    <p:sldId id="663" r:id="rId13"/>
    <p:sldId id="664" r:id="rId14"/>
    <p:sldId id="661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8443B9"/>
    <a:srgbClr val="00FF00"/>
    <a:srgbClr val="547EAC"/>
    <a:srgbClr val="EAEAEA"/>
    <a:srgbClr val="DDDDDD"/>
    <a:srgbClr val="CD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641" autoAdjust="0"/>
  </p:normalViewPr>
  <p:slideViewPr>
    <p:cSldViewPr snapToGrid="0" showGuides="1">
      <p:cViewPr varScale="1">
        <p:scale>
          <a:sx n="108" d="100"/>
          <a:sy n="108" d="100"/>
        </p:scale>
        <p:origin x="1986" y="96"/>
      </p:cViewPr>
      <p:guideLst>
        <p:guide orient="horz" pos="2157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1968" y="-84"/>
      </p:cViewPr>
      <p:guideLst>
        <p:guide orient="horz" pos="2876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0F45E9-B95B-4C54-B948-2761DCBCDD7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0F45E9-B95B-4C54-B948-2761DCBCDD75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 txBox="1"/>
          <p:nvPr userDrawn="1"/>
        </p:nvSpPr>
        <p:spPr bwMode="auto">
          <a:xfrm>
            <a:off x="6415311" y="6332309"/>
            <a:ext cx="248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1EAE80-4C3E-406A-9A5C-1737044C3367}" type="slidenum"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 txBox="1"/>
          <p:nvPr userDrawn="1"/>
        </p:nvSpPr>
        <p:spPr bwMode="auto">
          <a:xfrm>
            <a:off x="6415311" y="6245225"/>
            <a:ext cx="248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1EAE80-4C3E-406A-9A5C-1737044C3367}" type="slidenum"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685800" y="3248025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2339975"/>
          </a:xfrm>
        </p:spPr>
        <p:txBody>
          <a:bodyPr/>
          <a:lstStyle>
            <a:lvl1pPr algn="ctr">
              <a:defRPr sz="3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573463"/>
            <a:ext cx="7756525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006E17B-787D-4E37-BFDF-82940852374F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644BA-C801-4565-8D9D-660E4B77B0C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62FAA-D72B-45D5-AAA3-9176FC08F73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63D8C-6A73-4F4F-B569-9188B7A871C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B92FE-3782-4098-B678-044C0A1D86C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3C79E-8B72-4DA1-A1FD-7BE4EAC2D88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0192F-ECD3-4912-BC12-F60A6AE11EE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E6C30-F1A2-4712-A127-884EB5AD06A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6BD0-91DF-4366-AFAF-61F3C8EB0DA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2F11-A066-4B6D-83C0-31140BB1CF7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6F10-35DB-44BC-86AF-6DBA665E255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vmlDrawing" Target="../drawings/vmlDrawing2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vmlDrawing" Target="../drawings/vmlDrawing3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vmlDrawing" Target="../drawings/vmlDrawing4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vmlDrawing" Target="../drawings/vmlDrawing5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0.xml"/><Relationship Id="rId16" Type="http://schemas.openxmlformats.org/officeDocument/2006/relationships/oleObject" Target="../embeddings/oleObject6.bin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vmlDrawing" Target="../drawings/vmlDrawing6.v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IF-378"/>
          <p:cNvPicPr>
            <a:picLocks noChangeAspect="1" noChangeArrowheads="1" noCrop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 flipH="1">
            <a:off x="8616950" y="95250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3" descr="xsf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6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7" descr="xsf"/>
          <p:cNvPicPr>
            <a:picLocks noChangeAspect="1" noChangeArrowheads="1"/>
          </p:cNvPicPr>
          <p:nvPr/>
        </p:nvPicPr>
        <p:blipFill>
          <a:blip r:embed="rId14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1" descr="xsf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3" descr="xsf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6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7" descr="xsf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defRPr/>
            </a:pPr>
            <a:fld id="{5D188827-2F4A-45F0-8998-4DD17A9504FE}" type="slidenum">
              <a:rPr lang="zh-CN" altLang="en-US" smtClean="0">
                <a:solidFill>
                  <a:srgbClr val="CC3300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6" name="Picture 8" descr="GIF-37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ctr">
              <a:buClr>
                <a:srgbClr val="B2B2B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 复数与复变函数      </a:t>
            </a:r>
          </a:p>
        </p:txBody>
      </p:sp>
      <p:pic>
        <p:nvPicPr>
          <p:cNvPr id="2059" name="Picture 1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4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5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2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6" name="Picture 28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9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30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" name="Picture 31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defRPr/>
            </a:pPr>
            <a:fld id="{05CC842F-D103-4AB0-BD89-46E388A74F0E}" type="slidenum">
              <a:rPr lang="zh-CN" altLang="en-US" smtClean="0">
                <a:solidFill>
                  <a:srgbClr val="CC3300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位图图像" r:id="rId16" imgW="1457325" imgH="762000" progId="Paint.Picture">
                  <p:embed/>
                </p:oleObj>
              </mc:Choice>
              <mc:Fallback>
                <p:oleObj name="位图图像" r:id="rId16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0" name="Picture 8" descr="GIF-378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ctr">
              <a:buClr>
                <a:srgbClr val="B2B2B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 复数与复变函数  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528638" y="60325"/>
            <a:ext cx="2359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ctr" hangingPunct="1"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§1.1  </a:t>
            </a:r>
            <a:r>
              <a:rPr lang="zh-CN" altLang="en-US" b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复数   </a:t>
            </a:r>
            <a:endParaRPr lang="zh-CN" altLang="en-US" b="0">
              <a:solidFill>
                <a:schemeClr val="fol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84" name="Picture 1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7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8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 descr="xsf"/>
          <p:cNvPicPr>
            <a:picLocks noChangeAspect="1" noChangeArrowheads="1"/>
          </p:cNvPicPr>
          <p:nvPr/>
        </p:nvPicPr>
        <p:blipFill>
          <a:blip r:embed="rId19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3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24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25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8" name="Picture 26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9" name="Picture 27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28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29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2" name="Picture 30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Picture 31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4" name="Picture 32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defRPr/>
            </a:pPr>
            <a:fld id="{4C8E081F-39CA-46A6-8E92-2513584EFCC9}" type="slidenum">
              <a:rPr lang="zh-CN" altLang="en-US" smtClean="0">
                <a:solidFill>
                  <a:srgbClr val="CC3300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位图图像" r:id="rId16" imgW="1457325" imgH="762000" progId="Paint.Picture">
                  <p:embed/>
                </p:oleObj>
              </mc:Choice>
              <mc:Fallback>
                <p:oleObj name="位图图像" r:id="rId16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4" name="Picture 8" descr="GIF-378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ctr">
              <a:buClr>
                <a:srgbClr val="B2B2B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 复数与复变函数   </a:t>
            </a:r>
            <a:endParaRPr lang="en-US" altLang="zh-CN" b="0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28638" y="60325"/>
            <a:ext cx="4200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ctr" hangingPunct="1"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§1.2  </a:t>
            </a:r>
            <a:r>
              <a:rPr lang="zh-CN" altLang="en-US" b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复数的几种表示   </a:t>
            </a:r>
            <a:endParaRPr lang="en-US" altLang="zh-CN" b="0">
              <a:solidFill>
                <a:schemeClr val="fol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8" name="Picture 1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xsf"/>
          <p:cNvPicPr>
            <a:picLocks noChangeAspect="1" noChangeArrowheads="1"/>
          </p:cNvPicPr>
          <p:nvPr/>
        </p:nvPicPr>
        <p:blipFill>
          <a:blip r:embed="rId19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defRPr/>
            </a:pPr>
            <a:fld id="{BADE5AAF-751D-4C86-9E0A-B6C07FEB9377}" type="slidenum">
              <a:rPr lang="zh-CN" altLang="en-US" smtClean="0">
                <a:solidFill>
                  <a:srgbClr val="CC3300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8" name="Picture 8" descr="GIF-37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ctr">
              <a:buClr>
                <a:srgbClr val="B2B2B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 复数与复变函数 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28638" y="60325"/>
            <a:ext cx="38338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ctr" hangingPunct="1"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§1.3  </a:t>
            </a:r>
            <a:r>
              <a:rPr lang="zh-CN" altLang="en-US" b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平面点集的一般概念   </a:t>
            </a:r>
            <a:endParaRPr lang="zh-CN" altLang="en-US" b="0">
              <a:solidFill>
                <a:schemeClr val="fol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32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2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23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2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2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2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7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8" name="Picture 2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9" name="Picture 29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" name="Picture 3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1" name="Picture 31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2" name="Picture 3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defRPr/>
            </a:pPr>
            <a:fld id="{D4953060-E2AD-4A6A-A92E-011CABC62C06}" type="slidenum">
              <a:rPr lang="zh-CN" altLang="en-US" smtClean="0">
                <a:solidFill>
                  <a:srgbClr val="CC3300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name="位图图像" r:id="rId15" imgW="1457325" imgH="762000" progId="Paint.Picture">
                  <p:embed/>
                </p:oleObj>
              </mc:Choice>
              <mc:Fallback>
                <p:oleObj name="位图图像" r:id="rId15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2" name="Picture 8" descr="GIF-37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ctr">
              <a:buClr>
                <a:srgbClr val="B2B2B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 复数与复变函数   </a:t>
            </a:r>
            <a:endParaRPr lang="en-US" altLang="zh-CN" b="0">
              <a:solidFill>
                <a:schemeClr val="fol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28638" y="60325"/>
            <a:ext cx="3529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ctr" hangingPunct="1"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§1.4  </a:t>
            </a:r>
            <a:r>
              <a:rPr lang="zh-CN" altLang="en-US" b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无穷大与无穷远点   </a:t>
            </a:r>
            <a:endParaRPr lang="zh-CN" altLang="en-US" b="0">
              <a:solidFill>
                <a:schemeClr val="fol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56" name="Picture 1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9" descr="xsf"/>
          <p:cNvPicPr>
            <a:picLocks noChangeAspect="1" noChangeArrowheads="1"/>
          </p:cNvPicPr>
          <p:nvPr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1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22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23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24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25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26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27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2" name="Picture 28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3" name="Picture 29" descr="xsf"/>
          <p:cNvPicPr>
            <a:picLocks noChangeAspect="1" noChangeArrowheads="1"/>
          </p:cNvPicPr>
          <p:nvPr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" name="Picture 30" descr="xs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5" name="Picture 31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6" name="Picture 32" descr="xs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defRPr/>
            </a:pPr>
            <a:fld id="{E67B9499-4C54-4047-94E2-F267B6384A2C}" type="slidenum">
              <a:rPr lang="zh-CN" altLang="en-US" smtClean="0">
                <a:solidFill>
                  <a:srgbClr val="CC3300"/>
                </a:solidFill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位图图像" r:id="rId16" imgW="1457325" imgH="762000" progId="Paint.Picture">
                  <p:embed/>
                </p:oleObj>
              </mc:Choice>
              <mc:Fallback>
                <p:oleObj name="位图图像" r:id="rId16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7"/>
          <p:cNvSpPr>
            <a:spLocks noChangeShapeType="1"/>
          </p:cNvSpPr>
          <p:nvPr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6" name="Picture 8" descr="GIF-378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ltGray">
          <a:xfrm>
            <a:off x="17463" y="725488"/>
            <a:ext cx="36512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fontAlgn="ctr">
              <a:buClr>
                <a:srgbClr val="B2B2B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 复数与复变函数   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28638" y="60325"/>
            <a:ext cx="23098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ctr" hangingPunct="1"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§1.5  </a:t>
            </a:r>
            <a:r>
              <a:rPr lang="zh-CN" altLang="en-US" b="0">
                <a:solidFill>
                  <a:schemeClr val="folHlink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复变函数   </a:t>
            </a:r>
            <a:endParaRPr lang="zh-CN" altLang="en-US" b="0">
              <a:solidFill>
                <a:schemeClr val="fol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80" name="Picture 1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200275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2450" y="31575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315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6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64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5100" y="314483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8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9" descr="xsf"/>
          <p:cNvPicPr>
            <a:picLocks noChangeAspect="1" noChangeArrowheads="1"/>
          </p:cNvPicPr>
          <p:nvPr/>
        </p:nvPicPr>
        <p:blipFill>
          <a:blip r:embed="rId19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0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1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2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17176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23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17160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2" name="Picture 24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8688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25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2197100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26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60863" y="49466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27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359275" y="4945063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6" name="Picture 28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3513" y="49561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29" descr="xsf"/>
          <p:cNvPicPr>
            <a:picLocks noChangeAspect="1" noChangeArrowheads="1"/>
          </p:cNvPicPr>
          <p:nvPr/>
        </p:nvPicPr>
        <p:blipFill>
          <a:blip r:embed="rId19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6511925" y="49545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30" descr="xs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31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32" descr="xs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5980113"/>
            <a:ext cx="219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/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74675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1F09D47-996D-4BAC-94E1-E72D20F7DE60}" type="slidenum">
              <a:rPr lang="en-US" altLang="zh-CN" b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469900" indent="-469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j-ea"/>
        </a:defRPr>
      </a:lvl2pPr>
      <a:lvl3pPr marL="1304925" indent="-395605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400">
          <a:solidFill>
            <a:srgbClr val="009900"/>
          </a:solidFill>
          <a:latin typeface="+mn-lt"/>
          <a:ea typeface="+mj-ea"/>
        </a:defRPr>
      </a:lvl3pPr>
      <a:lvl4pPr marL="1694180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j-ea"/>
        </a:defRPr>
      </a:lvl4pPr>
      <a:lvl5pPr marL="2094230" indent="-3987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j-ea"/>
        </a:defRPr>
      </a:lvl5pPr>
      <a:lvl6pPr marL="25514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j-ea"/>
        </a:defRPr>
      </a:lvl6pPr>
      <a:lvl7pPr marL="30086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j-ea"/>
        </a:defRPr>
      </a:lvl7pPr>
      <a:lvl8pPr marL="34658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j-ea"/>
        </a:defRPr>
      </a:lvl8pPr>
      <a:lvl9pPr marL="39230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zhihong@hust.edu.cn" TargetMode="External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dangdang.com/?key=%D3%DA%D2%FA%20.%20%20%B8%DF%B5%C8%B9%A4%B3%CC%CA%FD%D1%A7%A3%A8%B5%DA%CB%C4%B0%E6%A3%A9%A3%AC&amp;act=input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dangdang.com/?key=%C0%EE%BA%EC.%20%CA%FD%D6%B5%B7%D6%CE%F6&amp;act=input" TargetMode="External"/><Relationship Id="rId2" Type="http://schemas.openxmlformats.org/officeDocument/2006/relationships/hyperlink" Target="http://search.dangdang.com/?key=%D1%EE%C3%F7%20%C1%F5%CF%C8%D6%D2.%20%20%BE%D8%D5%F3%C2%DB&amp;act=inpu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earch.dangdang.com/?key=%CA%A6%D2%E5%C3%F1%A3%AC%D0%EC%CE%B0%A3%AC%C7%D8%B3%AC%D3%A2%A3%AC%D0%ED%D3%C2%A1%A3%CA%FD%C0%ED%CD%B3%BC%C6&amp;act=inpu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718440"/>
            <a:ext cx="8640959" cy="990984"/>
          </a:xfrm>
        </p:spPr>
        <p:txBody>
          <a:bodyPr/>
          <a:lstStyle/>
          <a:p>
            <a:pPr eaLnBrk="1" hangingPunct="1"/>
            <a:r>
              <a:rPr lang="zh-CN" altLang="en-US" sz="3800" b="1">
                <a:solidFill>
                  <a:srgbClr val="C00000"/>
                </a:solidFill>
              </a:rPr>
              <a:t>应用高等工程数学</a:t>
            </a:r>
            <a:endParaRPr lang="en-US" altLang="zh-CN" sz="2100" b="1">
              <a:solidFill>
                <a:srgbClr val="C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4294188"/>
            <a:ext cx="5665787" cy="1535112"/>
          </a:xfrm>
        </p:spPr>
        <p:txBody>
          <a:bodyPr/>
          <a:lstStyle/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                         </a:t>
            </a:r>
          </a:p>
        </p:txBody>
      </p:sp>
      <p:sp>
        <p:nvSpPr>
          <p:cNvPr id="7" name="副标题 2"/>
          <p:cNvSpPr/>
          <p:nvPr/>
        </p:nvSpPr>
        <p:spPr bwMode="auto">
          <a:xfrm>
            <a:off x="251520" y="3717032"/>
            <a:ext cx="8640959" cy="260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sz="24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路志宏</a:t>
            </a:r>
          </a:p>
          <a:p>
            <a:pPr algn="ctr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hlinkClick r:id="rId2"/>
              </a:rPr>
              <a:t>luzhihong@hust.edu.cn</a:t>
            </a:r>
            <a:r>
              <a:rPr lang="en-US" altLang="zh-CN" sz="2400" b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华中科技大学数学与统计学院</a:t>
            </a: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6506" y="5233374"/>
            <a:ext cx="4572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2024.09.09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2138" y="1643898"/>
            <a:ext cx="187599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宋体" panose="02010600030101010101" pitchFamily="2" charset="-122"/>
              </a:rPr>
              <a:t>一、考试：</a:t>
            </a:r>
            <a:endParaRPr lang="en-US" altLang="zh-CN" sz="2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61645" y="1671794"/>
            <a:ext cx="6643687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考试成绩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70%</a:t>
            </a:r>
            <a:r>
              <a:rPr lang="zh-CN" altLang="en-US">
                <a:ea typeface="宋体" panose="02010600030101010101" pitchFamily="2" charset="-122"/>
              </a:rPr>
              <a:t>，平时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30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％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考试：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闭卷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考试时间：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结课后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待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研究生院安排通知</a:t>
            </a:r>
          </a:p>
        </p:txBody>
      </p:sp>
      <p:sp>
        <p:nvSpPr>
          <p:cNvPr id="9232" name="Text Box 6"/>
          <p:cNvSpPr txBox="1">
            <a:spLocks noChangeArrowheads="1"/>
          </p:cNvSpPr>
          <p:nvPr/>
        </p:nvSpPr>
        <p:spPr bwMode="auto">
          <a:xfrm>
            <a:off x="144715" y="3564306"/>
            <a:ext cx="28499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CC"/>
                </a:solidFill>
                <a:ea typeface="宋体" panose="02010600030101010101" pitchFamily="2" charset="-122"/>
              </a:rPr>
              <a:t>二、作业和答疑：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3091835" y="3604311"/>
            <a:ext cx="31254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共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3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次作业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;  QQ   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2585" y="188913"/>
            <a:ext cx="88344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800" b="0">
                <a:solidFill>
                  <a:srgbClr val="C00000"/>
                </a:solidFill>
                <a:ea typeface="隶书" panose="02010509060101010101" pitchFamily="49" charset="-122"/>
              </a:rPr>
              <a:t>注意事项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nimBg="1"/>
      <p:bldP spid="9220" grpId="0" bldLvl="0" animBg="1"/>
      <p:bldP spid="9232" grpId="0" bldLvl="0" animBg="1"/>
      <p:bldP spid="923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8"/>
          <p:cNvSpPr>
            <a:spLocks noChangeArrowheads="1"/>
          </p:cNvSpPr>
          <p:nvPr/>
        </p:nvSpPr>
        <p:spPr bwMode="ltGray">
          <a:xfrm>
            <a:off x="248356" y="262068"/>
            <a:ext cx="8636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ctr" hangingPunct="1"/>
            <a:r>
              <a:rPr lang="zh-CN" altLang="en-US" sz="4800" b="0">
                <a:solidFill>
                  <a:srgbClr val="C00000"/>
                </a:solidFill>
                <a:ea typeface="隶书" panose="02010509060101010101" pitchFamily="49" charset="-122"/>
              </a:rPr>
              <a:t>教材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959557" y="1296490"/>
            <a:ext cx="7044265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ea typeface="宋体" panose="02010600030101010101" pitchFamily="2" charset="-122"/>
                <a:hlinkClick r:id="rId3"/>
              </a:rPr>
              <a:t>于寅 </a:t>
            </a:r>
            <a:r>
              <a:rPr kumimoji="1" lang="en-US" altLang="zh-CN">
                <a:ea typeface="宋体" panose="02010600030101010101" pitchFamily="2" charset="-122"/>
                <a:hlinkClick r:id="rId3"/>
              </a:rPr>
              <a:t>.  </a:t>
            </a:r>
            <a:r>
              <a:rPr kumimoji="1" lang="zh-CN" altLang="en-US">
                <a:ea typeface="宋体" panose="02010600030101010101" pitchFamily="2" charset="-122"/>
                <a:hlinkClick r:id="rId3"/>
              </a:rPr>
              <a:t>高等工程数学（第四版），华中科技大学出版社，</a:t>
            </a:r>
            <a:r>
              <a:rPr kumimoji="1" lang="en-US" altLang="zh-CN">
                <a:ea typeface="宋体" panose="02010600030101010101" pitchFamily="2" charset="-122"/>
                <a:hlinkClick r:id="rId3"/>
              </a:rPr>
              <a:t>2012.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574925" y="2495550"/>
          <a:ext cx="3577590" cy="425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4" imgW="5343525" imgH="7620000" progId="Paint.Picture">
                  <p:embed/>
                </p:oleObj>
              </mc:Choice>
              <mc:Fallback>
                <p:oleObj r:id="rId4" imgW="5343525" imgH="7620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4925" y="2495550"/>
                        <a:ext cx="3577590" cy="425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8"/>
          <p:cNvSpPr>
            <a:spLocks noChangeArrowheads="1"/>
          </p:cNvSpPr>
          <p:nvPr/>
        </p:nvSpPr>
        <p:spPr bwMode="ltGray">
          <a:xfrm>
            <a:off x="248356" y="262068"/>
            <a:ext cx="8636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ctr" hangingPunct="1"/>
            <a:r>
              <a:rPr lang="zh-CN" altLang="en-US" sz="4800" b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248285" y="1205865"/>
            <a:ext cx="87604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  <a:cs typeface="Times New Roman" panose="02020603050405020304" pitchFamily="18" charset="0"/>
              </a:rPr>
              <a:t>本课程由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矩阵论 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、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数值计算方法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+mn-ea"/>
              </a:rPr>
              <a:t>数理统计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等三部分组成。</a:t>
            </a: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513080" y="1740535"/>
            <a:ext cx="6274435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一、矩阵论 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的内容包括：</a:t>
            </a:r>
            <a:endParaRPr kumimoji="1" lang="en-US" altLang="zh-CN"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线性空间和线性变换</a:t>
            </a:r>
            <a:endParaRPr kumimoji="1" lang="en-US" altLang="zh-CN">
              <a:solidFill>
                <a:srgbClr val="006600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方阵的</a:t>
            </a: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  <a:sym typeface="+mn-ea"/>
              </a:rPr>
              <a:t>相似</a:t>
            </a: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化简</a:t>
            </a:r>
            <a:endParaRPr kumimoji="1" lang="en-US" altLang="zh-CN">
              <a:solidFill>
                <a:srgbClr val="006600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矩阵分解</a:t>
            </a:r>
            <a:endParaRPr kumimoji="1" lang="zh-CN" altLang="en-US">
              <a:solidFill>
                <a:schemeClr val="accent1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6108" y="2864898"/>
            <a:ext cx="32385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 </a:t>
            </a:r>
            <a:r>
              <a:rPr kumimoji="1" lang="zh-CN" alt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周时间约</a:t>
            </a:r>
            <a:r>
              <a:rPr kumimoji="1" lang="en-US" alt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24 </a:t>
            </a:r>
            <a:r>
              <a:rPr kumimoji="1" lang="zh-CN" alt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学时</a:t>
            </a: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2" name="Rectangle 4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6255" y="3964940"/>
            <a:ext cx="6274435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二、数值计算方法 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的内容包括：</a:t>
            </a:r>
            <a:endParaRPr kumimoji="1" lang="en-US" altLang="zh-CN"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线性方程组的数值解法</a:t>
            </a:r>
            <a:endParaRPr kumimoji="1" lang="en-US" altLang="zh-CN">
              <a:solidFill>
                <a:srgbClr val="006600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函数的插值与最佳平方逼近</a:t>
            </a:r>
            <a:endParaRPr kumimoji="1" lang="en-US" altLang="zh-CN">
              <a:solidFill>
                <a:srgbClr val="006600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数值积分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微分方程数值解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166108" y="5459508"/>
            <a:ext cx="32385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 </a:t>
            </a:r>
            <a:r>
              <a:rPr kumimoji="1" lang="zh-CN" alt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周时间约</a:t>
            </a:r>
            <a:r>
              <a:rPr kumimoji="1" lang="en-US" alt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24 </a:t>
            </a:r>
            <a:r>
              <a:rPr kumimoji="1" lang="zh-CN" alt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学时</a:t>
            </a: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8"/>
          <p:cNvSpPr>
            <a:spLocks noChangeArrowheads="1"/>
          </p:cNvSpPr>
          <p:nvPr/>
        </p:nvSpPr>
        <p:spPr bwMode="ltGray">
          <a:xfrm>
            <a:off x="248356" y="262068"/>
            <a:ext cx="8636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ctr" hangingPunct="1"/>
            <a:r>
              <a:rPr lang="zh-CN" altLang="en-US" sz="4800" b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248285" y="1205865"/>
            <a:ext cx="87604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>
                <a:ea typeface="+mn-ea"/>
                <a:cs typeface="Times New Roman" panose="02020603050405020304" pitchFamily="18" charset="0"/>
              </a:rPr>
              <a:t>本课程由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矩阵论 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、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数值计算方法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+mn-ea"/>
              </a:rPr>
              <a:t>数理统计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等三部分组成。</a:t>
            </a:r>
          </a:p>
        </p:txBody>
      </p:sp>
      <p:sp>
        <p:nvSpPr>
          <p:cNvPr id="21" name="矩形 20"/>
          <p:cNvSpPr/>
          <p:nvPr/>
        </p:nvSpPr>
        <p:spPr>
          <a:xfrm>
            <a:off x="4567938" y="3694843"/>
            <a:ext cx="32385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 </a:t>
            </a:r>
            <a:r>
              <a:rPr kumimoji="1" lang="zh-CN" alt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周时间约</a:t>
            </a:r>
            <a:r>
              <a:rPr kumimoji="1" lang="en-US" altLang="zh-CN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16 </a:t>
            </a:r>
            <a:r>
              <a:rPr kumimoji="1" lang="zh-CN" altLang="en-US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学时 </a:t>
            </a: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3" name="Rectangle 4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1495" y="2155190"/>
            <a:ext cx="4740275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三、数理统计 </a:t>
            </a:r>
            <a:r>
              <a:rPr kumimoji="1" lang="zh-CN" altLang="en-US">
                <a:ea typeface="+mn-ea"/>
                <a:cs typeface="Times New Roman" panose="02020603050405020304" pitchFamily="18" charset="0"/>
              </a:rPr>
              <a:t>的内容包括：</a:t>
            </a:r>
            <a:endParaRPr kumimoji="1" lang="en-US" altLang="zh-CN"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抽样和抽样分布</a:t>
            </a:r>
            <a:endParaRPr kumimoji="1" lang="en-US" altLang="zh-CN">
              <a:solidFill>
                <a:srgbClr val="006600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参数估计</a:t>
            </a:r>
            <a:endParaRPr kumimoji="1" lang="en-US" altLang="zh-CN">
              <a:solidFill>
                <a:srgbClr val="006600"/>
              </a:solidFill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假设检验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solidFill>
                  <a:srgbClr val="006600"/>
                </a:solidFill>
                <a:ea typeface="+mn-ea"/>
                <a:cs typeface="Times New Roman" panose="02020603050405020304" pitchFamily="18" charset="0"/>
              </a:rPr>
              <a:t>线性统计推断</a:t>
            </a:r>
          </a:p>
        </p:txBody>
      </p:sp>
      <p:sp>
        <p:nvSpPr>
          <p:cNvPr id="6" name="矩形 5"/>
          <p:cNvSpPr/>
          <p:nvPr/>
        </p:nvSpPr>
        <p:spPr>
          <a:xfrm>
            <a:off x="248285" y="5406747"/>
            <a:ext cx="871712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总计：应用高等工程数学  </a:t>
            </a:r>
            <a:r>
              <a:rPr kumimoji="1" lang="en-US" altLang="zh-CN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64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学时，</a:t>
            </a:r>
            <a:r>
              <a:rPr kumimoji="1" lang="en-US" altLang="zh-CN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4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学分，第 </a:t>
            </a:r>
            <a:r>
              <a:rPr kumimoji="1" lang="en-US" altLang="zh-CN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2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周</a:t>
            </a:r>
            <a:r>
              <a:rPr kumimoji="1" lang="en-US" altLang="zh-CN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第 </a:t>
            </a:r>
            <a:r>
              <a:rPr kumimoji="1" lang="en-US" altLang="zh-CN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17 </a:t>
            </a:r>
            <a:r>
              <a:rPr kumimoji="1" lang="zh-CN" altLang="en-US" u="sng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周。</a:t>
            </a:r>
            <a:endParaRPr kumimoji="1" lang="en-US" altLang="zh-CN" u="sng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14" name="Rectangle 38"/>
          <p:cNvSpPr>
            <a:spLocks noChangeArrowheads="1"/>
          </p:cNvSpPr>
          <p:nvPr/>
        </p:nvSpPr>
        <p:spPr bwMode="ltGray">
          <a:xfrm>
            <a:off x="248356" y="262068"/>
            <a:ext cx="8636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ctr" hangingPunct="1"/>
            <a:r>
              <a:rPr lang="zh-CN" altLang="en-US" sz="4800" b="0">
                <a:solidFill>
                  <a:srgbClr val="C00000"/>
                </a:solidFill>
                <a:ea typeface="隶书" panose="02010509060101010101" pitchFamily="49" charset="-122"/>
              </a:rPr>
              <a:t>参考书</a:t>
            </a:r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>
            <a:off x="248285" y="1110615"/>
            <a:ext cx="816800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>
                <a:ea typeface="宋体" panose="02010600030101010101" pitchFamily="2" charset="-122"/>
                <a:sym typeface="+mn-ea"/>
                <a:hlinkClick r:id="rId2"/>
              </a:rPr>
              <a:t>杨明</a:t>
            </a:r>
            <a:r>
              <a:rPr kumimoji="1" lang="en-US" altLang="zh-CN">
                <a:ea typeface="宋体" panose="02010600030101010101" pitchFamily="2" charset="-122"/>
                <a:sym typeface="+mn-ea"/>
                <a:hlinkClick r:id="rId2"/>
              </a:rPr>
              <a:t>, </a:t>
            </a:r>
            <a:r>
              <a:rPr kumimoji="1" lang="zh-CN" altLang="en-US">
                <a:ea typeface="宋体" panose="02010600030101010101" pitchFamily="2" charset="-122"/>
                <a:sym typeface="+mn-ea"/>
                <a:hlinkClick r:id="rId2"/>
              </a:rPr>
              <a:t>刘先忠</a:t>
            </a:r>
            <a:r>
              <a:rPr kumimoji="1" lang="en-US" altLang="zh-CN">
                <a:ea typeface="宋体" panose="02010600030101010101" pitchFamily="2" charset="-122"/>
                <a:sym typeface="+mn-ea"/>
                <a:hlinkClick r:id="rId2"/>
              </a:rPr>
              <a:t>.  </a:t>
            </a:r>
            <a:r>
              <a:rPr kumimoji="1" lang="zh-CN" altLang="en-US">
                <a:ea typeface="宋体" panose="02010600030101010101" pitchFamily="2" charset="-122"/>
                <a:hlinkClick r:id="rId2"/>
              </a:rPr>
              <a:t>矩阵论（第二版）</a:t>
            </a:r>
            <a:r>
              <a:rPr kumimoji="1" lang="en-US" altLang="zh-CN">
                <a:ea typeface="宋体" panose="02010600030101010101" pitchFamily="2" charset="-122"/>
                <a:hlinkClick r:id="rId2"/>
              </a:rPr>
              <a:t>.</a:t>
            </a:r>
            <a:r>
              <a:rPr kumimoji="1" lang="zh-CN" altLang="en-US">
                <a:ea typeface="宋体" panose="02010600030101010101" pitchFamily="2" charset="-122"/>
                <a:hlinkClick r:id="rId2"/>
              </a:rPr>
              <a:t> 武汉：华中科技大学出版社</a:t>
            </a:r>
            <a:r>
              <a:rPr kumimoji="1" lang="en-US" altLang="zh-CN">
                <a:ea typeface="宋体" panose="02010600030101010101" pitchFamily="2" charset="-122"/>
                <a:hlinkClick r:id="rId2"/>
              </a:rPr>
              <a:t>,  2010.</a:t>
            </a:r>
            <a:endParaRPr kumimoji="1" lang="en-US" altLang="zh-CN">
              <a:ea typeface="宋体" panose="02010600030101010101" pitchFamily="2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>
                <a:ea typeface="宋体" panose="02010600030101010101" pitchFamily="2" charset="-122"/>
                <a:sym typeface="+mn-ea"/>
                <a:hlinkClick r:id="rId3"/>
              </a:rPr>
              <a:t>李红. </a:t>
            </a:r>
            <a:r>
              <a:rPr kumimoji="1" lang="en-US" altLang="zh-CN">
                <a:ea typeface="宋体" panose="02010600030101010101" pitchFamily="2" charset="-122"/>
                <a:hlinkClick r:id="rId3"/>
              </a:rPr>
              <a:t>数值分析（第二版）. 武汉：华中科技大学出版社</a:t>
            </a:r>
            <a:r>
              <a:rPr kumimoji="1" lang="en-US" altLang="zh-CN">
                <a:ea typeface="宋体" panose="02010600030101010101" pitchFamily="2" charset="-122"/>
                <a:sym typeface="+mn-ea"/>
                <a:hlinkClick r:id="rId3"/>
              </a:rPr>
              <a:t>, 2010</a:t>
            </a:r>
            <a:r>
              <a:rPr kumimoji="1" lang="en-US" altLang="zh-CN">
                <a:ea typeface="宋体" panose="02010600030101010101" pitchFamily="2" charset="-122"/>
                <a:sym typeface="+mn-ea"/>
              </a:rPr>
              <a:t>.</a:t>
            </a:r>
            <a:endParaRPr kumimoji="1" lang="en-US" altLang="zh-CN">
              <a:ea typeface="宋体" panose="02010600030101010101" pitchFamily="2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err="1">
                <a:ea typeface="宋体" panose="02010600030101010101" pitchFamily="2" charset="-122"/>
                <a:sym typeface="+mn-ea"/>
                <a:hlinkClick r:id="rId4"/>
              </a:rPr>
              <a:t>师义民, 徐伟, 秦超英, 许勇.  </a:t>
            </a:r>
            <a:r>
              <a:rPr kumimoji="1" lang="en-US" altLang="zh-CN" err="1">
                <a:ea typeface="宋体" panose="02010600030101010101" pitchFamily="2" charset="-122"/>
                <a:hlinkClick r:id="rId4"/>
              </a:rPr>
              <a:t>数理统计（第四版），北京：科学出版社, 2015</a:t>
            </a:r>
            <a:r>
              <a:rPr kumimoji="1" lang="en-US" altLang="zh-CN"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kumimoji="1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5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5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5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38" y="6349655"/>
            <a:ext cx="170703" cy="243861"/>
          </a:xfrm>
          <a:prstGeom prst="rect">
            <a:avLst/>
          </a:prstGeom>
        </p:spPr>
      </p:pic>
      <p:pic>
        <p:nvPicPr>
          <p:cNvPr id="7" name="Picture 26" descr="a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2" y="548922"/>
            <a:ext cx="8677275" cy="575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d14056-e658-41a5-80b1-d2d628a2c852"/>
  <p:tag name="COMMONDATA" val="eyJoZGlkIjoiZDBkNzNjNmIyZjNjZGZhYmQxMjc3YWJlZDI5MmQzM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004">
  <a:themeElements>
    <a:clrScheme name="2_004 5">
      <a:dk1>
        <a:srgbClr val="000000"/>
      </a:dk1>
      <a:lt1>
        <a:srgbClr val="FFFFFF"/>
      </a:lt1>
      <a:dk2>
        <a:srgbClr val="000000"/>
      </a:dk2>
      <a:lt2>
        <a:srgbClr val="4D4D4D"/>
      </a:lt2>
      <a:accent1>
        <a:srgbClr val="336699"/>
      </a:accent1>
      <a:accent2>
        <a:srgbClr val="FFC94E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646"/>
      </a:accent6>
      <a:hlink>
        <a:srgbClr val="005F94"/>
      </a:hlink>
      <a:folHlink>
        <a:srgbClr val="526400"/>
      </a:folHlink>
    </a:clrScheme>
    <a:fontScheme name="2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004">
  <a:themeElements>
    <a:clrScheme name="5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5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5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004">
  <a:themeElements>
    <a:clrScheme name="6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6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6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004">
  <a:themeElements>
    <a:clrScheme name="7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7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7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004">
  <a:themeElements>
    <a:clrScheme name="8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8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8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004">
  <a:themeElements>
    <a:clrScheme name="9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9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9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004 5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256</Words>
  <Application>Microsoft Office PowerPoint</Application>
  <PresentationFormat>全屏显示(4:3)</PresentationFormat>
  <Paragraphs>42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黑体</vt:lpstr>
      <vt:lpstr>华文细黑</vt:lpstr>
      <vt:lpstr>华文新魏</vt:lpstr>
      <vt:lpstr>华文行楷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Wingdings 3</vt:lpstr>
      <vt:lpstr>2_004</vt:lpstr>
      <vt:lpstr>4_004</vt:lpstr>
      <vt:lpstr>5_004</vt:lpstr>
      <vt:lpstr>6_004</vt:lpstr>
      <vt:lpstr>7_004</vt:lpstr>
      <vt:lpstr>8_004</vt:lpstr>
      <vt:lpstr>9_004</vt:lpstr>
      <vt:lpstr>2_Profile</vt:lpstr>
      <vt:lpstr>位图图像</vt:lpstr>
      <vt:lpstr>Bitmap Image</vt:lpstr>
      <vt:lpstr>应用高等工程数学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Shi</cp:lastModifiedBy>
  <cp:revision>656</cp:revision>
  <dcterms:created xsi:type="dcterms:W3CDTF">2113-01-01T00:00:00Z</dcterms:created>
  <dcterms:modified xsi:type="dcterms:W3CDTF">2024-09-06T08:59:25Z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0696717D5FE84E5FA64CB3EF9A6D93F4</vt:lpwstr>
  </property>
  <property fmtid="{D5CDD505-2E9C-101B-9397-08002B2CF9AE}" pid="3" name="KSOProductBuildVer">
    <vt:lpwstr>2052-12.1.0.15990</vt:lpwstr>
  </property>
</Properties>
</file>