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3D0D0-8DDE-E318-5865-C33013A74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9848DC-1FE5-6354-C3EE-649DB2FB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07878-EC7C-6A1D-E215-12621277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B8673-1FDB-7104-ABD3-9FBDD259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2EA4F8-A93F-45D6-84D7-6223920B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28FC9-A03C-806D-2220-74BEC130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FC82B6-31DF-CCC5-7E83-CDB61D5F3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78E7BE-FA89-FE2A-CF7B-7E09653D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F7BEA-B8E1-6DD8-3987-9DC3331D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E86CD9-ED64-B01A-DD64-CE755D7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88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A1B188-718A-A281-704A-C0A0E1F17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5558D7-2A29-9B3D-9180-ED5DC1C7E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341C1-EC37-21FD-697D-375CDD3F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C4EA2B-7B45-F686-0DA7-7D95D0D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8EA92-1197-B5ED-F852-D86EEE3F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417B9-4558-5EE5-9ADF-8B8748A1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E0C3A-275B-E085-0CB0-0A4B17C6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CB59EA-B3AB-6DF9-E6AD-646970A4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2E4959-2BC8-DCB6-7DBB-7001F53A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2EE07-8D79-DE99-FD22-DDE64235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98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F91FC-08F7-8D35-D020-6040B932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D95A3-7889-1B67-DE9A-05037499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7D421-156E-C34F-2992-42CEC312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C2C6C-39D7-3983-86BE-43400DC0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6361A-5D40-1997-DA5C-A4E9118D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8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13B6-7D66-329A-715B-D25BAAB8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7C27F-93EA-C6E3-83DD-A791E7CCD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32B57C-0D1D-288B-CA72-36EF4663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1C0A7E-3E5C-2233-0763-7F86CB35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BE8A41-BD03-71C9-A4D8-6304080F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643905-D734-C1BE-011D-E61ACEF9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6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62F43-83EE-B9B7-2FCA-FB9D5ECA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5CD7D-97CC-71E0-A299-62F8B60E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68876A-1A3E-1F49-A59F-45E039BB1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533B17-A80C-A38D-3AF2-A20DD3A08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831CBB-7D35-7F88-7796-238E6F018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135A8-1934-691A-57AD-7C7D9F9C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E0183B-99B4-4DF2-0F21-89C529B1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5F4E77-BE0E-7F85-05AE-1E3262C5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8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8043E-1293-5F2A-FAE4-22916EDD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092818-6C82-57F1-80F0-6FC71AAF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CD0927-5C4C-8865-D44C-9220ED23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BA66E3-5958-116D-8F2E-D8F7BDC4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4665C4-EA7F-2F90-9689-82D70DCE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56833D-1C8B-BCDE-73B8-EBEE094B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A751E5-CDDF-9394-1C30-45727196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EBE42-A92C-6630-255C-94E5C95E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89564-E48F-ACE3-30C0-F120EBA9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A0012A-CAAD-65A8-E456-6471D8C3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34110-1CF8-E6E8-4F8E-32C6A4BE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BDCB15-08D7-3A9B-4AC4-708573FC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EBD2D0-1D33-A806-2E08-10FC267A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F327D-7211-4990-46A8-C6E7987D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F260AC-6E3E-5062-BD53-BA4405F67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6ACA15-BFCA-F62D-9F8C-273F448BF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C0D477-1B0A-D5DF-EFBA-1A80E054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6C5FE2-0B8C-7C79-3DF0-2AFC0C2A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074E2A-742F-AD8A-4B7A-5C3B52BD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1E8F1-A35D-27F2-2FC7-0D93C5F7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F0857-3973-FA9F-6EBB-FD49FAF1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F38508-723A-78D5-A4CE-1B0F5A5B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31BA-B295-4D7C-90D3-3C17FB840545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EF808-4CDC-2983-B3A3-7101C2FD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9C5D2-7769-6626-8A7C-DE9E57D0E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A585-CC3E-42D9-BF17-F0AE4271E4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36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DCF37-8057-20DB-2BA1-1868F6E5B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6257"/>
            <a:ext cx="9144000" cy="2387600"/>
          </a:xfrm>
        </p:spPr>
        <p:txBody>
          <a:bodyPr/>
          <a:lstStyle/>
          <a:p>
            <a:r>
              <a:rPr lang="en-US" dirty="0"/>
              <a:t>Wiki Traffic Time Series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7C802A-E008-14F0-B155-510E59A2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8604" y="5635689"/>
            <a:ext cx="2615681" cy="1068355"/>
          </a:xfrm>
        </p:spPr>
        <p:txBody>
          <a:bodyPr>
            <a:normAutofit/>
          </a:bodyPr>
          <a:lstStyle/>
          <a:p>
            <a:r>
              <a:rPr lang="ru-RU" sz="1600" dirty="0"/>
              <a:t>Бусов М.И.</a:t>
            </a:r>
          </a:p>
          <a:p>
            <a:r>
              <a:rPr lang="ru-RU" sz="1600" dirty="0"/>
              <a:t>Бердников В.В.</a:t>
            </a:r>
          </a:p>
          <a:p>
            <a:r>
              <a:rPr lang="ru-RU" sz="1600" dirty="0"/>
              <a:t>Воробьёв Н.А.</a:t>
            </a:r>
          </a:p>
        </p:txBody>
      </p:sp>
    </p:spTree>
    <p:extLst>
      <p:ext uri="{BB962C8B-B14F-4D97-AF65-F5344CB8AC3E}">
        <p14:creationId xmlns:p14="http://schemas.microsoft.com/office/powerpoint/2010/main" val="62348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77040-D563-2583-9107-9E2B49B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Глубокая нейронная сеть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978E3-CF64-260D-8444-C65A887E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MSE: 0.0020</a:t>
            </a:r>
            <a:endParaRPr lang="ru-RU" b="1" dirty="0"/>
          </a:p>
          <a:p>
            <a:r>
              <a:rPr lang="ru-RU" dirty="0"/>
              <a:t>Низкое значение MSE указывает на то, что глубокой нейронной сети удается достигать сравнительно низких ошибок в предсказаниях. Несмотря на то, что это значение немного выше по сравнению с предыдущими моделями, оно всё же указывает на хорошую точность в ретроспективе.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R² </a:t>
            </a:r>
            <a:r>
              <a:rPr lang="en-US" b="1" dirty="0"/>
              <a:t>: 0.9385</a:t>
            </a:r>
            <a:endParaRPr lang="ru-RU" b="1" dirty="0"/>
          </a:p>
          <a:p>
            <a:r>
              <a:rPr lang="ru-RU" dirty="0"/>
              <a:t>R² в 0.9385 говорит о том, что около 93.85% вариаций в целевой переменной объясняется моделью.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MAE: 0.02599</a:t>
            </a:r>
            <a:endParaRPr lang="ru-RU" b="1" dirty="0"/>
          </a:p>
          <a:p>
            <a:r>
              <a:rPr lang="ru-RU" dirty="0"/>
              <a:t>Значение MAE указывает на среднее отклонение предсказаний от фактических значений на уровне примерно 2.6%. Это значение близко к MAE предыдущих моделей и также свидетельствует о хорошей общей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61452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C8A76-3275-864C-F9A7-5FC3D865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9ED86-96A2-259C-27F4-3E8F6EE5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MSE</a:t>
            </a:r>
            <a:r>
              <a:rPr lang="ru-RU" dirty="0"/>
              <a:t> (Среднеквадратичная ошибка): Линейная регрессия и случайный лес показали одинаковые минимальные значения MSE, что говорит о их высокой точности в предсказаниях. Глубокая нейронная сеть имеет немного более высокое значение MSE.</a:t>
            </a:r>
          </a:p>
          <a:p>
            <a:r>
              <a:rPr lang="ru-RU" b="1" dirty="0"/>
              <a:t>R²</a:t>
            </a:r>
            <a:r>
              <a:rPr lang="ru-RU" dirty="0"/>
              <a:t> (Коэффициент детерминации): Случайный лес имеет наивысший R² (0.9436), что означает, что он лучше всего объясняет разброс данных. Линейная регрессия (0.9418) тоже демонстрирует хорошие результаты, в то время как глубокая нейронная сеть (0.9385) немного отстает.</a:t>
            </a:r>
          </a:p>
          <a:p>
            <a:r>
              <a:rPr lang="ru-RU" b="1" dirty="0"/>
              <a:t>MAE</a:t>
            </a:r>
            <a:r>
              <a:rPr lang="ru-RU" dirty="0"/>
              <a:t> (Средняя абсолютная ошибка): Случайный лес вновь показывает лучшую производительность с наименьшим значением MAE (0.0252), что указывает на более точные предсказания. Линейная регрессия (0.0260) близка к результатам случайного леса, а глубокая нейронная сеть (0.02599) лишь немного хуже.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86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5436A-2087-A066-303F-BC8C08DF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AECCB6-1E8C-547E-2334-4C71F414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Случайный лес продемонстрировал наилучшие результаты по всем трем метрикам (MSE, R² и MAE), что делает его самой эффективной моделью среди представленных. Линейная регрессия также показала отличные результаты, особенно по MSE и R², и может быть предпочтительным вариантом благодаря своей простоте и интерпретируемости. Глубокая нейронная сеть немного уступает в качестве предсказаний по сравнению с двумя другими моделями, что может быть связано с переобучением или неоптимальной архитектурой для данной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21903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D7637-E48C-16C0-47CC-6E09688D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F6BC9-ACCF-2705-824B-786D3D88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Выбрать набор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Изучить набор данных, исследовать на пропуски, выбросы, балансировку по классам.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Визуализировать датасет.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Выбрать три модели (Одна модель – классическое машинное обучение, одна модель – глубокий/нейросетевой подход.)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Определить функцию потерь для каждой модели.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Обучить каждую из выбранных моделей на подготовленных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Сравнить модели и выбрать лучшую из них.</a:t>
            </a:r>
          </a:p>
        </p:txBody>
      </p:sp>
    </p:spTree>
    <p:extLst>
      <p:ext uri="{BB962C8B-B14F-4D97-AF65-F5344CB8AC3E}">
        <p14:creationId xmlns:p14="http://schemas.microsoft.com/office/powerpoint/2010/main" val="111595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0209D-5FDD-5DA4-F46C-C10AED99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Traffic Time Series Forecasting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2BD81-6934-AD37-C31F-D61BC6FA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Содержит информацию, связанную с веб-трафиком за определенный период времени. В нашем случае это медианные значения трафика за последние 7, 14, 21 и т.д. дней.</a:t>
            </a:r>
          </a:p>
          <a:p>
            <a:r>
              <a:rPr lang="ru-RU" dirty="0"/>
              <a:t>На основе этих медианных значений можно предположить, что данный набор данных предназначен для анализа и прогнозирования веб-трафика. Медианные значения являются важными метриками для понимания трендов и сезонности трафика.</a:t>
            </a:r>
          </a:p>
        </p:txBody>
      </p:sp>
    </p:spTree>
    <p:extLst>
      <p:ext uri="{BB962C8B-B14F-4D97-AF65-F5344CB8AC3E}">
        <p14:creationId xmlns:p14="http://schemas.microsoft.com/office/powerpoint/2010/main" val="383362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065A9-E4F1-9983-ABDA-11D63496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C33220-9EA1-B3AD-E103-979E0F703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2641" cy="4351338"/>
          </a:xfrm>
        </p:spPr>
        <p:txBody>
          <a:bodyPr/>
          <a:lstStyle/>
          <a:p>
            <a:pPr algn="just"/>
            <a:r>
              <a:rPr lang="ru-RU" dirty="0"/>
              <a:t>Для начала мы выводим описание выборки и статистики, чтобы лучше понять структуру набора данных и увидеть пустые значения.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D241D2-7B61-79DD-2370-499BF945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152" y="1633255"/>
            <a:ext cx="3388746" cy="47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7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03F4EF-396C-DE45-3851-96B6C409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976"/>
            <a:ext cx="10515600" cy="4351338"/>
          </a:xfrm>
        </p:spPr>
        <p:txBody>
          <a:bodyPr/>
          <a:lstStyle/>
          <a:p>
            <a:r>
              <a:rPr lang="ru-RU" dirty="0"/>
              <a:t>Затем проверяем данные на пропуски и визуализируем полученную информацию.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2BF99A-20E7-88F9-48A4-4CE58441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82" y="1539551"/>
            <a:ext cx="7551236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4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E3E91-B581-F1F0-41EF-28C820D3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выбросов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8B8E23-0237-4C8E-0EF3-E71B4492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Проверяем данные на выбросы.</a:t>
            </a:r>
          </a:p>
          <a:p>
            <a:pPr lvl="1"/>
            <a:r>
              <a:rPr lang="ru-RU" dirty="0"/>
              <a:t>Для этого с помощью </a:t>
            </a:r>
            <a:r>
              <a:rPr lang="ru-RU" dirty="0" err="1"/>
              <a:t>боксплотов</a:t>
            </a:r>
            <a:r>
              <a:rPr lang="ru-RU" dirty="0"/>
              <a:t> визуализируем данные для каждого столбца.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 помощью метода квартилей удаляем выбросы и снова визуализируем данные с помощью </a:t>
            </a:r>
            <a:r>
              <a:rPr lang="ru-RU" dirty="0" err="1"/>
              <a:t>боксплотов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Изначально данные содержали 145063 строки. После удаления вбросов строк стало 112013.</a:t>
            </a:r>
          </a:p>
          <a:p>
            <a:pPr marL="0" indent="0">
              <a:buNone/>
            </a:pPr>
            <a:r>
              <a:rPr lang="ru-RU" dirty="0"/>
              <a:t>Выбросы составили 22,78%.</a:t>
            </a:r>
          </a:p>
        </p:txBody>
      </p:sp>
    </p:spTree>
    <p:extLst>
      <p:ext uri="{BB962C8B-B14F-4D97-AF65-F5344CB8AC3E}">
        <p14:creationId xmlns:p14="http://schemas.microsoft.com/office/powerpoint/2010/main" val="117596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35C3A-2F81-59F8-5DD5-C0E1251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A84E2E-A470-2BD8-243F-870E7743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Линейная регрессия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Случайный лес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Глубокая нейронная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221846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7DB9E-59A2-2417-0AB3-1662EFA9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FB058-2BCA-BAA7-4674-D0951615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MSE: </a:t>
            </a:r>
            <a:r>
              <a:rPr lang="ru-RU" b="1" dirty="0"/>
              <a:t>0.0019</a:t>
            </a:r>
          </a:p>
          <a:p>
            <a:r>
              <a:rPr lang="ru-RU" dirty="0"/>
              <a:t>Низкое значение MSE указывает на то, что ошибки предсказания модели очень малые.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R² </a:t>
            </a:r>
            <a:r>
              <a:rPr lang="en-US" b="1" dirty="0"/>
              <a:t>: 0.9418</a:t>
            </a:r>
            <a:endParaRPr lang="ru-RU" b="1" dirty="0"/>
          </a:p>
          <a:p>
            <a:r>
              <a:rPr lang="ru-RU" dirty="0"/>
              <a:t>Высокое значение R² говорит о том, что модель хорошо подходит к данным и эффективно объясняет изменчивость целевой переменной.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MAE: 0.0260</a:t>
            </a:r>
            <a:endParaRPr lang="ru-RU" b="1" dirty="0"/>
          </a:p>
          <a:p>
            <a:r>
              <a:rPr lang="ru-RU" dirty="0"/>
              <a:t>Низкое значение MAE указывает на хорошие предсказания модели. Её значение говорит о том, что предсказания модели в среднем отклоняются от реальных значений на 2.6%.</a:t>
            </a:r>
          </a:p>
        </p:txBody>
      </p:sp>
    </p:spTree>
    <p:extLst>
      <p:ext uri="{BB962C8B-B14F-4D97-AF65-F5344CB8AC3E}">
        <p14:creationId xmlns:p14="http://schemas.microsoft.com/office/powerpoint/2010/main" val="138559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D998D-89DE-C20C-0CED-E8D206AF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Случайный лес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B2A02-E257-5868-80E7-FA5D7B21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MSE: 0.0019</a:t>
            </a:r>
            <a:endParaRPr lang="ru-RU" b="1" dirty="0"/>
          </a:p>
          <a:p>
            <a:r>
              <a:rPr lang="ru-RU" dirty="0"/>
              <a:t>Низкое значение MSE указывает на то, что модель случайного леса создает очень точные предсказания с минимальными ошибками.</a:t>
            </a:r>
            <a:endParaRPr lang="en-US" b="1" dirty="0"/>
          </a:p>
          <a:p>
            <a:pPr marL="0" indent="0">
              <a:buNone/>
            </a:pPr>
            <a:r>
              <a:rPr lang="ru-RU" b="1" dirty="0"/>
              <a:t>R²</a:t>
            </a:r>
            <a:r>
              <a:rPr lang="en-US" b="1" dirty="0"/>
              <a:t>: 0.9436</a:t>
            </a:r>
            <a:endParaRPr lang="ru-RU" b="1" dirty="0"/>
          </a:p>
          <a:p>
            <a:r>
              <a:rPr lang="ru-RU" dirty="0"/>
              <a:t>Высокое значение R² означает, что примерно 94.36% вариаций в целевой переменной объясняется моделью случайного леса.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MAE: 0.0252</a:t>
            </a:r>
            <a:endParaRPr lang="ru-RU" b="1" dirty="0"/>
          </a:p>
          <a:p>
            <a:r>
              <a:rPr lang="ru-RU" dirty="0"/>
              <a:t>Низкое значение MAE также подтверждает, что модель случайного леса делает предсказания с малой абсолютной ошибкой.</a:t>
            </a:r>
          </a:p>
        </p:txBody>
      </p:sp>
    </p:spTree>
    <p:extLst>
      <p:ext uri="{BB962C8B-B14F-4D97-AF65-F5344CB8AC3E}">
        <p14:creationId xmlns:p14="http://schemas.microsoft.com/office/powerpoint/2010/main" val="2525470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695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Wiki Traffic Time Series</vt:lpstr>
      <vt:lpstr>Задачи проекта </vt:lpstr>
      <vt:lpstr>Web Traffic Time Series Forecasting</vt:lpstr>
      <vt:lpstr>Исследование набора данных</vt:lpstr>
      <vt:lpstr>Презентация PowerPoint</vt:lpstr>
      <vt:lpstr>Удаление выбросов</vt:lpstr>
      <vt:lpstr>Модели</vt:lpstr>
      <vt:lpstr>Линейная регрессия</vt:lpstr>
      <vt:lpstr>Случайный лес</vt:lpstr>
      <vt:lpstr>Глубокая нейронная сеть</vt:lpstr>
      <vt:lpstr>Сравнительный анализ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Бусов</dc:creator>
  <cp:lastModifiedBy>Максим Бусов</cp:lastModifiedBy>
  <cp:revision>4</cp:revision>
  <dcterms:created xsi:type="dcterms:W3CDTF">2024-12-18T17:34:51Z</dcterms:created>
  <dcterms:modified xsi:type="dcterms:W3CDTF">2024-12-19T12:03:24Z</dcterms:modified>
</cp:coreProperties>
</file>